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CBEC9-3F0E-4127-B0B3-9C92EA4EE7A4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B363-9C6A-42E5-B193-96DA9BAACF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286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7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ОБУЧЕНИЕ  ГРАМОТЕ</a:t>
            </a:r>
            <a:r>
              <a:rPr kumimoji="0" lang="ru-RU" sz="44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44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44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ea typeface="+mj-ea"/>
                <a:cs typeface="Arial"/>
              </a:rPr>
              <a:t>                                                   </a:t>
            </a:r>
            <a:r>
              <a:rPr kumimoji="0" lang="ru-RU" sz="59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1 класс</a:t>
            </a:r>
            <a:r>
              <a:rPr kumimoji="0" lang="ru-RU" sz="5900" b="1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 pitchFamily="34" charset="0"/>
                <a:ea typeface="+mj-ea"/>
                <a:cs typeface="Times New Roman" pitchFamily="18" charset="0"/>
              </a:rPr>
              <a:t>                                              </a:t>
            </a:r>
            <a:r>
              <a:rPr kumimoji="0" lang="ru-RU" sz="4500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</a:t>
            </a:r>
            <a:r>
              <a:rPr kumimoji="0" lang="ru-RU" sz="4500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Л.В.Занкова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100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</a:t>
            </a:r>
            <a:r>
              <a:rPr kumimoji="0" lang="ru-RU" sz="6400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Буквы </a:t>
            </a:r>
            <a:r>
              <a:rPr kumimoji="0" lang="ru-RU" sz="6400" i="0" u="none" strike="noStrike" kern="10" cap="none" spc="0" normalizeH="0" noProof="0" dirty="0" err="1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Чч</a:t>
            </a:r>
            <a:r>
              <a:rPr kumimoji="0" lang="ru-RU" sz="6400" i="0" u="none" strike="noStrike" kern="10" cap="none" spc="0" normalizeH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kumimoji="0" lang="ru-RU" sz="6400" i="0" u="none" strike="noStrike" kern="10" cap="none" spc="0" normalizeH="0" noProof="0" dirty="0" err="1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Щщ</a:t>
            </a:r>
            <a:endParaRPr kumimoji="0" lang="ru-RU" sz="6400" i="0" u="none" strike="noStrike" kern="10" cap="none" spc="0" normalizeH="0" noProof="0" dirty="0" smtClean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100" i="0" u="none" strike="noStrike" kern="10" cap="none" spc="0" normalizeH="0" baseline="0" noProof="0" dirty="0" smtClean="0">
              <a:ln w="28575">
                <a:solidFill>
                  <a:srgbClr val="8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4400" b="1" i="0" u="none" strike="noStrike" kern="10" cap="none" spc="0" normalizeH="0" baseline="0" noProof="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58___x_t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362200"/>
            <a:ext cx="3810000" cy="4343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19600" y="4800600"/>
            <a:ext cx="4724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«Марковская СОШ»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Учитель: Радченко Т.Г.</a:t>
            </a: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2012г.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home\Рабочий стол\движ\50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Понаблюдать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Копия 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2209800" cy="2133600"/>
          </a:xfrm>
          <a:prstGeom prst="rect">
            <a:avLst/>
          </a:prstGeom>
        </p:spPr>
      </p:pic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90800"/>
            <a:ext cx="3054032" cy="2286000"/>
          </a:xfrm>
          <a:prstGeom prst="rect">
            <a:avLst/>
          </a:prstGeom>
        </p:spPr>
      </p:pic>
      <p:pic>
        <p:nvPicPr>
          <p:cNvPr id="5" name="Рисунок 4" descr="0_86143_a4ad0625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600200"/>
            <a:ext cx="4336614" cy="4893216"/>
          </a:xfrm>
          <a:prstGeom prst="rect">
            <a:avLst/>
          </a:prstGeom>
        </p:spPr>
      </p:pic>
      <p:pic>
        <p:nvPicPr>
          <p:cNvPr id="5122" name="Picture 2" descr="C:\Documents and Settings\home\Рабочий стол\движ\10_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981200"/>
            <a:ext cx="93345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«Назови словечко»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9000" y="3124200"/>
            <a:ext cx="8915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200400"/>
            <a:ext cx="13324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tock-photo-boy-and-girl-7589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4953000" cy="433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Слоговое лото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905000"/>
            <a:ext cx="7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ЧА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95400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ЖЕ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1981200"/>
            <a:ext cx="761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ЦЕ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1219200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ЩА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1981200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ШЕ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1371600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ЧУ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3600" y="2057400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ЖИ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53200" y="1295400"/>
            <a:ext cx="907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ЩУ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2800" y="1981200"/>
            <a:ext cx="152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ШИ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1447800"/>
            <a:ext cx="970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ЩИ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3001" y="51054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ЖЕ,ЦЕ,ШЕ,ЖИ,ШИ.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5181600"/>
            <a:ext cx="2016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ЧА,ЩА,ЧУ,ЩУ, ЩИ.</a:t>
            </a:r>
            <a:endParaRPr lang="ru-RU" sz="3200" dirty="0"/>
          </a:p>
        </p:txBody>
      </p:sp>
      <p:pic>
        <p:nvPicPr>
          <p:cNvPr id="17" name="Рисунок 16" descr="1227991435_nplmwwbr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05856" y="14143"/>
            <a:ext cx="861315" cy="1595028"/>
          </a:xfrm>
          <a:prstGeom prst="rect">
            <a:avLst/>
          </a:prstGeom>
        </p:spPr>
      </p:pic>
      <p:pic>
        <p:nvPicPr>
          <p:cNvPr id="18" name="Рисунок 17" descr="hammer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993227"/>
            <a:ext cx="1828800" cy="1861373"/>
          </a:xfrm>
          <a:prstGeom prst="rect">
            <a:avLst/>
          </a:prstGeom>
        </p:spPr>
      </p:pic>
      <p:pic>
        <p:nvPicPr>
          <p:cNvPr id="19" name="Рисунок 18" descr="4558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895600"/>
            <a:ext cx="2252700" cy="22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Провести опыт, эксперимент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Копия (2) 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1408771" cy="1283547"/>
          </a:xfrm>
          <a:prstGeom prst="rect">
            <a:avLst/>
          </a:prstGeom>
        </p:spPr>
      </p:pic>
      <p:pic>
        <p:nvPicPr>
          <p:cNvPr id="7" name="Рисунок 6" descr="malchik-zakryl-ushi-rukami-0001643256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5236179" cy="3922575"/>
          </a:xfrm>
          <a:prstGeom prst="rect">
            <a:avLst/>
          </a:prstGeom>
        </p:spPr>
      </p:pic>
      <p:pic>
        <p:nvPicPr>
          <p:cNvPr id="8" name="Рисунок 7" descr="h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419600"/>
            <a:ext cx="2971800" cy="1981200"/>
          </a:xfrm>
          <a:prstGeom prst="rect">
            <a:avLst/>
          </a:prstGeom>
        </p:spPr>
      </p:pic>
      <p:pic>
        <p:nvPicPr>
          <p:cNvPr id="9" name="Рисунок 8" descr="b0c403aabe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5240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Спросить у других людей.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Копия (3) 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600200" cy="1481668"/>
          </a:xfrm>
          <a:prstGeom prst="rect">
            <a:avLst/>
          </a:prstGeom>
        </p:spPr>
      </p:pic>
      <p:pic>
        <p:nvPicPr>
          <p:cNvPr id="4" name="Рисунок 3" descr="658x0_4Nel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8610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Раскрываем секреты букв: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Щ                                                           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tock-photo-boy-and-girl-7589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4038600" cy="3536019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4800" y="3962400"/>
            <a:ext cx="205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согласный звук [ч'],  всегда мягкий,  непарный глухой.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0" y="4191000"/>
            <a:ext cx="198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согласный звук [</a:t>
            </a:r>
            <a:r>
              <a:rPr kumimoji="0" lang="ru-RU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'],  всегда мягкий,  непарный глухой.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2" name="Рисунок 11" descr="прое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1238250" cy="1609725"/>
          </a:xfrm>
          <a:prstGeom prst="rect">
            <a:avLst/>
          </a:prstGeom>
        </p:spPr>
      </p:pic>
      <p:pic>
        <p:nvPicPr>
          <p:cNvPr id="13" name="Рисунок 12" descr="прое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09800"/>
            <a:ext cx="123825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1" grpId="0"/>
      <p:bldP spid="25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81600"/>
            <a:ext cx="4114800" cy="1295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В.Орлов «Часы».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09600"/>
            <a:ext cx="5581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Говорят: «Часы стоят».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1295400"/>
            <a:ext cx="6021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Говорят: «Часы спешат».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981200"/>
            <a:ext cx="52562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Говорят: «Часы идут,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2590800"/>
            <a:ext cx="5779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немножко отстают».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3276600"/>
            <a:ext cx="7845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смотрели с Мишкой вместе,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" y="4191000"/>
            <a:ext cx="54102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часы стоят на месте.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" name="Picture 3" descr="C:\Documents and Settings\home\Рабочий стол\движ\50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962400"/>
            <a:ext cx="3352800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577" grpId="0"/>
      <p:bldP spid="24578" grpId="0"/>
      <p:bldP spid="24579" grpId="0"/>
      <p:bldP spid="24580" grpId="0"/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71500" y="285750"/>
            <a:ext cx="7358063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урок закончен.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886201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Спасибо за работу.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МОЛОДЦЫ!</a:t>
            </a:r>
          </a:p>
        </p:txBody>
      </p:sp>
      <p:pic>
        <p:nvPicPr>
          <p:cNvPr id="1028" name="Picture 4" descr="C:\Documents and Settings\home\Рабочий стол\движ\70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400800"/>
            <a:ext cx="5562600" cy="45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23850" y="333375"/>
            <a:ext cx="8569325" cy="6191250"/>
          </a:xfrm>
          <a:prstGeom prst="rect">
            <a:avLst/>
          </a:prstGeom>
          <a:solidFill>
            <a:schemeClr val="bg1"/>
          </a:solidFill>
          <a:ln w="76200">
            <a:pattFill prst="dk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ЧАСЫ</a:t>
            </a:r>
          </a:p>
        </p:txBody>
      </p:sp>
      <p:pic>
        <p:nvPicPr>
          <p:cNvPr id="215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сы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67600" y="762000"/>
            <a:ext cx="233363" cy="233363"/>
          </a:xfrm>
          <a:prstGeom prst="rect">
            <a:avLst/>
          </a:prstGeom>
          <a:noFill/>
        </p:spPr>
      </p:pic>
      <p:pic>
        <p:nvPicPr>
          <p:cNvPr id="21516" name="Picture 12" descr="analog_clock_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700213"/>
            <a:ext cx="3987800" cy="3970337"/>
          </a:xfrm>
          <a:prstGeom prst="rect">
            <a:avLst/>
          </a:prstGeom>
          <a:noFill/>
        </p:spPr>
      </p:pic>
      <p:pic>
        <p:nvPicPr>
          <p:cNvPr id="2151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066800"/>
            <a:ext cx="233363" cy="233363"/>
          </a:xfrm>
          <a:prstGeom prst="rect">
            <a:avLst/>
          </a:prstGeom>
          <a:noFill/>
        </p:spPr>
      </p:pic>
      <p:pic>
        <p:nvPicPr>
          <p:cNvPr id="21519" name="Picture 15" descr="DD0102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53975"/>
            <a:ext cx="9144000" cy="7011988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6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9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7" fill="hold"/>
                                        <p:tgtEl>
                                          <p:spTgt spid="21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"/>
            <a:ext cx="6019800" cy="9143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КАКИЕ БЫВАЮТ ЧАСЫ?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048000" y="4114800"/>
            <a:ext cx="2743200" cy="609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НАРУЧНЫЕ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194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71800" y="2286000"/>
            <a:ext cx="3124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НАСТОЛЬНЫЕ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20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43600" y="2133601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НАСТЕННЫЕ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6172201"/>
            <a:ext cx="289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НАПОЛЬНЫЕ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7432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00401" y="6172200"/>
            <a:ext cx="2971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КАРМАННЫЕ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7244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8601" y="6172200"/>
            <a:ext cx="2819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БАШЕННЫЕ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/>
          <a:srcRect l="19012" t="7447" r="53293" b="28192"/>
          <a:stretch>
            <a:fillRect/>
          </a:stretch>
        </p:blipFill>
        <p:spPr bwMode="auto">
          <a:xfrm>
            <a:off x="228600" y="838200"/>
            <a:ext cx="274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524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5052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Часовщик прищурив глаз,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Чинит часики для нас.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556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home\Рабочий стол\уроки\окружающий мир\наша родина Россия\Наша родина-Россия\38ec9f094ea93a0f985cde87a8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114800"/>
            <a:ext cx="2743200" cy="2514600"/>
          </a:xfrm>
          <a:prstGeom prst="rect">
            <a:avLst/>
          </a:prstGeom>
          <a:noFill/>
        </p:spPr>
      </p:pic>
      <p:pic>
        <p:nvPicPr>
          <p:cNvPr id="4098" name="Picture 2" descr="C:\Documents and Settings\home\Рабочий стол\движ\70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599"/>
            <a:ext cx="868680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Прочитайте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 </a:t>
            </a: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городе есть </a:t>
            </a:r>
            <a:r>
              <a:rPr lang="ru-RU" sz="53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часовой</a:t>
            </a: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завод. </a:t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ru-RU" sz="5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624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Часовой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стоит на посту.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peopl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2590800" cy="35052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3124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Тема. Звуки [ч'] и [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'].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4800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8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85800" y="2057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85800" y="3124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810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Цель. Выявить фонематические признаки звуков [ч'] и [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'].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03557" y="1905000"/>
            <a:ext cx="730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Наблюдать за произношением звуков  [ч'] и [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'].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86000"/>
            <a:ext cx="8625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Выяснить какие звуки обозначают буквы Ч и Щ.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67000"/>
            <a:ext cx="8857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Правильно читать слоги и слова с буквами Ч и Щ.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0" y="34290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Гипотеза. Предположим, что буквы Ч и Щ обозначают согласные звуки.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13716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Задачи.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home\Рабочий стол\движ\love_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8200"/>
            <a:ext cx="8382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  <p:bldP spid="2050" grpId="0"/>
      <p:bldP spid="2051" grpId="0"/>
      <p:bldP spid="2052" grpId="0"/>
      <p:bldP spid="205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8229600" cy="6019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работы.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Подумать самостоятельно;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Понаблюдать за произношением звуков;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Провести опыт, эксперимент.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Спросить у других людей.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Посмотреть книги.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Подготовить выступление.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Копия (2) 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990600" cy="902547"/>
          </a:xfrm>
          <a:prstGeom prst="rect">
            <a:avLst/>
          </a:prstGeom>
        </p:spPr>
      </p:pic>
      <p:pic>
        <p:nvPicPr>
          <p:cNvPr id="4" name="Рисунок 3" descr="Копия (3) сканирование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33800"/>
            <a:ext cx="990600" cy="917223"/>
          </a:xfrm>
          <a:prstGeom prst="rect">
            <a:avLst/>
          </a:prstGeom>
        </p:spPr>
      </p:pic>
      <p:pic>
        <p:nvPicPr>
          <p:cNvPr id="5" name="Рисунок 4" descr="Копия (4) сканирование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724400"/>
            <a:ext cx="985284" cy="914400"/>
          </a:xfrm>
          <a:prstGeom prst="rect">
            <a:avLst/>
          </a:prstGeom>
        </p:spPr>
      </p:pic>
      <p:pic>
        <p:nvPicPr>
          <p:cNvPr id="6" name="Рисунок 5" descr="Копия сканирование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905000"/>
            <a:ext cx="885444" cy="871500"/>
          </a:xfrm>
          <a:prstGeom prst="rect">
            <a:avLst/>
          </a:prstGeom>
        </p:spPr>
      </p:pic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14400"/>
            <a:ext cx="97387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5f8350820d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882209" cy="323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6002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Подумать самостоятельно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3962400" cy="4038600"/>
          </a:xfrm>
          <a:prstGeom prst="rect">
            <a:avLst/>
          </a:prstGeom>
        </p:spPr>
      </p:pic>
      <p:pic>
        <p:nvPicPr>
          <p:cNvPr id="2050" name="Picture 2" descr="C:\Documents and Settings\home\Рабочий стол\движ\krolik-animacij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605088"/>
            <a:ext cx="3657600" cy="402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224</Words>
  <PresentationFormat>Экран (4:3)</PresentationFormat>
  <Paragraphs>71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ЧАСЫ</vt:lpstr>
      <vt:lpstr>КАКИЕ БЫВАЮТ ЧАСЫ?</vt:lpstr>
      <vt:lpstr>  Часовщик прищурив глаз,             Чинит часики для нас. </vt:lpstr>
      <vt:lpstr>               Прочитайте.       В городе есть часовой завод.  </vt:lpstr>
      <vt:lpstr>Тема. Звуки [ч'] и [ щ']. </vt:lpstr>
      <vt:lpstr> План работы.  Подумать самостоятельно;  Понаблюдать за произношением звуков;  Провести опыт, эксперимент.  Спросить у других людей.   Посмотреть книги.   Подготовить выступление.   </vt:lpstr>
      <vt:lpstr>Слайд 8</vt:lpstr>
      <vt:lpstr>Подумать самостоятельно</vt:lpstr>
      <vt:lpstr>Понаблюдать  </vt:lpstr>
      <vt:lpstr>Игра «Назови словечко»</vt:lpstr>
      <vt:lpstr>Слоговое лото</vt:lpstr>
      <vt:lpstr>Провести опыт, эксперимент</vt:lpstr>
      <vt:lpstr>Спросить у других людей.</vt:lpstr>
      <vt:lpstr>          Раскрываем секреты букв:  Щ                                                           Ч</vt:lpstr>
      <vt:lpstr>В.Орлов «Часы».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cp:lastModifiedBy>Radchenko</cp:lastModifiedBy>
  <cp:revision>62</cp:revision>
  <dcterms:modified xsi:type="dcterms:W3CDTF">2012-02-12T15:05:20Z</dcterms:modified>
</cp:coreProperties>
</file>