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9018F8-0127-4748-BDF6-BB475A98B42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B711DD-EF5E-4F7E-8C9F-FA98E1F730E1}">
      <dgm:prSet phldrT="[Текст]" custT="1"/>
      <dgm:spPr/>
      <dgm:t>
        <a:bodyPr/>
        <a:lstStyle/>
        <a:p>
          <a:r>
            <a:rPr lang="ru-RU" sz="2400" dirty="0" smtClean="0"/>
            <a:t>Стремление России вернуть выход к Балтийскому морю</a:t>
          </a:r>
          <a:endParaRPr lang="ru-RU" sz="2400" dirty="0"/>
        </a:p>
      </dgm:t>
    </dgm:pt>
    <dgm:pt modelId="{259F4DF8-B333-4766-B927-871630AE4B05}" type="parTrans" cxnId="{0855AAC7-126A-48C1-A74E-2CD136842568}">
      <dgm:prSet/>
      <dgm:spPr/>
      <dgm:t>
        <a:bodyPr/>
        <a:lstStyle/>
        <a:p>
          <a:endParaRPr lang="ru-RU"/>
        </a:p>
      </dgm:t>
    </dgm:pt>
    <dgm:pt modelId="{1C14830A-4729-43FB-B27D-DCE82AAE42F9}" type="sibTrans" cxnId="{0855AAC7-126A-48C1-A74E-2CD136842568}">
      <dgm:prSet/>
      <dgm:spPr/>
      <dgm:t>
        <a:bodyPr/>
        <a:lstStyle/>
        <a:p>
          <a:endParaRPr lang="ru-RU"/>
        </a:p>
      </dgm:t>
    </dgm:pt>
    <dgm:pt modelId="{B37FBD08-76E9-4F9D-9FBF-117A51AB5186}">
      <dgm:prSet phldrT="[Текст]" custT="1"/>
      <dgm:spPr/>
      <dgm:t>
        <a:bodyPr/>
        <a:lstStyle/>
        <a:p>
          <a:r>
            <a:rPr lang="ru-RU" sz="2400" dirty="0" smtClean="0"/>
            <a:t>Образование </a:t>
          </a:r>
          <a:r>
            <a:rPr lang="ru-RU" sz="2400" dirty="0" err="1" smtClean="0"/>
            <a:t>антишведской</a:t>
          </a:r>
          <a:r>
            <a:rPr lang="ru-RU" sz="2400" dirty="0" smtClean="0"/>
            <a:t> коалиции (Дания, Саксония, Речь </a:t>
          </a:r>
          <a:r>
            <a:rPr lang="ru-RU" sz="2400" dirty="0" err="1" smtClean="0"/>
            <a:t>Посполитая</a:t>
          </a:r>
          <a:r>
            <a:rPr lang="ru-RU" sz="2400" dirty="0" smtClean="0"/>
            <a:t>, Россия)</a:t>
          </a:r>
          <a:endParaRPr lang="ru-RU" sz="2400" dirty="0"/>
        </a:p>
      </dgm:t>
    </dgm:pt>
    <dgm:pt modelId="{EFEEF6B1-0B69-4CD3-99A5-3F0657745B48}" type="parTrans" cxnId="{2567C07B-8C3E-41F0-953C-0A613A256FAC}">
      <dgm:prSet/>
      <dgm:spPr/>
      <dgm:t>
        <a:bodyPr/>
        <a:lstStyle/>
        <a:p>
          <a:endParaRPr lang="ru-RU"/>
        </a:p>
      </dgm:t>
    </dgm:pt>
    <dgm:pt modelId="{FB89F9C7-F21C-44E1-B79C-4EB0AA6C0964}" type="sibTrans" cxnId="{2567C07B-8C3E-41F0-953C-0A613A256FAC}">
      <dgm:prSet/>
      <dgm:spPr/>
      <dgm:t>
        <a:bodyPr/>
        <a:lstStyle/>
        <a:p>
          <a:endParaRPr lang="ru-RU"/>
        </a:p>
      </dgm:t>
    </dgm:pt>
    <dgm:pt modelId="{A93D5849-8F08-43B5-A773-0318DC4678CD}">
      <dgm:prSet phldrT="[Текст]" custT="1"/>
      <dgm:spPr/>
      <dgm:t>
        <a:bodyPr/>
        <a:lstStyle/>
        <a:p>
          <a:r>
            <a:rPr lang="ru-RU" sz="2400" dirty="0" smtClean="0"/>
            <a:t>Установление  господства на Балтике</a:t>
          </a:r>
          <a:endParaRPr lang="ru-RU" sz="5800" dirty="0"/>
        </a:p>
      </dgm:t>
    </dgm:pt>
    <dgm:pt modelId="{F6429628-E9DE-4C14-BD9A-5FEB79D3836B}" type="sibTrans" cxnId="{F321BFFF-68D1-4448-9B26-A7AE42419C4A}">
      <dgm:prSet/>
      <dgm:spPr/>
      <dgm:t>
        <a:bodyPr/>
        <a:lstStyle/>
        <a:p>
          <a:endParaRPr lang="ru-RU"/>
        </a:p>
      </dgm:t>
    </dgm:pt>
    <dgm:pt modelId="{1C3AE30F-B76A-4A26-807E-B7335D117203}" type="parTrans" cxnId="{F321BFFF-68D1-4448-9B26-A7AE42419C4A}">
      <dgm:prSet/>
      <dgm:spPr/>
      <dgm:t>
        <a:bodyPr/>
        <a:lstStyle/>
        <a:p>
          <a:endParaRPr lang="ru-RU"/>
        </a:p>
      </dgm:t>
    </dgm:pt>
    <dgm:pt modelId="{5EE9AB94-3BF3-46B6-BB4D-DD9C75A6B589}" type="pres">
      <dgm:prSet presAssocID="{359018F8-0127-4748-BDF6-BB475A98B423}" presName="diagram" presStyleCnt="0">
        <dgm:presLayoutVars>
          <dgm:dir/>
          <dgm:resizeHandles val="exact"/>
        </dgm:presLayoutVars>
      </dgm:prSet>
      <dgm:spPr/>
    </dgm:pt>
    <dgm:pt modelId="{3D1A49C7-BCEE-44D5-9B7D-CF3C3EE9920B}" type="pres">
      <dgm:prSet presAssocID="{A93D5849-8F08-43B5-A773-0318DC4678C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199DF-CFE9-4A7E-B14B-8A2B4DA873C3}" type="pres">
      <dgm:prSet presAssocID="{F6429628-E9DE-4C14-BD9A-5FEB79D3836B}" presName="sibTrans" presStyleCnt="0"/>
      <dgm:spPr/>
    </dgm:pt>
    <dgm:pt modelId="{B8E854B3-61AF-4502-8572-80F6B062E94D}" type="pres">
      <dgm:prSet presAssocID="{E5B711DD-EF5E-4F7E-8C9F-FA98E1F730E1}" presName="node" presStyleLbl="node1" presStyleIdx="1" presStyleCnt="3">
        <dgm:presLayoutVars>
          <dgm:bulletEnabled val="1"/>
        </dgm:presLayoutVars>
      </dgm:prSet>
      <dgm:spPr/>
    </dgm:pt>
    <dgm:pt modelId="{BBFD5BE6-9E3A-42FE-B5A9-69747A76E912}" type="pres">
      <dgm:prSet presAssocID="{1C14830A-4729-43FB-B27D-DCE82AAE42F9}" presName="sibTrans" presStyleCnt="0"/>
      <dgm:spPr/>
    </dgm:pt>
    <dgm:pt modelId="{612DED8B-176E-4B88-8A24-5FC10F460161}" type="pres">
      <dgm:prSet presAssocID="{B37FBD08-76E9-4F9D-9FBF-117A51AB5186}" presName="node" presStyleLbl="node1" presStyleIdx="2" presStyleCnt="3">
        <dgm:presLayoutVars>
          <dgm:bulletEnabled val="1"/>
        </dgm:presLayoutVars>
      </dgm:prSet>
      <dgm:spPr/>
    </dgm:pt>
  </dgm:ptLst>
  <dgm:cxnLst>
    <dgm:cxn modelId="{2567C07B-8C3E-41F0-953C-0A613A256FAC}" srcId="{359018F8-0127-4748-BDF6-BB475A98B423}" destId="{B37FBD08-76E9-4F9D-9FBF-117A51AB5186}" srcOrd="2" destOrd="0" parTransId="{EFEEF6B1-0B69-4CD3-99A5-3F0657745B48}" sibTransId="{FB89F9C7-F21C-44E1-B79C-4EB0AA6C0964}"/>
    <dgm:cxn modelId="{9F735074-AE38-4C17-B6D3-86666D7DE204}" type="presOf" srcId="{E5B711DD-EF5E-4F7E-8C9F-FA98E1F730E1}" destId="{B8E854B3-61AF-4502-8572-80F6B062E94D}" srcOrd="0" destOrd="0" presId="urn:microsoft.com/office/officeart/2005/8/layout/default"/>
    <dgm:cxn modelId="{F321BFFF-68D1-4448-9B26-A7AE42419C4A}" srcId="{359018F8-0127-4748-BDF6-BB475A98B423}" destId="{A93D5849-8F08-43B5-A773-0318DC4678CD}" srcOrd="0" destOrd="0" parTransId="{1C3AE30F-B76A-4A26-807E-B7335D117203}" sibTransId="{F6429628-E9DE-4C14-BD9A-5FEB79D3836B}"/>
    <dgm:cxn modelId="{15CCC16D-9173-4D05-9FD8-D3A70F9FBAE8}" type="presOf" srcId="{B37FBD08-76E9-4F9D-9FBF-117A51AB5186}" destId="{612DED8B-176E-4B88-8A24-5FC10F460161}" srcOrd="0" destOrd="0" presId="urn:microsoft.com/office/officeart/2005/8/layout/default"/>
    <dgm:cxn modelId="{E139DAAE-49B8-43C9-B2B4-3A6CB5C11025}" type="presOf" srcId="{359018F8-0127-4748-BDF6-BB475A98B423}" destId="{5EE9AB94-3BF3-46B6-BB4D-DD9C75A6B589}" srcOrd="0" destOrd="0" presId="urn:microsoft.com/office/officeart/2005/8/layout/default"/>
    <dgm:cxn modelId="{0855AAC7-126A-48C1-A74E-2CD136842568}" srcId="{359018F8-0127-4748-BDF6-BB475A98B423}" destId="{E5B711DD-EF5E-4F7E-8C9F-FA98E1F730E1}" srcOrd="1" destOrd="0" parTransId="{259F4DF8-B333-4766-B927-871630AE4B05}" sibTransId="{1C14830A-4729-43FB-B27D-DCE82AAE42F9}"/>
    <dgm:cxn modelId="{750EA146-F3E0-4133-BF9E-ED69AA7AEC8C}" type="presOf" srcId="{A93D5849-8F08-43B5-A773-0318DC4678CD}" destId="{3D1A49C7-BCEE-44D5-9B7D-CF3C3EE9920B}" srcOrd="0" destOrd="0" presId="urn:microsoft.com/office/officeart/2005/8/layout/default"/>
    <dgm:cxn modelId="{DBD96A66-BA29-4C44-A677-7AD1E8F217B1}" type="presParOf" srcId="{5EE9AB94-3BF3-46B6-BB4D-DD9C75A6B589}" destId="{3D1A49C7-BCEE-44D5-9B7D-CF3C3EE9920B}" srcOrd="0" destOrd="0" presId="urn:microsoft.com/office/officeart/2005/8/layout/default"/>
    <dgm:cxn modelId="{52E156C9-03ED-4BED-88D3-19782D05A673}" type="presParOf" srcId="{5EE9AB94-3BF3-46B6-BB4D-DD9C75A6B589}" destId="{D54199DF-CFE9-4A7E-B14B-8A2B4DA873C3}" srcOrd="1" destOrd="0" presId="urn:microsoft.com/office/officeart/2005/8/layout/default"/>
    <dgm:cxn modelId="{5A559FDF-1896-4FEB-98B8-F09724B6AFB4}" type="presParOf" srcId="{5EE9AB94-3BF3-46B6-BB4D-DD9C75A6B589}" destId="{B8E854B3-61AF-4502-8572-80F6B062E94D}" srcOrd="2" destOrd="0" presId="urn:microsoft.com/office/officeart/2005/8/layout/default"/>
    <dgm:cxn modelId="{C8E78E5C-E305-4244-9D64-4E6C37FE5244}" type="presParOf" srcId="{5EE9AB94-3BF3-46B6-BB4D-DD9C75A6B589}" destId="{BBFD5BE6-9E3A-42FE-B5A9-69747A76E912}" srcOrd="3" destOrd="0" presId="urn:microsoft.com/office/officeart/2005/8/layout/default"/>
    <dgm:cxn modelId="{8D15582E-264F-41D1-ABAB-5D29D8D80495}" type="presParOf" srcId="{5EE9AB94-3BF3-46B6-BB4D-DD9C75A6B589}" destId="{612DED8B-176E-4B88-8A24-5FC10F46016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1A49C7-BCEE-44D5-9B7D-CF3C3EE9920B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Установление  господства на Балтике</a:t>
          </a:r>
          <a:endParaRPr lang="ru-RU" sz="5800" kern="1200" dirty="0"/>
        </a:p>
      </dsp:txBody>
      <dsp:txXfrm>
        <a:off x="460905" y="1047"/>
        <a:ext cx="3479899" cy="2087939"/>
      </dsp:txXfrm>
    </dsp:sp>
    <dsp:sp modelId="{B8E854B3-61AF-4502-8572-80F6B062E94D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Стремление России вернуть выход к Балтийскому морю</a:t>
          </a:r>
          <a:endParaRPr lang="ru-RU" sz="2400" kern="1200" dirty="0"/>
        </a:p>
      </dsp:txBody>
      <dsp:txXfrm>
        <a:off x="4288794" y="1047"/>
        <a:ext cx="3479899" cy="2087939"/>
      </dsp:txXfrm>
    </dsp:sp>
    <dsp:sp modelId="{612DED8B-176E-4B88-8A24-5FC10F460161}">
      <dsp:nvSpPr>
        <dsp:cNvPr id="0" name=""/>
        <dsp:cNvSpPr/>
      </dsp:nvSpPr>
      <dsp:spPr>
        <a:xfrm>
          <a:off x="2374850" y="2436976"/>
          <a:ext cx="3479899" cy="20879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Образование </a:t>
          </a:r>
          <a:r>
            <a:rPr lang="ru-RU" sz="2400" kern="1200" dirty="0" err="1" smtClean="0"/>
            <a:t>антишведской</a:t>
          </a:r>
          <a:r>
            <a:rPr lang="ru-RU" sz="2400" kern="1200" dirty="0" smtClean="0"/>
            <a:t> коалиции (Дания, Саксония, Речь </a:t>
          </a:r>
          <a:r>
            <a:rPr lang="ru-RU" sz="2400" kern="1200" dirty="0" err="1" smtClean="0"/>
            <a:t>Посполитая</a:t>
          </a:r>
          <a:r>
            <a:rPr lang="ru-RU" sz="2400" kern="1200" dirty="0" smtClean="0"/>
            <a:t>, Россия)</a:t>
          </a:r>
          <a:endParaRPr lang="ru-RU" sz="2400" kern="1200" dirty="0"/>
        </a:p>
      </dsp:txBody>
      <dsp:txXfrm>
        <a:off x="2374850" y="2436976"/>
        <a:ext cx="3479899" cy="2087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D8B3-5F86-4E61-A1C7-E60F7AABF1B8}" type="datetimeFigureOut">
              <a:rPr lang="ru-RU" smtClean="0"/>
              <a:t>05.11.2011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2C27-5F08-483E-A4ED-7195066846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D8B3-5F86-4E61-A1C7-E60F7AABF1B8}" type="datetimeFigureOut">
              <a:rPr lang="ru-RU" smtClean="0"/>
              <a:t>05.11.2011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2C27-5F08-483E-A4ED-7195066846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D8B3-5F86-4E61-A1C7-E60F7AABF1B8}" type="datetimeFigureOut">
              <a:rPr lang="ru-RU" smtClean="0"/>
              <a:t>05.11.2011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2C27-5F08-483E-A4ED-7195066846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D8B3-5F86-4E61-A1C7-E60F7AABF1B8}" type="datetimeFigureOut">
              <a:rPr lang="ru-RU" smtClean="0"/>
              <a:t>05.11.2011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2C27-5F08-483E-A4ED-7195066846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D8B3-5F86-4E61-A1C7-E60F7AABF1B8}" type="datetimeFigureOut">
              <a:rPr lang="ru-RU" smtClean="0"/>
              <a:t>05.11.2011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2C27-5F08-483E-A4ED-7195066846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D8B3-5F86-4E61-A1C7-E60F7AABF1B8}" type="datetimeFigureOut">
              <a:rPr lang="ru-RU" smtClean="0"/>
              <a:t>05.11.2011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2C27-5F08-483E-A4ED-7195066846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D8B3-5F86-4E61-A1C7-E60F7AABF1B8}" type="datetimeFigureOut">
              <a:rPr lang="ru-RU" smtClean="0"/>
              <a:t>05.11.2011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2C27-5F08-483E-A4ED-7195066846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D8B3-5F86-4E61-A1C7-E60F7AABF1B8}" type="datetimeFigureOut">
              <a:rPr lang="ru-RU" smtClean="0"/>
              <a:t>05.11.2011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2C27-5F08-483E-A4ED-7195066846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D8B3-5F86-4E61-A1C7-E60F7AABF1B8}" type="datetimeFigureOut">
              <a:rPr lang="ru-RU" smtClean="0"/>
              <a:t>05.11.2011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2C27-5F08-483E-A4ED-7195066846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D8B3-5F86-4E61-A1C7-E60F7AABF1B8}" type="datetimeFigureOut">
              <a:rPr lang="ru-RU" smtClean="0"/>
              <a:t>05.11.2011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2C27-5F08-483E-A4ED-7195066846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D8B3-5F86-4E61-A1C7-E60F7AABF1B8}" type="datetimeFigureOut">
              <a:rPr lang="ru-RU" smtClean="0"/>
              <a:t>05.11.2011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D2C27-5F08-483E-A4ED-7195066846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8D8B3-5F86-4E61-A1C7-E60F7AABF1B8}" type="datetimeFigureOut">
              <a:rPr lang="ru-RU" smtClean="0"/>
              <a:t>05.11.2011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D2C27-5F08-483E-A4ED-7195066846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СЕВЕРНАЯ ВОЙНА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1700-1721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Сражение при Гангуте – 1714г\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Рисунок 7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222" r="422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Сражение при </a:t>
            </a:r>
            <a:r>
              <a:rPr lang="ru-RU" dirty="0" err="1" smtClean="0"/>
              <a:t>Гренгаме</a:t>
            </a:r>
            <a:r>
              <a:rPr lang="ru-RU" dirty="0" smtClean="0"/>
              <a:t> – 1720г.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Рисунок 7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222" r="422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Ништадский</a:t>
            </a:r>
            <a:r>
              <a:rPr lang="ru-RU" dirty="0" smtClean="0"/>
              <a:t> мир</a:t>
            </a:r>
            <a:br>
              <a:rPr lang="ru-RU" dirty="0" smtClean="0"/>
            </a:br>
            <a:r>
              <a:rPr lang="ru-RU" dirty="0" smtClean="0"/>
              <a:t>1721г.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571612"/>
            <a:ext cx="7572428" cy="4424378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Россия обеспечила себе выход к Балтийскому морю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Получила Лифляндию, </a:t>
            </a:r>
            <a:r>
              <a:rPr lang="ru-RU" dirty="0" err="1" smtClean="0">
                <a:solidFill>
                  <a:srgbClr val="C00000"/>
                </a:solidFill>
              </a:rPr>
              <a:t>Эстляндию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Ингерманландию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Петр-»Отец Отечества, Петр Великий, Император Всероссийский»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Россия стала империей.</a:t>
            </a:r>
          </a:p>
          <a:p>
            <a:pPr marL="514350" indent="-514350" algn="l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929198"/>
            <a:ext cx="5486400" cy="438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Рисунок 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713" b="1571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C00000"/>
                </a:solidFill>
              </a:rPr>
              <a:t>Причины Северной войны</a:t>
            </a:r>
            <a:endParaRPr lang="ru-RU" u="sng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Стрелка вниз 16"/>
          <p:cNvSpPr/>
          <p:nvPr/>
        </p:nvSpPr>
        <p:spPr>
          <a:xfrm rot="18921486">
            <a:off x="3340257" y="3489682"/>
            <a:ext cx="484632" cy="759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792974">
            <a:off x="5348197" y="3577011"/>
            <a:ext cx="484632" cy="664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Нарвская </a:t>
            </a:r>
            <a:r>
              <a:rPr lang="ru-RU" dirty="0" err="1" smtClean="0"/>
              <a:t>конфузия</a:t>
            </a:r>
            <a:r>
              <a:rPr lang="ru-RU" dirty="0" smtClean="0"/>
              <a:t> 1700г.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Рисунок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33" r="93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785817"/>
          </a:xfrm>
        </p:spPr>
        <p:txBody>
          <a:bodyPr/>
          <a:lstStyle/>
          <a:p>
            <a:r>
              <a:rPr lang="ru-RU" dirty="0" smtClean="0"/>
              <a:t>Усиление русской армии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285860"/>
            <a:ext cx="7643866" cy="435294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ru-RU" dirty="0" smtClean="0"/>
              <a:t>Создание военных заводов на Урале.</a:t>
            </a:r>
          </a:p>
          <a:p>
            <a:pPr marL="514350" indent="-514350" algn="l">
              <a:buAutoNum type="arabicPeriod"/>
            </a:pPr>
            <a:r>
              <a:rPr lang="ru-RU" dirty="0" smtClean="0"/>
              <a:t>Создание военных учебных заведений</a:t>
            </a:r>
          </a:p>
          <a:p>
            <a:pPr marL="514350" indent="-514350" algn="l">
              <a:buAutoNum type="arabicPeriod"/>
            </a:pPr>
            <a:r>
              <a:rPr lang="ru-RU" dirty="0" smtClean="0"/>
              <a:t>Переплавка церковных колоколов на пушки.</a:t>
            </a:r>
          </a:p>
          <a:p>
            <a:pPr marL="514350" indent="-514350" algn="l">
              <a:buAutoNum type="arabicPeriod"/>
            </a:pPr>
            <a:r>
              <a:rPr lang="ru-RU" dirty="0" smtClean="0"/>
              <a:t>Введение рекрутского набора и пожизненной военной службы.</a:t>
            </a:r>
          </a:p>
          <a:p>
            <a:pPr marL="514350" indent="-514350" algn="l"/>
            <a:endParaRPr lang="ru-RU" dirty="0" smtClean="0"/>
          </a:p>
          <a:p>
            <a:pPr marL="514350" indent="-514350" algn="l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715016"/>
            <a:ext cx="6858048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Основание Санкт-Петербурга 1703г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5984" y="6429396"/>
            <a:ext cx="5486400" cy="9048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22393" b="22393"/>
          <a:stretch>
            <a:fillRect/>
          </a:stretch>
        </p:blipFill>
        <p:spPr bwMode="auto">
          <a:xfrm>
            <a:off x="1500166" y="500042"/>
            <a:ext cx="585791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Битва у Лесной</a:t>
            </a:r>
            <a:br>
              <a:rPr lang="ru-RU" dirty="0" smtClean="0"/>
            </a:br>
            <a:r>
              <a:rPr lang="ru-RU" dirty="0" smtClean="0"/>
              <a:t>1708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Рисунок 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09" b="150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Полтавская битва</a:t>
            </a:r>
            <a:br>
              <a:rPr lang="ru-RU" dirty="0" smtClean="0"/>
            </a:br>
            <a:r>
              <a:rPr lang="ru-RU" dirty="0" smtClean="0"/>
              <a:t>27 июня 1709г.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Рисунок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364" r="636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72400" cy="1470025"/>
          </a:xfrm>
        </p:spPr>
        <p:txBody>
          <a:bodyPr/>
          <a:lstStyle/>
          <a:p>
            <a:r>
              <a:rPr lang="ru-RU" b="1" dirty="0" err="1" smtClean="0"/>
              <a:t>Прутский</a:t>
            </a:r>
            <a:r>
              <a:rPr lang="ru-RU" b="1" dirty="0" smtClean="0"/>
              <a:t> поход Петра против турок - 1711г.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928802"/>
            <a:ext cx="7358114" cy="370999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Итоги:</a:t>
            </a:r>
          </a:p>
          <a:p>
            <a:pPr marL="514350" indent="-514350" algn="l">
              <a:buAutoNum type="arabicPeriod"/>
            </a:pPr>
            <a:r>
              <a:rPr lang="ru-RU" dirty="0" smtClean="0"/>
              <a:t>Россия возвращала Турции Азов.</a:t>
            </a:r>
          </a:p>
          <a:p>
            <a:pPr marL="514350" indent="-514350" algn="l">
              <a:buAutoNum type="arabicPeriod"/>
            </a:pPr>
            <a:r>
              <a:rPr lang="ru-RU" dirty="0" smtClean="0"/>
              <a:t>Карл </a:t>
            </a:r>
            <a:r>
              <a:rPr lang="en-US" dirty="0" smtClean="0"/>
              <a:t>XII</a:t>
            </a:r>
            <a:r>
              <a:rPr lang="ru-RU" dirty="0" smtClean="0"/>
              <a:t> вернулся в Швецию.</a:t>
            </a:r>
          </a:p>
          <a:p>
            <a:pPr marL="514350" indent="-514350" algn="l">
              <a:buAutoNum type="arabicPeriod"/>
            </a:pPr>
            <a:r>
              <a:rPr lang="ru-RU" dirty="0" smtClean="0"/>
              <a:t>Запрещено держать армию в Речи </a:t>
            </a:r>
            <a:r>
              <a:rPr lang="ru-RU" dirty="0" err="1" smtClean="0"/>
              <a:t>Посполитой</a:t>
            </a:r>
            <a:endParaRPr lang="ru-RU" dirty="0" smtClean="0"/>
          </a:p>
          <a:p>
            <a:pPr marL="514350" indent="-514350" algn="l"/>
            <a:r>
              <a:rPr lang="ru-RU" dirty="0" smtClean="0">
                <a:solidFill>
                  <a:srgbClr val="C00000"/>
                </a:solidFill>
              </a:rPr>
              <a:t>НО</a:t>
            </a:r>
            <a:r>
              <a:rPr lang="ru-RU" dirty="0" smtClean="0"/>
              <a:t>   Россия  сохранила армию, оружие и артиллерию.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148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СЕВЕРНАЯ ВОЙНА</vt:lpstr>
      <vt:lpstr>Слайд 2</vt:lpstr>
      <vt:lpstr>Причины Северной войны</vt:lpstr>
      <vt:lpstr>Нарвская конфузия 1700г.</vt:lpstr>
      <vt:lpstr>Усиление русской армии</vt:lpstr>
      <vt:lpstr>Основание Санкт-Петербурга 1703г</vt:lpstr>
      <vt:lpstr>Битва у Лесной 1708</vt:lpstr>
      <vt:lpstr>Полтавская битва 27 июня 1709г.</vt:lpstr>
      <vt:lpstr>Прутский поход Петра против турок - 1711г.</vt:lpstr>
      <vt:lpstr>Сражение при Гангуте – 1714г\</vt:lpstr>
      <vt:lpstr>Сражение при Гренгаме – 1720г.</vt:lpstr>
      <vt:lpstr>Ништадский мир 1721г.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СЕВЕРНАЯ ВОЙНА</dc:title>
  <dc:creator>дмитрий</dc:creator>
  <cp:lastModifiedBy>дмитрий</cp:lastModifiedBy>
  <cp:revision>12</cp:revision>
  <dcterms:created xsi:type="dcterms:W3CDTF">2011-11-05T10:23:42Z</dcterms:created>
  <dcterms:modified xsi:type="dcterms:W3CDTF">2011-11-05T12:23:58Z</dcterms:modified>
</cp:coreProperties>
</file>