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 autoAdjust="0"/>
    <p:restoredTop sz="89455" autoAdjust="0"/>
  </p:normalViewPr>
  <p:slideViewPr>
    <p:cSldViewPr>
      <p:cViewPr>
        <p:scale>
          <a:sx n="71" d="100"/>
          <a:sy n="71" d="100"/>
        </p:scale>
        <p:origin x="-486" y="-17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153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05F3F-DB04-4B81-B0A9-25EF39DED76A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A7EBC-02F5-46CB-B24A-23F82791B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A7EBC-02F5-46CB-B24A-23F82791BE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6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208912" cy="1944216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8000" dirty="0">
                <a:solidFill>
                  <a:srgbClr val="FFFF00"/>
                </a:solidFill>
                <a:effectLst/>
                <a:latin typeface="a_ModernoBrk" pitchFamily="82" charset="-52"/>
              </a:rPr>
              <a:t>Монголо-татарское </a:t>
            </a:r>
            <a:r>
              <a:rPr lang="en-US" sz="8000" dirty="0" smtClean="0">
                <a:solidFill>
                  <a:srgbClr val="FFFF00"/>
                </a:solidFill>
                <a:effectLst/>
              </a:rPr>
              <a:t/>
            </a:r>
            <a:br>
              <a:rPr lang="en-US" sz="8000" dirty="0" smtClean="0">
                <a:solidFill>
                  <a:srgbClr val="FFFF00"/>
                </a:solidFill>
                <a:effectLst/>
              </a:rPr>
            </a:br>
            <a:r>
              <a:rPr lang="ru-RU" sz="8000" dirty="0" smtClean="0">
                <a:solidFill>
                  <a:srgbClr val="FFFF00"/>
                </a:solidFill>
                <a:effectLst/>
                <a:latin typeface="a_ModernoBrk" pitchFamily="82" charset="-52"/>
              </a:rPr>
              <a:t>иго</a:t>
            </a:r>
            <a:endParaRPr lang="ru-RU" sz="8000" dirty="0">
              <a:solidFill>
                <a:srgbClr val="FFFF00"/>
              </a:solidFill>
              <a:latin typeface="a_ModernoBrk" pitchFamily="8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013176"/>
            <a:ext cx="5637010" cy="88211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Учитель: Малютин Сергей Владимирович</a:t>
            </a:r>
            <a:endParaRPr lang="ru-RU" dirty="0"/>
          </a:p>
          <a:p>
            <a:r>
              <a:rPr lang="ru-RU" b="1" dirty="0"/>
              <a:t>МОУ Садовская СОШ №1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71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Иго</a:t>
            </a:r>
            <a:r>
              <a:rPr lang="ru-RU" sz="3200" b="1" dirty="0" smtClean="0"/>
              <a:t> </a:t>
            </a:r>
            <a:r>
              <a:rPr lang="ru-RU" sz="2800" dirty="0"/>
              <a:t>- особый порядок на Руси, установленный монголо – татарами.</a:t>
            </a:r>
          </a:p>
          <a:p>
            <a:pPr marL="45720" indent="0">
              <a:buNone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Я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рлык</a:t>
            </a:r>
            <a:r>
              <a:rPr lang="ru-RU" sz="2800" dirty="0" smtClean="0"/>
              <a:t> </a:t>
            </a:r>
            <a:r>
              <a:rPr lang="ru-RU" sz="2800" dirty="0"/>
              <a:t>- особая ханская грамота, дававшая право русским князьям властвовать в своих княжествах.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Б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аскаки</a:t>
            </a:r>
            <a:r>
              <a:rPr lang="ru-RU" sz="2800" dirty="0" smtClean="0"/>
              <a:t>- </a:t>
            </a:r>
            <a:r>
              <a:rPr lang="ru-RU" sz="2800" dirty="0"/>
              <a:t>сборщики дани, представители ордынского хана на Руси.</a:t>
            </a:r>
            <a:br>
              <a:rPr lang="ru-RU" sz="2800" dirty="0"/>
            </a:b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ыход</a:t>
            </a:r>
            <a:r>
              <a:rPr lang="ru-RU" sz="3200" dirty="0"/>
              <a:t>  </a:t>
            </a:r>
            <a:r>
              <a:rPr lang="ru-RU" sz="2800" dirty="0"/>
              <a:t> - регулярная дань, которую собирали на Руси для хана Золотой Орды.</a:t>
            </a:r>
          </a:p>
          <a:p>
            <a:pPr marL="45720" indent="0">
              <a:buNone/>
            </a:pPr>
            <a:r>
              <a:rPr lang="ru-RU" sz="2800" dirty="0" smtClean="0"/>
              <a:t>В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1257-1259</a:t>
            </a:r>
            <a:r>
              <a:rPr lang="ru-RU" sz="2800" b="1" dirty="0" smtClean="0"/>
              <a:t> </a:t>
            </a:r>
            <a:r>
              <a:rPr lang="ru-RU" sz="2800" dirty="0"/>
              <a:t>годах монгольские чиновники – численники </a:t>
            </a:r>
            <a:r>
              <a:rPr lang="ru-RU" sz="2800" dirty="0" smtClean="0"/>
              <a:t>провели </a:t>
            </a:r>
            <a:r>
              <a:rPr lang="ru-RU" sz="2800" dirty="0"/>
              <a:t>на Руси перепись населения.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4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76419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effectLst/>
              </a:rPr>
              <a:t>В чём выражалась вассальная зависимость Руси от Золотой Орды?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6048672" cy="482453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3200" b="1" dirty="0"/>
              <a:t>- получение ярлыка;</a:t>
            </a:r>
            <a:br>
              <a:rPr lang="ru-RU" sz="3200" b="1" dirty="0"/>
            </a:br>
            <a:r>
              <a:rPr lang="ru-RU" sz="3200" b="1" dirty="0"/>
              <a:t>- сбор дани;</a:t>
            </a:r>
            <a:br>
              <a:rPr lang="ru-RU" sz="3200" b="1" dirty="0"/>
            </a:br>
            <a:r>
              <a:rPr lang="ru-RU" sz="3200" b="1" dirty="0"/>
              <a:t>- тяжёлые повинности: принимать, кормить, содержать многочисленных ордынских послов с их свитами;</a:t>
            </a:r>
            <a:br>
              <a:rPr lang="ru-RU" sz="3200" b="1" dirty="0"/>
            </a:br>
            <a:r>
              <a:rPr lang="ru-RU" sz="3200" b="1" dirty="0"/>
              <a:t>- русские воины обязаны были принимать участие в военных походах монголов.</a:t>
            </a:r>
            <a:endParaRPr lang="ru-RU" sz="3200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122" name="Picture 2" descr="C:\Documents and Settings\Admin\Рабочий стол\0003s8k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72816"/>
            <a:ext cx="3086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1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352928" cy="56166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Вопрос логического задания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45720" indent="0">
              <a:buNone/>
            </a:pP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Какая </a:t>
            </a:r>
            <a:r>
              <a:rPr lang="ru-RU" sz="2800" dirty="0"/>
              <a:t>же точка зрения наиболее верно отражает былую действительность, связанную с монголо-татарским игом? Первая, которая  утверждает, что оно было и принесённые им бедствия достаточно велики или вторая, придерживающаяся противоположного мнения – нашествие Батыя на Русь можно считать рядовым и сравнительно небольшим кочевническим набегом; никакого монгольского ига на Руси не было?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3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42484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Вывод</a:t>
            </a:r>
            <a:r>
              <a:rPr lang="ru-RU" sz="3600" b="1" dirty="0" smtClean="0"/>
              <a:t>:</a:t>
            </a:r>
            <a:r>
              <a:rPr lang="ru-RU" sz="3600" b="1" dirty="0"/>
              <a:t> </a:t>
            </a:r>
            <a:r>
              <a:rPr lang="ru-RU" sz="2800" dirty="0" smtClean="0"/>
              <a:t>ордынское </a:t>
            </a:r>
            <a:r>
              <a:rPr lang="ru-RU" sz="2800" dirty="0"/>
              <a:t>владычество оказало большое влияние на все стороны русской жизни. Оно способствовало началу экономического отставания Руси от Западной Европы, привело к изменениям характера власти. Но при этом было положено начало культурным контактам и взаимообогащению народов Руси и Орды.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6146" name="Picture 2" descr="C:\Documents and Settings\Admin\Рабочий стол\0011-013-Vladimiro-Suzdalskoe-knjazhest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13" y="3861048"/>
            <a:ext cx="4022069" cy="292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3930655" cy="2947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94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348880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8000" dirty="0" smtClean="0"/>
              <a:t>Конец урока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0880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80520"/>
          </a:xfrm>
        </p:spPr>
        <p:txBody>
          <a:bodyPr/>
          <a:lstStyle/>
          <a:p>
            <a:pPr marL="45720" lvl="0" indent="0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Выяснить кто такие монголо-татары,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аковы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причины поражения Руси в борьбе с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монголами; каковы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были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экономические последствия ордынского владычества; как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повлияла на политическое развитие Руси зависимость от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Орды.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6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7687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  <a:latin typeface="Adventure" pitchFamily="2" charset="0"/>
              </a:rPr>
              <a:t>Л</a:t>
            </a:r>
            <a:r>
              <a:rPr lang="ru-RU" dirty="0" smtClean="0">
                <a:effectLst/>
                <a:latin typeface="Adventure" pitchFamily="2" charset="0"/>
              </a:rPr>
              <a:t>огическое задание </a:t>
            </a:r>
            <a:endParaRPr lang="ru-RU" dirty="0">
              <a:latin typeface="Adventure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Какая </a:t>
            </a:r>
            <a:r>
              <a:rPr lang="ru-RU" sz="2800" dirty="0" smtClean="0"/>
              <a:t> </a:t>
            </a:r>
            <a:r>
              <a:rPr lang="ru-RU" sz="2800" dirty="0"/>
              <a:t>точка зрения наиболее верно отражает былую действительность, связанную с монголо-татарским игом? Первая, которая  утверждает, что оно было и принесённые им бедствия достаточно велики или вторая, придерживающаяся противоположного мнения – нашествие Батыя на Русь можно считать рядовым и сравнительно небольшим кочевническим набегом; никакого монгольского ига на Руси не было?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5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5620349" cy="612068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ru-RU" sz="3200" dirty="0" smtClean="0"/>
          </a:p>
          <a:p>
            <a:pPr>
              <a:buFontTx/>
              <a:buChar char="-"/>
            </a:pPr>
            <a:r>
              <a:rPr lang="ru-RU" sz="3200" dirty="0" smtClean="0"/>
              <a:t>Что </a:t>
            </a:r>
            <a:r>
              <a:rPr lang="ru-RU" sz="3200" dirty="0"/>
              <a:t>такое феодальная </a:t>
            </a:r>
            <a:r>
              <a:rPr lang="ru-RU" sz="3200" dirty="0" smtClean="0"/>
              <a:t>раздробленность?</a:t>
            </a:r>
            <a:endParaRPr lang="ru-RU" sz="3200" dirty="0"/>
          </a:p>
          <a:p>
            <a:pPr>
              <a:buFontTx/>
              <a:buChar char="-"/>
            </a:pPr>
            <a:r>
              <a:rPr lang="ru-RU" sz="3200" dirty="0" smtClean="0"/>
              <a:t>Почему </a:t>
            </a:r>
            <a:r>
              <a:rPr lang="ru-RU" sz="3200" dirty="0"/>
              <a:t>в середине 12 века на Руси наступил такой период. </a:t>
            </a:r>
          </a:p>
          <a:p>
            <a:pPr>
              <a:buFontTx/>
              <a:buChar char="-"/>
            </a:pPr>
            <a:r>
              <a:rPr lang="ru-RU" sz="3200" dirty="0" smtClean="0"/>
              <a:t>Давайте </a:t>
            </a:r>
            <a:r>
              <a:rPr lang="ru-RU" sz="3200" dirty="0"/>
              <a:t>вспомним политические и </a:t>
            </a:r>
            <a:r>
              <a:rPr lang="ru-RU" sz="3200" dirty="0" smtClean="0"/>
              <a:t>экономические </a:t>
            </a:r>
            <a:r>
              <a:rPr lang="ru-RU" sz="3200" dirty="0"/>
              <a:t>причины феодальной </a:t>
            </a:r>
            <a:r>
              <a:rPr lang="ru-RU" sz="3200" dirty="0" smtClean="0"/>
              <a:t>раздробленности?</a:t>
            </a:r>
            <a:endParaRPr lang="ru-RU" sz="3200" dirty="0"/>
          </a:p>
          <a:p>
            <a:pPr>
              <a:buFontTx/>
              <a:buChar char="-"/>
            </a:pPr>
            <a:r>
              <a:rPr lang="ru-RU" sz="3200" dirty="0" smtClean="0"/>
              <a:t>Каковы </a:t>
            </a:r>
            <a:r>
              <a:rPr lang="ru-RU" sz="3200" dirty="0"/>
              <a:t>отрицательные последствия феодальной </a:t>
            </a:r>
            <a:r>
              <a:rPr lang="ru-RU" sz="3200" dirty="0" smtClean="0"/>
              <a:t>раздробленности?</a:t>
            </a:r>
            <a:endParaRPr lang="ru-RU" sz="3200" dirty="0"/>
          </a:p>
          <a:p>
            <a:pPr>
              <a:buFontTx/>
              <a:buChar char="-"/>
            </a:pPr>
            <a:r>
              <a:rPr lang="ru-RU" sz="3200" dirty="0" smtClean="0"/>
              <a:t>Какие </a:t>
            </a:r>
            <a:r>
              <a:rPr lang="ru-RU" sz="3200" dirty="0"/>
              <a:t>враги воспользовались слабостью Руси? </a:t>
            </a:r>
          </a:p>
        </p:txBody>
      </p:sp>
      <p:pic>
        <p:nvPicPr>
          <p:cNvPr id="1026" name="Picture 2" descr="C:\Documents and Settings\Admin\Рабочий стол\891321_SMALL_0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764704"/>
            <a:ext cx="3588858" cy="477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9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892480" cy="6480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dirty="0">
                <a:effectLst/>
              </a:rPr>
              <a:t>Работа с отрывком из  статьи </a:t>
            </a:r>
            <a:r>
              <a:rPr lang="ru-RU" sz="2400" dirty="0" smtClean="0">
                <a:effectLst/>
              </a:rPr>
              <a:t>«</a:t>
            </a:r>
            <a:r>
              <a:rPr lang="ru-RU" sz="2400" dirty="0">
                <a:effectLst/>
              </a:rPr>
              <a:t>А ПЕРЕМЕНИТ БОГ ОРДУ»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533" y="1340768"/>
            <a:ext cx="8280920" cy="324036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2900" dirty="0" smtClean="0"/>
              <a:t>-Кто </a:t>
            </a:r>
            <a:r>
              <a:rPr lang="ru-RU" sz="2900" dirty="0"/>
              <a:t>же всё-таки напал на Русь, – монголы или татары, а может быть, монголо-татары или татаро-монголы</a:t>
            </a:r>
            <a:r>
              <a:rPr lang="ru-RU" sz="2900" dirty="0" smtClean="0"/>
              <a:t>?</a:t>
            </a:r>
          </a:p>
          <a:p>
            <a:pPr marL="45720" indent="0">
              <a:buNone/>
            </a:pPr>
            <a:r>
              <a:rPr lang="ru-RU" sz="2900" dirty="0"/>
              <a:t>- Когда впервые русские князья столкнулись с войском монголо-татар?</a:t>
            </a:r>
            <a:br>
              <a:rPr lang="ru-RU" sz="2900" dirty="0"/>
            </a:br>
            <a:r>
              <a:rPr lang="ru-RU" sz="2900" dirty="0"/>
              <a:t>- Кто возглавил поход на Запад? Назовите хронологические рамки нашествия.</a:t>
            </a:r>
          </a:p>
          <a:p>
            <a:pPr marL="45720" indent="0">
              <a:buNone/>
            </a:pPr>
            <a:r>
              <a:rPr lang="ru-RU" sz="2900" dirty="0"/>
              <a:t>- Какова была численность  монгольской армии?</a:t>
            </a:r>
            <a:br>
              <a:rPr lang="ru-RU" sz="2900" dirty="0"/>
            </a:br>
            <a:r>
              <a:rPr lang="ru-RU" sz="2900" dirty="0"/>
              <a:t>- </a:t>
            </a:r>
            <a:r>
              <a:rPr lang="ru-RU" sz="2900" dirty="0" smtClean="0"/>
              <a:t>Какая </a:t>
            </a:r>
            <a:r>
              <a:rPr lang="ru-RU" sz="2900" dirty="0"/>
              <a:t>задача стояла перед монголами?</a:t>
            </a:r>
            <a:br>
              <a:rPr lang="ru-RU" sz="2900" dirty="0"/>
            </a:br>
            <a:r>
              <a:rPr lang="ru-RU" sz="2900" dirty="0"/>
              <a:t>- Какие русские земли были завоеваны? </a:t>
            </a:r>
            <a:br>
              <a:rPr lang="ru-RU" sz="2900" dirty="0"/>
            </a:br>
            <a:r>
              <a:rPr lang="ru-RU" sz="2900" dirty="0"/>
              <a:t>- Какое княжество впервые было подвергнуто нападению монголо-татар?</a:t>
            </a:r>
            <a:br>
              <a:rPr lang="ru-RU" sz="2900" dirty="0"/>
            </a:br>
            <a:endParaRPr lang="ru-RU" dirty="0"/>
          </a:p>
        </p:txBody>
      </p:sp>
      <p:pic>
        <p:nvPicPr>
          <p:cNvPr id="2050" name="Picture 2" descr="C:\Documents and Settings\Admin\Рабочий стол\fe56ccf997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4209713"/>
            <a:ext cx="4032448" cy="2453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9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27" y="476672"/>
            <a:ext cx="8964487" cy="7130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</a:rPr>
              <a:t>Работа с отрывком из  статьи «А ПЕРЕМЕНИТ БОГ ОРДУ»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25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- Как русские люди защищали свою землю? </a:t>
            </a:r>
          </a:p>
          <a:p>
            <a:pPr marL="45720" indent="0">
              <a:buNone/>
            </a:pPr>
            <a:r>
              <a:rPr lang="ru-RU" sz="2800" dirty="0"/>
              <a:t>- «Коли нас не будет, то всё ваше будет». Дайте оценку  словам </a:t>
            </a:r>
            <a:r>
              <a:rPr lang="ru-RU" sz="2800" dirty="0" err="1"/>
              <a:t>рязанцев</a:t>
            </a:r>
            <a:r>
              <a:rPr lang="ru-RU" sz="2800" dirty="0"/>
              <a:t> в ответ на предложение монголов подчиниться. </a:t>
            </a:r>
            <a:br>
              <a:rPr lang="ru-RU" sz="2800" dirty="0"/>
            </a:br>
            <a:r>
              <a:rPr lang="ru-RU" sz="2800" dirty="0"/>
              <a:t>- Объясните слова А.С. Пушкина, который писал о том, что Европа спасена «растерзанной и издыхающей Россией».</a:t>
            </a:r>
            <a:br>
              <a:rPr lang="ru-RU" sz="2800" dirty="0"/>
            </a:br>
            <a:r>
              <a:rPr lang="ru-RU" sz="2800" dirty="0"/>
              <a:t>- Как вы думаете, почему Батыю удалось завоевать большую часть русских земель?</a:t>
            </a:r>
          </a:p>
          <a:p>
            <a:pPr marL="45720" indent="0">
              <a:buNone/>
            </a:pPr>
            <a:r>
              <a:rPr lang="ru-RU" sz="2800" dirty="0"/>
              <a:t>- Каковы были результаты нашествия для Северо-Восточной и Юго-Западной Руси?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9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5256584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Учебная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задача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2800" dirty="0" smtClean="0"/>
              <a:t>-Как </a:t>
            </a:r>
            <a:r>
              <a:rPr lang="ru-RU" sz="2800" dirty="0"/>
              <a:t>называлось государство на Нижней Волге?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-Какие </a:t>
            </a:r>
            <a:r>
              <a:rPr lang="ru-RU" sz="2800" dirty="0"/>
              <a:t>земли в него вошли</a:t>
            </a:r>
            <a:r>
              <a:rPr lang="ru-RU" sz="2800" dirty="0" smtClean="0"/>
              <a:t>?</a:t>
            </a:r>
          </a:p>
          <a:p>
            <a:pPr marL="45720" indent="0">
              <a:buNone/>
            </a:pPr>
            <a:r>
              <a:rPr lang="ru-RU" sz="2800" dirty="0"/>
              <a:t>-</a:t>
            </a:r>
            <a:r>
              <a:rPr lang="ru-RU" sz="2800" dirty="0" smtClean="0"/>
              <a:t>Как </a:t>
            </a:r>
            <a:r>
              <a:rPr lang="ru-RU" sz="2800" dirty="0"/>
              <a:t>называлась столица нового государства? Где она находилась?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-Что </a:t>
            </a:r>
            <a:r>
              <a:rPr lang="ru-RU" sz="2800" dirty="0"/>
              <a:t>об этом городе написано в </a:t>
            </a:r>
            <a:r>
              <a:rPr lang="ru-RU" sz="2800" dirty="0" smtClean="0"/>
              <a:t>документе?</a:t>
            </a:r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(</a:t>
            </a:r>
            <a:r>
              <a:rPr lang="ru-RU" sz="2400" dirty="0"/>
              <a:t>работа учащихся с документом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pic>
        <p:nvPicPr>
          <p:cNvPr id="3074" name="Picture 2" descr="C:\Documents and Settings\Admin\Рабочий стол\ordynskie_dospen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674" y="1196752"/>
            <a:ext cx="348038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8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273324" y="78619"/>
            <a:ext cx="6525344" cy="60924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Монголо-татарское нашествие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100" name="Picture 4" descr="C:\Documents and Settings\Admin\Рабочий стол\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87867"/>
            <a:ext cx="6120680" cy="596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1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80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Учебная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задача: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2400" dirty="0"/>
              <a:t>-</a:t>
            </a:r>
            <a:r>
              <a:rPr lang="ru-RU" sz="2400" dirty="0" smtClean="0"/>
              <a:t>Как </a:t>
            </a:r>
            <a:r>
              <a:rPr lang="ru-RU" sz="2400" dirty="0"/>
              <a:t>проявлялась политическая зависимость Руси от Золотой Орды?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/>
              <a:t>-</a:t>
            </a:r>
            <a:r>
              <a:rPr lang="ru-RU" sz="2400" dirty="0" smtClean="0"/>
              <a:t>Перечислите </a:t>
            </a:r>
            <a:r>
              <a:rPr lang="ru-RU" sz="2400" dirty="0"/>
              <a:t>основные меры, проводившиеся монголами для удержания в подчинении русские княжества?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/>
              <a:t>-</a:t>
            </a:r>
            <a:r>
              <a:rPr lang="ru-RU" sz="2400" dirty="0" smtClean="0"/>
              <a:t>Зачем </a:t>
            </a:r>
            <a:r>
              <a:rPr lang="ru-RU" sz="2400" dirty="0"/>
              <a:t>русские князья должны были ездить в Золотую Орду? </a:t>
            </a:r>
            <a:r>
              <a:rPr lang="ru-RU" sz="2400" dirty="0" smtClean="0"/>
              <a:t>Кто </a:t>
            </a:r>
            <a:r>
              <a:rPr lang="ru-RU" sz="2400" dirty="0"/>
              <a:t>такие баскаки?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/>
              <a:t>-</a:t>
            </a:r>
            <a:r>
              <a:rPr lang="ru-RU" sz="2400" dirty="0" smtClean="0"/>
              <a:t>Зачем </a:t>
            </a:r>
            <a:r>
              <a:rPr lang="ru-RU" sz="2400" dirty="0"/>
              <a:t>монголы предпринимали карательные военные походы на Русь?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/>
              <a:t>-</a:t>
            </a:r>
            <a:r>
              <a:rPr lang="ru-RU" sz="2400" dirty="0" smtClean="0"/>
              <a:t>В </a:t>
            </a:r>
            <a:r>
              <a:rPr lang="ru-RU" sz="2400" dirty="0"/>
              <a:t>чём проявилась экономическая зависимость Руси от Золотой Орды? 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/>
              <a:t>-</a:t>
            </a:r>
            <a:r>
              <a:rPr lang="ru-RU" sz="2400" dirty="0" smtClean="0"/>
              <a:t>Почему </a:t>
            </a:r>
            <a:r>
              <a:rPr lang="ru-RU" sz="2400" dirty="0"/>
              <a:t>была проведена перепись населения Руси? </a:t>
            </a:r>
            <a:endParaRPr lang="ru-RU" sz="2400" dirty="0" smtClean="0"/>
          </a:p>
          <a:p>
            <a:pPr marL="45720" indent="0" algn="r">
              <a:buNone/>
            </a:pPr>
            <a:r>
              <a:rPr lang="ru-RU" dirty="0" smtClean="0"/>
              <a:t>(</a:t>
            </a:r>
            <a:r>
              <a:rPr lang="ru-RU" dirty="0"/>
              <a:t>работа с документом)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504</Words>
  <Application>Microsoft Office PowerPoint</Application>
  <PresentationFormat>Экран (4:3)</PresentationFormat>
  <Paragraphs>52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Монголо-татарское  иго</vt:lpstr>
      <vt:lpstr>Цель урока</vt:lpstr>
      <vt:lpstr>Логическое задание </vt:lpstr>
      <vt:lpstr>Презентация PowerPoint</vt:lpstr>
      <vt:lpstr>Работа с отрывком из  статьи «А ПЕРЕМЕНИТ БОГ ОРДУ»  </vt:lpstr>
      <vt:lpstr>Работа с отрывком из  статьи «А ПЕРЕМЕНИТ БОГ ОРДУ»</vt:lpstr>
      <vt:lpstr>Презентация PowerPoint</vt:lpstr>
      <vt:lpstr>Презентация PowerPoint</vt:lpstr>
      <vt:lpstr>Презентация PowerPoint</vt:lpstr>
      <vt:lpstr>Презентация PowerPoint</vt:lpstr>
      <vt:lpstr>В чём выражалась вассальная зависимость Руси от Золотой Орды? </vt:lpstr>
      <vt:lpstr>Презентация PowerPoint</vt:lpstr>
      <vt:lpstr>Презентация PowerPoint</vt:lpstr>
      <vt:lpstr>Конец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Монголо-татарское  иго</dc:title>
  <cp:lastModifiedBy>лод</cp:lastModifiedBy>
  <cp:revision>11</cp:revision>
  <dcterms:modified xsi:type="dcterms:W3CDTF">2011-11-20T09:45:44Z</dcterms:modified>
</cp:coreProperties>
</file>