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2" r:id="rId4"/>
    <p:sldId id="264" r:id="rId5"/>
    <p:sldId id="268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556792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ТЕОРЕМА </a:t>
            </a:r>
            <a:r>
              <a:rPr lang="ru-RU" sz="6000" dirty="0" smtClean="0">
                <a:solidFill>
                  <a:srgbClr val="0070C0"/>
                </a:solidFill>
              </a:rPr>
              <a:t>КОСИНУСОВ</a:t>
            </a:r>
          </a:p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9 класс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8104" y="5373216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Меньшикова М.В.</a:t>
            </a:r>
          </a:p>
          <a:p>
            <a:pPr algn="ctr"/>
            <a:r>
              <a:rPr lang="ru-RU" dirty="0" smtClean="0"/>
              <a:t>МБОУ «Гимназия №12»</a:t>
            </a:r>
          </a:p>
          <a:p>
            <a:pPr algn="ctr"/>
            <a:r>
              <a:rPr lang="ru-RU" dirty="0" smtClean="0"/>
              <a:t> г. Белгород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65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187624" y="1628800"/>
            <a:ext cx="3456384" cy="1418456"/>
          </a:xfrm>
          <a:prstGeom prst="triangl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>
            <a:stCxn id="2" idx="2"/>
            <a:endCxn id="2" idx="0"/>
          </p:cNvCxnSpPr>
          <p:nvPr/>
        </p:nvCxnSpPr>
        <p:spPr>
          <a:xfrm flipV="1">
            <a:off x="1187624" y="1628800"/>
            <a:ext cx="1728192" cy="141845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  <a:endCxn id="2" idx="4"/>
          </p:cNvCxnSpPr>
          <p:nvPr/>
        </p:nvCxnSpPr>
        <p:spPr>
          <a:xfrm>
            <a:off x="1187624" y="3047256"/>
            <a:ext cx="3456384" cy="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0"/>
            <a:endCxn id="2" idx="4"/>
          </p:cNvCxnSpPr>
          <p:nvPr/>
        </p:nvCxnSpPr>
        <p:spPr>
          <a:xfrm>
            <a:off x="2915816" y="1628800"/>
            <a:ext cx="1728192" cy="141845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869908" y="286259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760966" y="125946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644008" y="286259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580112" y="1484784"/>
            <a:ext cx="295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327651" y="1501288"/>
            <a:ext cx="314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092280" y="1474127"/>
            <a:ext cx="323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5436096" y="1397967"/>
            <a:ext cx="241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 + BC = AC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7740352" y="1469451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52" y="1469451"/>
                <a:ext cx="43794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 flipV="1">
            <a:off x="5580112" y="2204864"/>
            <a:ext cx="400050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306320" y="2214389"/>
            <a:ext cx="2571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835740" y="2206985"/>
            <a:ext cx="2565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5530654" y="2093267"/>
            <a:ext cx="20656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BC = AC - AB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5454370" y="2677721"/>
                <a:ext cx="2060885" cy="394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𝐵𝐶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AC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AB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370" y="2677721"/>
                <a:ext cx="2060885" cy="3948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>
            <a:off x="5580112" y="2780928"/>
            <a:ext cx="200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327651" y="2780928"/>
            <a:ext cx="2358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964010" y="2780928"/>
            <a:ext cx="1282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5420497" y="3244334"/>
                <a:ext cx="22764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BC</a:t>
                </a:r>
                <a:r>
                  <a:rPr lang="en-US" baseline="30000" dirty="0"/>
                  <a:t>2</a:t>
                </a:r>
                <a:r>
                  <a:rPr lang="en-US" dirty="0"/>
                  <a:t>=AC</a:t>
                </a:r>
                <a:r>
                  <a:rPr lang="en-US" baseline="30000" dirty="0"/>
                  <a:t>2</a:t>
                </a:r>
                <a:r>
                  <a:rPr lang="en-US" dirty="0"/>
                  <a:t>-2AC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∙</m:t>
                    </m:r>
                  </m:oMath>
                </a14:m>
                <a:r>
                  <a:rPr lang="en-US" dirty="0"/>
                  <a:t> AB +AB</a:t>
                </a:r>
                <a:r>
                  <a:rPr lang="en-US" baseline="30000" dirty="0"/>
                  <a:t>2</a:t>
                </a:r>
                <a:endParaRPr lang="ru-RU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0497" y="3244334"/>
                <a:ext cx="2276457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2139" t="-9836" r="-5080" b="-2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Прямая соединительная линия 42"/>
          <p:cNvCxnSpPr/>
          <p:nvPr/>
        </p:nvCxnSpPr>
        <p:spPr>
          <a:xfrm>
            <a:off x="5530654" y="3244334"/>
            <a:ext cx="197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980162" y="3244334"/>
            <a:ext cx="176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35" idx="0"/>
            <a:endCxn id="35" idx="0"/>
          </p:cNvCxnSpPr>
          <p:nvPr/>
        </p:nvCxnSpPr>
        <p:spPr>
          <a:xfrm>
            <a:off x="6558726" y="324433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6501585" y="3244334"/>
            <a:ext cx="123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6835740" y="3231922"/>
            <a:ext cx="1924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7312840" y="3244334"/>
            <a:ext cx="1349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5604905" y="3721723"/>
            <a:ext cx="2461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Прямоугольник 66"/>
              <p:cNvSpPr/>
              <p:nvPr/>
            </p:nvSpPr>
            <p:spPr>
              <a:xfrm>
                <a:off x="5516962" y="3672094"/>
                <a:ext cx="1835887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BC</a:t>
                </a:r>
                <a:r>
                  <a:rPr lang="en-US" baseline="30000" dirty="0"/>
                  <a:t>2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𝐵𝐶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BC</a:t>
                </a:r>
                <a:r>
                  <a:rPr lang="en-US" baseline="30000" dirty="0"/>
                  <a:t>2</a:t>
                </a:r>
                <a:endParaRPr lang="ru-RU" dirty="0"/>
              </a:p>
            </p:txBody>
          </p:sp>
        </mc:Choice>
        <mc:Fallback xmlns=""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962" y="3672094"/>
                <a:ext cx="1835887" cy="375552"/>
              </a:xfrm>
              <a:prstGeom prst="rect">
                <a:avLst/>
              </a:prstGeom>
              <a:blipFill rotWithShape="1">
                <a:blip r:embed="rId5"/>
                <a:stretch>
                  <a:fillRect l="-2658" t="-8065" r="-4319" b="-225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Прямая соединительная линия 68"/>
          <p:cNvCxnSpPr/>
          <p:nvPr/>
        </p:nvCxnSpPr>
        <p:spPr>
          <a:xfrm>
            <a:off x="6156176" y="3721723"/>
            <a:ext cx="345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Прямоугольник 69"/>
              <p:cNvSpPr/>
              <p:nvPr/>
            </p:nvSpPr>
            <p:spPr>
              <a:xfrm>
                <a:off x="5547040" y="4047646"/>
                <a:ext cx="1919180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AC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  <m:r>
                              <a:rPr lang="en-US" i="1">
                                <a:latin typeface="Cambria Math"/>
                              </a:rPr>
                              <m:t>𝐶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</m:t>
                    </m:r>
                  </m:oMath>
                </a14:m>
                <a:r>
                  <a:rPr lang="en-US" dirty="0"/>
                  <a:t>C</a:t>
                </a:r>
                <a:r>
                  <a:rPr lang="en-US" baseline="30000" dirty="0"/>
                  <a:t>2</a:t>
                </a:r>
                <a:endParaRPr lang="ru-RU" dirty="0"/>
              </a:p>
            </p:txBody>
          </p:sp>
        </mc:Choice>
        <mc:Fallback xmlns=""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040" y="4047646"/>
                <a:ext cx="1919180" cy="375552"/>
              </a:xfrm>
              <a:prstGeom prst="rect">
                <a:avLst/>
              </a:prstGeom>
              <a:blipFill rotWithShape="1">
                <a:blip r:embed="rId6"/>
                <a:stretch>
                  <a:fillRect l="-2857" t="-8065" r="-3175" b="-225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Прямая соединительная линия 71"/>
          <p:cNvCxnSpPr/>
          <p:nvPr/>
        </p:nvCxnSpPr>
        <p:spPr>
          <a:xfrm>
            <a:off x="5682505" y="4133566"/>
            <a:ext cx="1952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6306320" y="4133566"/>
            <a:ext cx="257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Прямоугольник 74"/>
              <p:cNvSpPr/>
              <p:nvPr/>
            </p:nvSpPr>
            <p:spPr>
              <a:xfrm>
                <a:off x="5566868" y="4423198"/>
                <a:ext cx="1863139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AB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AB</a:t>
                </a:r>
                <a:r>
                  <a:rPr lang="en-US" baseline="30000" dirty="0" smtClean="0"/>
                  <a:t>2</a:t>
                </a:r>
                <a:endParaRPr lang="ru-RU" dirty="0"/>
              </a:p>
            </p:txBody>
          </p:sp>
        </mc:Choice>
        <mc:Fallback xmlns="">
          <p:sp>
            <p:nvSpPr>
              <p:cNvPr id="75" name="Прямоугольник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6868" y="4423198"/>
                <a:ext cx="1863139" cy="375552"/>
              </a:xfrm>
              <a:prstGeom prst="rect">
                <a:avLst/>
              </a:prstGeom>
              <a:blipFill rotWithShape="1">
                <a:blip r:embed="rId7"/>
                <a:stretch>
                  <a:fillRect l="-2614" t="-8197" r="-228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Прямая соединительная линия 76"/>
          <p:cNvCxnSpPr/>
          <p:nvPr/>
        </p:nvCxnSpPr>
        <p:spPr>
          <a:xfrm>
            <a:off x="5682505" y="4509120"/>
            <a:ext cx="1928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6306320" y="4509120"/>
            <a:ext cx="257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>
                <a:off x="3070666" y="4825745"/>
                <a:ext cx="577405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baseline="30000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𝐴𝐵</m:t>
                      </m:r>
                      <m:r>
                        <a:rPr lang="en-US" i="1">
                          <a:latin typeface="Cambria Math"/>
                        </a:rPr>
                        <m:t>∙</m:t>
                      </m:r>
                      <m:r>
                        <a:rPr lang="en-US" i="1">
                          <a:latin typeface="Cambria Math"/>
                        </a:rPr>
                        <m:t>𝐴𝐶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𝐴𝐶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𝐴𝐵</m:t>
                          </m:r>
                        </m:e>
                      </m:d>
                      <m:func>
                        <m:funcPr>
                          <m:ctrlPr>
                            <a:rPr lang="ru-RU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∠</m:t>
                          </m:r>
                          <m:r>
                            <a:rPr lang="en-US" i="1">
                              <a:latin typeface="Cambria Math"/>
                            </a:rPr>
                            <m:t>𝐵𝐴𝐶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𝐴𝐶</m:t>
                      </m:r>
                      <m:r>
                        <a:rPr lang="en-US" i="1">
                          <a:latin typeface="Cambria Math"/>
                        </a:rPr>
                        <m:t>∙</m:t>
                      </m:r>
                      <m:r>
                        <a:rPr lang="en-US" i="1">
                          <a:latin typeface="Cambria Math"/>
                        </a:rPr>
                        <m:t>𝐴𝐵</m:t>
                      </m:r>
                      <m:func>
                        <m:funcPr>
                          <m:ctrlPr>
                            <a:rPr lang="ru-RU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∠</m:t>
                          </m:r>
                          <m:r>
                            <a:rPr lang="en-US" i="1">
                              <a:latin typeface="Cambria Math"/>
                            </a:rPr>
                            <m:t>𝐵𝐴𝐶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666" y="4825745"/>
                <a:ext cx="577405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Прямая соединительная линия 82"/>
          <p:cNvCxnSpPr/>
          <p:nvPr/>
        </p:nvCxnSpPr>
        <p:spPr>
          <a:xfrm>
            <a:off x="3506390" y="4825993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3995936" y="479875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4572000" y="4825993"/>
            <a:ext cx="2260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5148064" y="4825993"/>
            <a:ext cx="2724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авая фигурная скобка 89"/>
          <p:cNvSpPr/>
          <p:nvPr/>
        </p:nvSpPr>
        <p:spPr>
          <a:xfrm>
            <a:off x="8178292" y="3721723"/>
            <a:ext cx="786196" cy="147335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Прямоугольник 90"/>
              <p:cNvSpPr/>
              <p:nvPr/>
            </p:nvSpPr>
            <p:spPr>
              <a:xfrm>
                <a:off x="8748464" y="4687564"/>
                <a:ext cx="43499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1" name="Прямоугольник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464" y="4687564"/>
                <a:ext cx="43499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Прямоугольник 91"/>
              <p:cNvSpPr/>
              <p:nvPr/>
            </p:nvSpPr>
            <p:spPr>
              <a:xfrm>
                <a:off x="3871019" y="5589240"/>
                <a:ext cx="31667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BC</a:t>
                </a:r>
                <a:r>
                  <a:rPr lang="en-US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</a:rPr>
                  <a:t>=AC</a:t>
                </a:r>
                <a:r>
                  <a:rPr lang="en-US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</a:rPr>
                  <a:t>-2AC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∙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AB </a:t>
                </a:r>
                <a:r>
                  <a:rPr lang="en-US" dirty="0" err="1">
                    <a:solidFill>
                      <a:srgbClr val="FF0000"/>
                    </a:solidFill>
                  </a:rPr>
                  <a:t>cos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BAC+AB</a:t>
                </a:r>
                <a:r>
                  <a:rPr lang="en-US" baseline="30000" dirty="0">
                    <a:solidFill>
                      <a:srgbClr val="FF0000"/>
                    </a:solidFill>
                  </a:rPr>
                  <a:t>2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2" name="Прямоугольник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019" y="5589240"/>
                <a:ext cx="3166701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541" t="-10000" r="-5780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/>
          <p:cNvSpPr txBox="1"/>
          <p:nvPr/>
        </p:nvSpPr>
        <p:spPr>
          <a:xfrm>
            <a:off x="2915816" y="620688"/>
            <a:ext cx="2701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Теорема косинусов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47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6" grpId="0"/>
      <p:bldP spid="27" grpId="0"/>
      <p:bldP spid="35" grpId="0"/>
      <p:bldP spid="67" grpId="0"/>
      <p:bldP spid="70" grpId="0"/>
      <p:bldP spid="75" grpId="0"/>
      <p:bldP spid="81" grpId="0"/>
      <p:bldP spid="90" grpId="0" animBg="1"/>
      <p:bldP spid="91" grpId="0"/>
      <p:bldP spid="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Теорема косинусов: A. С. b. C. B. А. Квадрат стороны треугольника равен сумме квадратов двух других сторон минус удвоенное произведение этих сторон на косинус угла между ними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5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12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4web.ru/images/288/15480/640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688965" cy="651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23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А. Найдите длину стороны ВС. 3. В. С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8" t="2635" r="1809" b="46860"/>
          <a:stretch/>
        </p:blipFill>
        <p:spPr bwMode="auto">
          <a:xfrm>
            <a:off x="517236" y="166255"/>
            <a:ext cx="8626764" cy="346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А. Найдите длину стороны ВС. 3. В. С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9" t="50000" r="9680" b="14074"/>
          <a:stretch/>
        </p:blipFill>
        <p:spPr bwMode="auto">
          <a:xfrm>
            <a:off x="1043608" y="3789040"/>
            <a:ext cx="7047345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07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А. Найдите длину стороны АВ. В. С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" t="3696" r="3267" b="46796"/>
          <a:stretch/>
        </p:blipFill>
        <p:spPr bwMode="auto">
          <a:xfrm>
            <a:off x="235390" y="253496"/>
            <a:ext cx="8609846" cy="3395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А. Найдите длину стороны АВ. В. С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2" t="53398" r="7231" b="37203"/>
          <a:stretch/>
        </p:blipFill>
        <p:spPr bwMode="auto">
          <a:xfrm>
            <a:off x="848925" y="3861468"/>
            <a:ext cx="6909232" cy="60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778749" y="4797152"/>
                <a:ext cx="1049583" cy="3954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AB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38</m:t>
                        </m:r>
                      </m:e>
                    </m:ra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749" y="4797152"/>
                <a:ext cx="1049583" cy="395429"/>
              </a:xfrm>
              <a:prstGeom prst="rect">
                <a:avLst/>
              </a:prstGeom>
              <a:blipFill rotWithShape="1">
                <a:blip r:embed="rId3"/>
                <a:stretch>
                  <a:fillRect l="-5233" t="-1538" b="-2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608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</TotalTime>
  <Words>113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</cp:lastModifiedBy>
  <cp:revision>7</cp:revision>
  <dcterms:modified xsi:type="dcterms:W3CDTF">2013-11-03T16:15:05Z</dcterms:modified>
</cp:coreProperties>
</file>