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5"/>
  </p:notesMasterIdLst>
  <p:sldIdLst>
    <p:sldId id="266" r:id="rId2"/>
    <p:sldId id="352" r:id="rId3"/>
    <p:sldId id="319" r:id="rId4"/>
    <p:sldId id="351" r:id="rId5"/>
    <p:sldId id="320" r:id="rId6"/>
    <p:sldId id="325" r:id="rId7"/>
    <p:sldId id="326" r:id="rId8"/>
    <p:sldId id="327" r:id="rId9"/>
    <p:sldId id="256" r:id="rId10"/>
    <p:sldId id="267" r:id="rId11"/>
    <p:sldId id="264" r:id="rId12"/>
    <p:sldId id="268" r:id="rId13"/>
    <p:sldId id="318" r:id="rId14"/>
    <p:sldId id="328" r:id="rId15"/>
    <p:sldId id="270" r:id="rId16"/>
    <p:sldId id="271" r:id="rId17"/>
    <p:sldId id="272" r:id="rId18"/>
    <p:sldId id="274" r:id="rId19"/>
    <p:sldId id="275" r:id="rId20"/>
    <p:sldId id="276" r:id="rId21"/>
    <p:sldId id="280" r:id="rId22"/>
    <p:sldId id="281" r:id="rId23"/>
    <p:sldId id="334" r:id="rId24"/>
    <p:sldId id="337" r:id="rId25"/>
    <p:sldId id="338" r:id="rId26"/>
    <p:sldId id="340" r:id="rId27"/>
    <p:sldId id="336" r:id="rId28"/>
    <p:sldId id="339" r:id="rId29"/>
    <p:sldId id="343" r:id="rId30"/>
    <p:sldId id="344" r:id="rId31"/>
    <p:sldId id="329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11" r:id="rId41"/>
    <p:sldId id="312" r:id="rId42"/>
    <p:sldId id="330" r:id="rId43"/>
    <p:sldId id="302" r:id="rId44"/>
    <p:sldId id="304" r:id="rId45"/>
    <p:sldId id="303" r:id="rId46"/>
    <p:sldId id="347" r:id="rId47"/>
    <p:sldId id="345" r:id="rId48"/>
    <p:sldId id="308" r:id="rId49"/>
    <p:sldId id="309" r:id="rId50"/>
    <p:sldId id="305" r:id="rId51"/>
    <p:sldId id="331" r:id="rId52"/>
    <p:sldId id="313" r:id="rId53"/>
    <p:sldId id="29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45" autoAdjust="0"/>
  </p:normalViewPr>
  <p:slideViewPr>
    <p:cSldViewPr>
      <p:cViewPr>
        <p:scale>
          <a:sx n="75" d="100"/>
          <a:sy n="75" d="100"/>
        </p:scale>
        <p:origin x="-23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03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8.wmf"/><Relationship Id="rId1" Type="http://schemas.openxmlformats.org/officeDocument/2006/relationships/image" Target="../media/image10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485F9-C9C5-4F63-BAAC-D6F35193EB2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E67B-2EEF-4AB8-8F3C-453D2A34C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DA9CB-C7D5-45CC-85C6-293BD9D007E0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E55F2-A2C8-41DD-8F4D-42E8C0031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A7A450-B274-42A8-AB35-6130C245CB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286AE1-E339-4F39-B00A-8DF2CB02DA6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4CBD7-E3D0-469E-9285-74F8CCBB4C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4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audio" Target="file:///C:\Documents%20and%20Settings\Uch01\&#1056;&#1072;&#1073;&#1086;&#1095;&#1080;&#1081;%20&#1089;&#1090;&#1086;&#1083;\&#1088;&#1087;&#1077;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17.xml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slide" Target="slide17.xml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.x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.x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8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ol.edu.ru/" TargetMode="External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17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wmf"/><Relationship Id="rId4" Type="http://schemas.openxmlformats.org/officeDocument/2006/relationships/image" Target="../media/image127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x_dc58b4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50010" y="74711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r>
              <a:rPr lang="ru-RU" dirty="0" smtClean="0">
                <a:latin typeface="+mj-lt"/>
              </a:rPr>
              <a:t>В чем проявляется взаимосвязь развития математической науки и развития общества?</a:t>
            </a:r>
          </a:p>
          <a:p>
            <a:r>
              <a:rPr lang="ru-RU" dirty="0">
                <a:latin typeface="+mj-lt"/>
              </a:rPr>
              <a:t>М</a:t>
            </a:r>
            <a:r>
              <a:rPr lang="ru-RU" dirty="0" smtClean="0">
                <a:latin typeface="+mj-lt"/>
              </a:rPr>
              <a:t>атематические расчеты помогают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делать открытия;</a:t>
            </a:r>
          </a:p>
          <a:p>
            <a:r>
              <a:rPr lang="ru-RU" dirty="0" smtClean="0">
                <a:latin typeface="+mj-lt"/>
              </a:rPr>
              <a:t> Математика помогает вычислять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стоимость покупки;</a:t>
            </a:r>
          </a:p>
          <a:p>
            <a:r>
              <a:rPr lang="ru-RU" dirty="0" smtClean="0">
                <a:latin typeface="+mj-lt"/>
              </a:rPr>
              <a:t>Математические формулы помогут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рассчитать площадь комнаты;</a:t>
            </a:r>
          </a:p>
          <a:p>
            <a:r>
              <a:rPr lang="ru-RU" dirty="0" smtClean="0">
                <a:latin typeface="+mj-lt"/>
              </a:rPr>
              <a:t>Логарифмические формулы облегчат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вычисления степеней.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Значимость логарифмов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9950"/>
            <a:ext cx="8229600" cy="357506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+mj-lt"/>
                <a:cs typeface="Times New Roman" pitchFamily="18" charset="0"/>
              </a:rPr>
              <a:t>«С точки зрения вычислительной практики, изобретение логарифмов по важности можно смело поставить рядом с другим, более древним великим изобретением индусов – нашей десятичной системой нумерации.» </a:t>
            </a:r>
          </a:p>
          <a:p>
            <a:pPr algn="r">
              <a:buFont typeface="Wingdings" pitchFamily="2" charset="2"/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Успенский Я. В.,</a:t>
            </a:r>
          </a:p>
          <a:p>
            <a:pPr algn="r">
              <a:buFont typeface="Wingdings" pitchFamily="2" charset="2"/>
              <a:buNone/>
            </a:pPr>
            <a:r>
              <a:rPr lang="ru-RU" sz="2000" dirty="0">
                <a:latin typeface="+mj-lt"/>
                <a:cs typeface="Times New Roman" pitchFamily="18" charset="0"/>
              </a:rPr>
              <a:t>русский математик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истории логарифмов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>
                <a:latin typeface="+mj-lt"/>
              </a:rPr>
              <a:t>    </a:t>
            </a:r>
            <a:r>
              <a:rPr lang="ru-RU" sz="2800" dirty="0">
                <a:latin typeface="+mj-lt"/>
                <a:cs typeface="Times New Roman" pitchFamily="18" charset="0"/>
              </a:rPr>
              <a:t>Слово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логарифм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latin typeface="+mj-lt"/>
                <a:cs typeface="Times New Roman" pitchFamily="18" charset="0"/>
              </a:rPr>
              <a:t>происходит от греческого </a:t>
            </a:r>
            <a:r>
              <a:rPr lang="el-GR" sz="2800" dirty="0">
                <a:latin typeface="+mj-lt"/>
                <a:cs typeface="Times New Roman" pitchFamily="18" charset="0"/>
              </a:rPr>
              <a:t>λογοφ</a:t>
            </a:r>
            <a:r>
              <a:rPr lang="ru-RU" sz="2800" dirty="0">
                <a:latin typeface="+mj-lt"/>
                <a:cs typeface="Times New Roman" pitchFamily="18" charset="0"/>
              </a:rPr>
              <a:t> (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число</a:t>
            </a:r>
            <a:r>
              <a:rPr lang="ru-RU" sz="2800" dirty="0">
                <a:latin typeface="+mj-lt"/>
                <a:cs typeface="Times New Roman" pitchFamily="18" charset="0"/>
              </a:rPr>
              <a:t>) и </a:t>
            </a:r>
            <a:r>
              <a:rPr lang="el-GR" sz="2800" dirty="0">
                <a:latin typeface="+mj-lt"/>
                <a:cs typeface="Times New Roman" pitchFamily="18" charset="0"/>
              </a:rPr>
              <a:t>ρίνμοφ</a:t>
            </a:r>
            <a:r>
              <a:rPr lang="ru-RU" sz="2800" dirty="0">
                <a:latin typeface="+mj-lt"/>
                <a:cs typeface="Times New Roman" pitchFamily="18" charset="0"/>
              </a:rPr>
              <a:t> (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отношение</a:t>
            </a:r>
            <a:r>
              <a:rPr lang="ru-RU" sz="2800" dirty="0">
                <a:latin typeface="+mj-lt"/>
                <a:cs typeface="Times New Roman" pitchFamily="18" charset="0"/>
              </a:rPr>
              <a:t>) и переводится, следовательно, как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отношение чисел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. </a:t>
            </a:r>
            <a:r>
              <a:rPr lang="ru-RU" sz="2800" dirty="0">
                <a:latin typeface="+mj-lt"/>
                <a:cs typeface="Times New Roman" pitchFamily="18" charset="0"/>
              </a:rPr>
              <a:t>Выбор изобретателем (1594 г.) логарифмов </a:t>
            </a:r>
            <a:r>
              <a:rPr lang="ru-RU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Джоном Непером</a:t>
            </a:r>
            <a:r>
              <a:rPr lang="ru-RU" sz="2800" dirty="0">
                <a:latin typeface="+mj-lt"/>
                <a:cs typeface="Times New Roman" pitchFamily="18" charset="0"/>
              </a:rPr>
              <a:t> такого названия объясняется тем, что логарифмы возникли при сопоставлении двух чисел, одно из которых является членом арифметической прогрессии, а другое – геометрической.</a:t>
            </a:r>
          </a:p>
          <a:p>
            <a:pPr>
              <a:defRPr/>
            </a:pP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Лаборатории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424936" cy="583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809"/>
                <a:gridCol w="3076933"/>
                <a:gridCol w="3150194"/>
              </a:tblGrid>
              <a:tr h="8643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Группа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Тема для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исследования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Проблемный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329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Понятие логарифма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теория логарифмов</a:t>
                      </a:r>
                    </a:p>
                    <a:p>
                      <a:r>
                        <a:rPr lang="ru-RU" dirty="0" smtClean="0"/>
                        <a:t>помогает ускорению и</a:t>
                      </a:r>
                    </a:p>
                    <a:p>
                      <a:r>
                        <a:rPr lang="ru-RU" dirty="0" smtClean="0"/>
                        <a:t>упрощению вычислений?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329">
                <a:tc>
                  <a:txBody>
                    <a:bodyPr/>
                    <a:lstStyle/>
                    <a:p>
                      <a:r>
                        <a:rPr lang="ru-RU" dirty="0" smtClean="0"/>
                        <a:t>мыслители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решения логарифмических уравнений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использовать теорию логарифмов для решения уравнений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3628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экспериментаторы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Способы решения логарифмических неравенств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Как можно использовать теорию логарифмов для решения</a:t>
                      </a:r>
                      <a:r>
                        <a:rPr lang="ru-RU" baseline="0" dirty="0" smtClean="0"/>
                        <a:t> неравенств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329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Логарифмическая функция и её график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использовать теорию</a:t>
                      </a:r>
                    </a:p>
                    <a:p>
                      <a:r>
                        <a:rPr lang="ru-RU" dirty="0" smtClean="0"/>
                        <a:t>логарифмов для изучения</a:t>
                      </a:r>
                    </a:p>
                    <a:p>
                      <a:r>
                        <a:rPr lang="ru-RU" dirty="0" smtClean="0"/>
                        <a:t>логарифмической функции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9121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Логарифмы вокруг нас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Где в жизни встречаются  логарифмы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645024"/>
            <a:ext cx="7772400" cy="1368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 теоретиков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l_fi" descr="http://shimrg.rusedu.net/gallery/646/Risunok1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362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15250" cy="1143000"/>
          </a:xfrm>
        </p:spPr>
        <p:txBody>
          <a:bodyPr/>
          <a:lstStyle/>
          <a:p>
            <a:pPr algn="l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Логарифмом положительного числа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по основанию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, где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a&gt;0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  a≠1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называется показатель степени, в которую нужно возвести а чтобы получить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187450" y="2476500"/>
          <a:ext cx="6022975" cy="1168400"/>
        </p:xfrm>
        <a:graphic>
          <a:graphicData uri="http://schemas.openxmlformats.org/presentationml/2006/ole">
            <p:oleObj spid="_x0000_s1026" name="Формула" r:id="rId5" imgW="1244520" imgH="241200" progId="Equation.3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979613" y="4438650"/>
          <a:ext cx="4968875" cy="917575"/>
        </p:xfrm>
        <a:graphic>
          <a:graphicData uri="http://schemas.openxmlformats.org/presentationml/2006/ole">
            <p:oleObj spid="_x0000_s1027" name="Формула" r:id="rId6" imgW="1206360" imgH="228600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03350" y="1731963"/>
            <a:ext cx="5329238" cy="544512"/>
            <a:chOff x="657" y="2115"/>
            <a:chExt cx="3357" cy="343"/>
          </a:xfrm>
        </p:grpSpPr>
        <p:graphicFrame>
          <p:nvGraphicFramePr>
            <p:cNvPr id="1028" name="Object 12"/>
            <p:cNvGraphicFramePr>
              <a:graphicFrameLocks noChangeAspect="1"/>
            </p:cNvGraphicFramePr>
            <p:nvPr/>
          </p:nvGraphicFramePr>
          <p:xfrm>
            <a:off x="657" y="2115"/>
            <a:ext cx="1892" cy="343"/>
          </p:xfrm>
          <a:graphic>
            <a:graphicData uri="http://schemas.openxmlformats.org/presentationml/2006/ole">
              <p:oleObj spid="_x0000_s1028" name="Формула" r:id="rId7" imgW="1079280" imgH="203040" progId="Equation.3">
                <p:embed/>
              </p:oleObj>
            </a:graphicData>
          </a:graphic>
        </p:graphicFrame>
        <p:graphicFrame>
          <p:nvGraphicFramePr>
            <p:cNvPr id="1029" name="Object 13"/>
            <p:cNvGraphicFramePr>
              <a:graphicFrameLocks noChangeAspect="1"/>
            </p:cNvGraphicFramePr>
            <p:nvPr/>
          </p:nvGraphicFramePr>
          <p:xfrm>
            <a:off x="2834" y="2115"/>
            <a:ext cx="1180" cy="343"/>
          </p:xfrm>
          <a:graphic>
            <a:graphicData uri="http://schemas.openxmlformats.org/presentationml/2006/ole">
              <p:oleObj spid="_x0000_s1029" name="Формула" r:id="rId8" imgW="672840" imgH="203040" progId="Equation.3">
                <p:embed/>
              </p:oleObj>
            </a:graphicData>
          </a:graphic>
        </p:graphicFrame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042988" y="412432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Пример:</a:t>
            </a:r>
          </a:p>
        </p:txBody>
      </p:sp>
      <p:sp>
        <p:nvSpPr>
          <p:cNvPr id="1033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5" name="рпе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0" y="6276975"/>
            <a:ext cx="2651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796" fill="hold"/>
                                        <p:tgtEl>
                                          <p:spTgt spid="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5"/>
                </p:tgtEl>
              </p:cMediaNode>
            </p:audio>
          </p:childTnLst>
        </p:cTn>
      </p:par>
    </p:tnLst>
    <p:bldLst>
      <p:bldP spid="7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9937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 зависимости от значения основания приняты два обозначения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Если основанием является 10, то вместо </a:t>
            </a:r>
            <a:r>
              <a:rPr lang="en-US" sz="2400" dirty="0" smtClean="0">
                <a:latin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</a:rPr>
              <a:t>10 </a:t>
            </a:r>
            <a:r>
              <a:rPr lang="en-US" sz="2400" dirty="0" smtClean="0">
                <a:latin typeface="Times New Roman" pitchFamily="18" charset="0"/>
              </a:rPr>
              <a:t>x </a:t>
            </a:r>
            <a:r>
              <a:rPr lang="ru-RU" sz="2400" dirty="0" smtClean="0">
                <a:latin typeface="Times New Roman" pitchFamily="18" charset="0"/>
              </a:rPr>
              <a:t>пишут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lg</a:t>
            </a:r>
            <a:r>
              <a:rPr lang="en-US" sz="2400" dirty="0" smtClean="0">
                <a:latin typeface="Times New Roman" pitchFamily="18" charset="0"/>
              </a:rPr>
              <a:t> x.</a:t>
            </a:r>
          </a:p>
          <a:p>
            <a:pPr marL="609600" indent="-609600" eaLnBrk="1" hangingPunct="1">
              <a:buNone/>
            </a:pPr>
            <a:r>
              <a:rPr lang="ru-RU" sz="2400" dirty="0" smtClean="0">
                <a:latin typeface="Times New Roman" pitchFamily="18" charset="0"/>
              </a:rPr>
              <a:t>2. Для введения следующего определения стоит понимать что за число </a:t>
            </a:r>
            <a:r>
              <a:rPr lang="en-US" sz="2400" dirty="0" smtClean="0">
                <a:latin typeface="Times New Roman" pitchFamily="18" charset="0"/>
              </a:rPr>
              <a:t>e</a:t>
            </a:r>
            <a:r>
              <a:rPr lang="ru-RU" sz="2400" dirty="0" smtClean="0">
                <a:latin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Число е есть предел, к которому стремится </a:t>
            </a:r>
            <a:r>
              <a:rPr lang="en-US" sz="2400" dirty="0" smtClean="0">
                <a:latin typeface="Times New Roman" pitchFamily="18" charset="0"/>
              </a:rPr>
              <a:t>             </a:t>
            </a:r>
            <a:r>
              <a:rPr lang="ru-RU" sz="2400" dirty="0" smtClean="0">
                <a:latin typeface="Times New Roman" pitchFamily="18" charset="0"/>
              </a:rPr>
              <a:t>при неограниченном возрастании</a:t>
            </a:r>
            <a:r>
              <a:rPr lang="en-US" sz="2400" dirty="0" smtClean="0">
                <a:latin typeface="Times New Roman" pitchFamily="18" charset="0"/>
              </a:rPr>
              <a:t> n.</a:t>
            </a:r>
            <a:r>
              <a:rPr lang="ru-RU" sz="2400" dirty="0" smtClean="0">
                <a:latin typeface="Times New Roman" pitchFamily="18" charset="0"/>
              </a:rPr>
              <a:t> Т.е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Вместо </a:t>
            </a:r>
            <a:r>
              <a:rPr lang="en-US" sz="2400" dirty="0" smtClean="0">
                <a:latin typeface="Times New Roman" pitchFamily="18" charset="0"/>
              </a:rPr>
              <a:t>log</a:t>
            </a:r>
            <a:r>
              <a:rPr lang="en-US" sz="2400" baseline="-25000" dirty="0" smtClean="0">
                <a:latin typeface="Times New Roman" pitchFamily="18" charset="0"/>
              </a:rPr>
              <a:t>e </a:t>
            </a:r>
            <a:r>
              <a:rPr lang="en-US" sz="2400" dirty="0" smtClean="0">
                <a:latin typeface="Times New Roman" pitchFamily="18" charset="0"/>
              </a:rPr>
              <a:t>x </a:t>
            </a:r>
            <a:r>
              <a:rPr lang="ru-RU" sz="2400" dirty="0" smtClean="0">
                <a:latin typeface="Times New Roman" pitchFamily="18" charset="0"/>
              </a:rPr>
              <a:t>принято писать </a:t>
            </a:r>
            <a:r>
              <a:rPr lang="en-US" sz="2400" dirty="0" err="1" smtClean="0">
                <a:latin typeface="Times New Roman" pitchFamily="18" charset="0"/>
              </a:rPr>
              <a:t>ln</a:t>
            </a:r>
            <a:r>
              <a:rPr lang="en-US" sz="2400" dirty="0" smtClean="0">
                <a:latin typeface="Times New Roman" pitchFamily="18" charset="0"/>
              </a:rPr>
              <a:t> x.</a:t>
            </a: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2400" dirty="0" smtClean="0">
              <a:latin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286116" y="4429132"/>
          <a:ext cx="3455987" cy="873125"/>
        </p:xfrm>
        <a:graphic>
          <a:graphicData uri="http://schemas.openxmlformats.org/presentationml/2006/ole">
            <p:oleObj spid="_x0000_s2050" name="Формула" r:id="rId3" imgW="1803240" imgH="46980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9454" y="3357562"/>
          <a:ext cx="763588" cy="647700"/>
        </p:xfrm>
        <a:graphic>
          <a:graphicData uri="http://schemas.openxmlformats.org/presentationml/2006/ole">
            <p:oleObj spid="_x0000_s2051" name="Формула" r:id="rId4" imgW="533160" imgH="469800" progId="Equation.3">
              <p:embed/>
            </p:oleObj>
          </a:graphicData>
        </a:graphic>
      </p:graphicFrame>
      <p:sp>
        <p:nvSpPr>
          <p:cNvPr id="2054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347913"/>
            <a:ext cx="4967288" cy="57626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Можно выделить три формулы</a:t>
            </a:r>
          </a:p>
        </p:txBody>
      </p:sp>
      <p:sp>
        <p:nvSpPr>
          <p:cNvPr id="3082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692275" y="188913"/>
            <a:ext cx="5400675" cy="7921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Из определения логарифма следует следующее тождество: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2997200"/>
            <a:ext cx="8459787" cy="923925"/>
            <a:chOff x="249" y="1435"/>
            <a:chExt cx="5329" cy="582"/>
          </a:xfrm>
        </p:grpSpPr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2018" y="1468"/>
            <a:ext cx="1495" cy="540"/>
          </p:xfrm>
          <a:graphic>
            <a:graphicData uri="http://schemas.openxmlformats.org/presentationml/2006/ole">
              <p:oleObj spid="_x0000_s3078" name="Формула" r:id="rId3" imgW="609480" imgH="228600" progId="Equation.3">
                <p:embed/>
              </p:oleObj>
            </a:graphicData>
          </a:graphic>
        </p:graphicFrame>
        <p:graphicFrame>
          <p:nvGraphicFramePr>
            <p:cNvPr id="3079" name="Object 5"/>
            <p:cNvGraphicFramePr>
              <a:graphicFrameLocks noChangeAspect="1"/>
            </p:cNvGraphicFramePr>
            <p:nvPr/>
          </p:nvGraphicFramePr>
          <p:xfrm>
            <a:off x="3894" y="1435"/>
            <a:ext cx="1684" cy="570"/>
          </p:xfrm>
          <a:graphic>
            <a:graphicData uri="http://schemas.openxmlformats.org/presentationml/2006/ole">
              <p:oleObj spid="_x0000_s3079" name="Формула" r:id="rId4" imgW="698400" imgH="241200" progId="Equation.3">
                <p:embed/>
              </p:oleObj>
            </a:graphicData>
          </a:graphic>
        </p:graphicFrame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249" y="1477"/>
            <a:ext cx="1463" cy="540"/>
          </p:xfrm>
          <a:graphic>
            <a:graphicData uri="http://schemas.openxmlformats.org/presentationml/2006/ole">
              <p:oleObj spid="_x0000_s3080" name="Формула" r:id="rId5" imgW="609480" imgH="228600" progId="Equation.3">
                <p:embed/>
              </p:oleObj>
            </a:graphicData>
          </a:graphic>
        </p:graphicFrame>
      </p:grpSp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3132138" y="1196975"/>
          <a:ext cx="2520950" cy="846138"/>
        </p:xfrm>
        <a:graphic>
          <a:graphicData uri="http://schemas.openxmlformats.org/presentationml/2006/ole">
            <p:oleObj spid="_x0000_s3074" name="Формула" r:id="rId6" imgW="596880" imgH="203040" progId="Equation.3">
              <p:embed/>
            </p:oleObj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03350" y="5229225"/>
            <a:ext cx="5545138" cy="574675"/>
            <a:chOff x="884" y="3562"/>
            <a:chExt cx="3493" cy="362"/>
          </a:xfrm>
        </p:grpSpPr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884" y="3566"/>
            <a:ext cx="1020" cy="358"/>
          </p:xfrm>
          <a:graphic>
            <a:graphicData uri="http://schemas.openxmlformats.org/presentationml/2006/ole">
              <p:oleObj spid="_x0000_s3075" name="Формула" r:id="rId7" imgW="558720" imgH="203040" progId="Equation.3">
                <p:embed/>
              </p:oleObj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2290" y="3566"/>
            <a:ext cx="835" cy="358"/>
          </p:xfrm>
          <a:graphic>
            <a:graphicData uri="http://schemas.openxmlformats.org/presentationml/2006/ole">
              <p:oleObj spid="_x0000_s3076" name="Формула" r:id="rId8" imgW="457200" imgH="203040" progId="Equation.3">
                <p:embed/>
              </p:oleObj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560" y="3562"/>
            <a:ext cx="817" cy="315"/>
          </p:xfrm>
          <a:graphic>
            <a:graphicData uri="http://schemas.openxmlformats.org/presentationml/2006/ole">
              <p:oleObj spid="_x0000_s3077" name="Формула" r:id="rId9" imgW="457200" imgH="177480" progId="Equation.3">
                <p:embed/>
              </p:oleObj>
            </a:graphicData>
          </a:graphic>
        </p:graphicFrame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84213" y="465296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Примеры:</a:t>
            </a:r>
          </a:p>
        </p:txBody>
      </p:sp>
      <p:sp>
        <p:nvSpPr>
          <p:cNvPr id="3086" name="AutoShape 1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1. Логарифм произведения равен сумме логарифмов множителей: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ph idx="1"/>
          </p:nvPr>
        </p:nvGraphicFramePr>
        <p:xfrm>
          <a:off x="539750" y="1700213"/>
          <a:ext cx="7632700" cy="1117600"/>
        </p:xfrm>
        <a:graphic>
          <a:graphicData uri="http://schemas.openxmlformats.org/presentationml/2006/ole">
            <p:oleObj spid="_x0000_s4098" name="Формула" r:id="rId3" imgW="1562040" imgH="228600" progId="Equation.3">
              <p:embed/>
            </p:oleObj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188" y="3068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2. Логарифм частного </a:t>
            </a:r>
            <a:r>
              <a:rPr lang="ru-RU" sz="2400" dirty="0" smtClean="0">
                <a:latin typeface="Times New Roman" pitchFamily="18" charset="0"/>
              </a:rPr>
              <a:t>равен разности </a:t>
            </a:r>
            <a:r>
              <a:rPr lang="ru-RU" sz="2400" dirty="0">
                <a:latin typeface="Times New Roman" pitchFamily="18" charset="0"/>
              </a:rPr>
              <a:t>логарифмов </a:t>
            </a:r>
            <a:r>
              <a:rPr lang="ru-RU" sz="2400" dirty="0" smtClean="0">
                <a:latin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</a:endParaRP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39750" y="4292600"/>
          <a:ext cx="7488238" cy="1993900"/>
        </p:xfrm>
        <a:graphic>
          <a:graphicData uri="http://schemas.openxmlformats.org/presentationml/2006/ole">
            <p:oleObj spid="_x0000_s4099" name="Формула" r:id="rId4" imgW="1574640" imgH="431640" progId="Equation.3">
              <p:embed/>
            </p:oleObj>
          </a:graphicData>
        </a:graphic>
      </p:graphicFrame>
      <p:sp>
        <p:nvSpPr>
          <p:cNvPr id="410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3. Логарифм степени равен произведению показателя степени на логарифм ее основания: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ph idx="1"/>
          </p:nvPr>
        </p:nvGraphicFramePr>
        <p:xfrm>
          <a:off x="1403648" y="1916832"/>
          <a:ext cx="6278562" cy="1325562"/>
        </p:xfrm>
        <a:graphic>
          <a:graphicData uri="http://schemas.openxmlformats.org/presentationml/2006/ole">
            <p:oleObj spid="_x0000_s5122" name="Формула" r:id="rId3" imgW="1143000" imgH="241200" progId="Equation.3">
              <p:embed/>
            </p:oleObj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68313" y="314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latin typeface="Times New Roman" pitchFamily="18" charset="0"/>
              </a:rPr>
              <a:t>4. Логарифм  корня равен отношению логарифма подкоренного выражения  и показателя корня: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463675" y="4321175"/>
          <a:ext cx="5857875" cy="2162175"/>
        </p:xfrm>
        <a:graphic>
          <a:graphicData uri="http://schemas.openxmlformats.org/presentationml/2006/ole">
            <p:oleObj spid="_x0000_s5123" name="Формула" r:id="rId4" imgW="1066680" imgH="393480" progId="Equation.3">
              <p:embed/>
            </p:oleObj>
          </a:graphicData>
        </a:graphic>
      </p:graphicFrame>
      <p:sp>
        <p:nvSpPr>
          <p:cNvPr id="512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Урок «Логарифмы»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</a:rPr>
              <a:t>Подготовили и провели:</a:t>
            </a:r>
          </a:p>
          <a:p>
            <a:r>
              <a:rPr lang="ru-RU" dirty="0" smtClean="0">
                <a:latin typeface="+mj-lt"/>
              </a:rPr>
              <a:t>1. </a:t>
            </a:r>
            <a:r>
              <a:rPr lang="ru-RU" dirty="0" err="1" smtClean="0">
                <a:latin typeface="+mj-lt"/>
              </a:rPr>
              <a:t>Размарилова</a:t>
            </a:r>
            <a:r>
              <a:rPr lang="ru-RU" dirty="0" smtClean="0">
                <a:latin typeface="+mj-lt"/>
              </a:rPr>
              <a:t> Татьяна Ивановна, учитель математики высшей квалификационной категории</a:t>
            </a:r>
          </a:p>
          <a:p>
            <a:r>
              <a:rPr lang="ru-RU" dirty="0" smtClean="0">
                <a:latin typeface="+mj-lt"/>
              </a:rPr>
              <a:t>2. </a:t>
            </a:r>
            <a:r>
              <a:rPr lang="ru-RU" dirty="0" err="1" smtClean="0">
                <a:latin typeface="+mj-lt"/>
              </a:rPr>
              <a:t>Сдобнова</a:t>
            </a:r>
            <a:r>
              <a:rPr lang="ru-RU" dirty="0" smtClean="0">
                <a:latin typeface="+mj-lt"/>
              </a:rPr>
              <a:t> Ольга Викторовна, учитель математики первой квалификационной категории</a:t>
            </a:r>
          </a:p>
          <a:p>
            <a:r>
              <a:rPr lang="ru-RU" dirty="0" smtClean="0">
                <a:latin typeface="+mj-lt"/>
              </a:rPr>
              <a:t>3. </a:t>
            </a:r>
            <a:r>
              <a:rPr lang="ru-RU" dirty="0" err="1" smtClean="0">
                <a:latin typeface="+mj-lt"/>
              </a:rPr>
              <a:t>Ливенчик</a:t>
            </a:r>
            <a:r>
              <a:rPr lang="ru-RU" dirty="0" smtClean="0">
                <a:latin typeface="+mj-lt"/>
              </a:rPr>
              <a:t> Елена Павловна, учитель математики высшей квалификационной категории</a:t>
            </a:r>
          </a:p>
          <a:p>
            <a:r>
              <a:rPr lang="ru-RU" dirty="0" smtClean="0">
                <a:latin typeface="+mj-lt"/>
              </a:rPr>
              <a:t>4. </a:t>
            </a:r>
            <a:r>
              <a:rPr lang="ru-RU" dirty="0" err="1" smtClean="0">
                <a:latin typeface="+mj-lt"/>
              </a:rPr>
              <a:t>Семенаха</a:t>
            </a:r>
            <a:r>
              <a:rPr lang="ru-RU" dirty="0" smtClean="0">
                <a:latin typeface="+mj-lt"/>
              </a:rPr>
              <a:t> Галина Николаевна, учитель математики высшей квалификационной категории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229600" cy="1008112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5. Переход от одного основания к другому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60400" y="3013075"/>
          <a:ext cx="7259638" cy="1423988"/>
        </p:xfrm>
        <a:graphic>
          <a:graphicData uri="http://schemas.openxmlformats.org/presentationml/2006/ole">
            <p:oleObj spid="_x0000_s6146" name="Формула" r:id="rId3" imgW="2133360" imgH="431640" progId="Equation.3">
              <p:embed/>
            </p:oleObj>
          </a:graphicData>
        </a:graphic>
      </p:graphicFrame>
      <p:sp>
        <p:nvSpPr>
          <p:cNvPr id="614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53188"/>
            <a:ext cx="433388" cy="215900"/>
          </a:xfrm>
          <a:prstGeom prst="actionButtonBackPrevious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987675" y="333375"/>
          <a:ext cx="2160588" cy="692150"/>
        </p:xfrm>
        <a:graphic>
          <a:graphicData uri="http://schemas.openxmlformats.org/presentationml/2006/ole">
            <p:oleObj spid="_x0000_s10242" name="Equation" r:id="rId3" imgW="1218671" imgH="393529" progId="">
              <p:embed/>
            </p:oleObj>
          </a:graphicData>
        </a:graphic>
      </p:graphicFrame>
      <p:sp>
        <p:nvSpPr>
          <p:cNvPr id="10253" name="Rectangle 44"/>
          <p:cNvSpPr>
            <a:spLocks noChangeArrowheads="1"/>
          </p:cNvSpPr>
          <p:nvPr/>
        </p:nvSpPr>
        <p:spPr bwMode="auto">
          <a:xfrm>
            <a:off x="250825" y="404813"/>
            <a:ext cx="240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1. Вычислить:    </a:t>
            </a:r>
            <a:endParaRPr lang="ru-RU" b="1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68313" y="836613"/>
            <a:ext cx="7561262" cy="576262"/>
            <a:chOff x="158" y="1616"/>
            <a:chExt cx="4763" cy="363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158" y="1616"/>
              <a:ext cx="499" cy="363"/>
              <a:chOff x="158" y="1661"/>
              <a:chExt cx="272" cy="246"/>
            </a:xfrm>
          </p:grpSpPr>
          <p:graphicFrame>
            <p:nvGraphicFramePr>
              <p:cNvPr id="10252" name="Object 15"/>
              <p:cNvGraphicFramePr>
                <a:graphicFrameLocks noChangeAspect="1"/>
              </p:cNvGraphicFramePr>
              <p:nvPr/>
            </p:nvGraphicFramePr>
            <p:xfrm>
              <a:off x="340" y="1661"/>
              <a:ext cx="90" cy="246"/>
            </p:xfrm>
            <a:graphic>
              <a:graphicData uri="http://schemas.openxmlformats.org/presentationml/2006/ole">
                <p:oleObj spid="_x0000_s10252" name="Equation" r:id="rId4" imgW="139639" imgH="393529" progId="">
                  <p:embed/>
                </p:oleObj>
              </a:graphicData>
            </a:graphic>
          </p:graphicFrame>
          <p:sp>
            <p:nvSpPr>
              <p:cNvPr id="10273" name="Rectangle 45"/>
              <p:cNvSpPr>
                <a:spLocks noChangeArrowheads="1"/>
              </p:cNvSpPr>
              <p:nvPr/>
            </p:nvSpPr>
            <p:spPr bwMode="auto">
              <a:xfrm>
                <a:off x="158" y="1713"/>
                <a:ext cx="156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ru-RU" i="1">
                    <a:cs typeface="Times New Roman" pitchFamily="18" charset="0"/>
                  </a:rPr>
                  <a:t>а)</a:t>
                </a:r>
                <a:r>
                  <a:rPr lang="ru-RU" b="1" i="1">
                    <a:cs typeface="Times New Roman" pitchFamily="18" charset="0"/>
                  </a:rPr>
                  <a:t> </a:t>
                </a:r>
                <a:endParaRPr lang="ru-RU" b="1" i="1"/>
              </a:p>
            </p:txBody>
          </p:sp>
        </p:grpSp>
        <p:sp>
          <p:nvSpPr>
            <p:cNvPr id="10272" name="Rectangle 46"/>
            <p:cNvSpPr>
              <a:spLocks noChangeArrowheads="1"/>
            </p:cNvSpPr>
            <p:nvPr/>
          </p:nvSpPr>
          <p:spPr bwMode="auto">
            <a:xfrm>
              <a:off x="1338" y="1689"/>
              <a:ext cx="35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i="1">
                  <a:cs typeface="Times New Roman" pitchFamily="18" charset="0"/>
                </a:rPr>
                <a:t>б)-1                          в)1                          г)6</a:t>
              </a:r>
              <a:endParaRPr lang="ru-RU" i="1"/>
            </a:p>
          </p:txBody>
        </p:sp>
      </p:grpSp>
      <p:sp>
        <p:nvSpPr>
          <p:cNvPr id="10255" name="Rectangle 50"/>
          <p:cNvSpPr>
            <a:spLocks noChangeArrowheads="1"/>
          </p:cNvSpPr>
          <p:nvPr/>
        </p:nvSpPr>
        <p:spPr bwMode="auto">
          <a:xfrm>
            <a:off x="285750" y="1643063"/>
            <a:ext cx="224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2. Вычислить:</a:t>
            </a:r>
            <a:r>
              <a:rPr lang="ru-RU"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000375" y="1571625"/>
          <a:ext cx="1317625" cy="530225"/>
        </p:xfrm>
        <a:graphic>
          <a:graphicData uri="http://schemas.openxmlformats.org/presentationml/2006/ole">
            <p:oleObj spid="_x0000_s10243" name="Формула" r:id="rId5" imgW="330120" imgH="203040" progId="Equation.3">
              <p:embed/>
            </p:oleObj>
          </a:graphicData>
        </a:graphic>
      </p:graphicFrame>
      <p:sp>
        <p:nvSpPr>
          <p:cNvPr id="10256" name="Rectangle 52"/>
          <p:cNvSpPr>
            <a:spLocks noChangeArrowheads="1"/>
          </p:cNvSpPr>
          <p:nvPr/>
        </p:nvSpPr>
        <p:spPr bwMode="auto">
          <a:xfrm>
            <a:off x="250825" y="2357438"/>
            <a:ext cx="889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/>
              <a:t>а) 16           </a:t>
            </a:r>
            <a:r>
              <a:rPr lang="en-US" i="1"/>
              <a:t>   </a:t>
            </a:r>
            <a:r>
              <a:rPr lang="ru-RU" i="1"/>
              <a:t>     </a:t>
            </a:r>
            <a:r>
              <a:rPr lang="en-US" i="1"/>
              <a:t> </a:t>
            </a:r>
            <a:r>
              <a:rPr lang="ru-RU" i="1"/>
              <a:t> б)64                        </a:t>
            </a:r>
            <a:r>
              <a:rPr lang="en-US" i="1"/>
              <a:t> </a:t>
            </a:r>
            <a:r>
              <a:rPr lang="ru-RU" i="1"/>
              <a:t>в)12                      </a:t>
            </a:r>
            <a:r>
              <a:rPr lang="en-US" i="1"/>
              <a:t>  </a:t>
            </a:r>
            <a:r>
              <a:rPr lang="ru-RU" i="1"/>
              <a:t>г)32 </a:t>
            </a:r>
          </a:p>
        </p:txBody>
      </p:sp>
      <p:sp>
        <p:nvSpPr>
          <p:cNvPr id="10257" name="Rectangle 54"/>
          <p:cNvSpPr>
            <a:spLocks noChangeArrowheads="1"/>
          </p:cNvSpPr>
          <p:nvPr/>
        </p:nvSpPr>
        <p:spPr bwMode="auto">
          <a:xfrm>
            <a:off x="214313" y="328612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3. Вычислить:</a:t>
            </a:r>
            <a:r>
              <a:rPr lang="ru-RU" sz="1200">
                <a:cs typeface="Times New Roman" pitchFamily="18" charset="0"/>
              </a:rPr>
              <a:t>      </a:t>
            </a:r>
            <a:endParaRPr lang="ru-RU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000375" y="3000375"/>
          <a:ext cx="2447925" cy="869950"/>
        </p:xfrm>
        <a:graphic>
          <a:graphicData uri="http://schemas.openxmlformats.org/presentationml/2006/ole">
            <p:oleObj spid="_x0000_s10244" name="Формула" r:id="rId6" imgW="1739900" imgH="622300" progId="Equation.3">
              <p:embed/>
            </p:oleObj>
          </a:graphicData>
        </a:graphic>
      </p:graphicFrame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57188" y="5857875"/>
            <a:ext cx="7158037" cy="650875"/>
            <a:chOff x="158" y="3113"/>
            <a:chExt cx="4419" cy="410"/>
          </a:xfrm>
        </p:grpSpPr>
        <p:sp>
          <p:nvSpPr>
            <p:cNvPr id="10269" name="Rectangle 56"/>
            <p:cNvSpPr>
              <a:spLocks noChangeArrowheads="1"/>
            </p:cNvSpPr>
            <p:nvPr/>
          </p:nvSpPr>
          <p:spPr bwMode="auto">
            <a:xfrm>
              <a:off x="158" y="3220"/>
              <a:ext cx="2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i="1">
                  <a:cs typeface="Times New Roman" pitchFamily="18" charset="0"/>
                </a:rPr>
                <a:t>а) </a:t>
              </a:r>
              <a:endParaRPr lang="ru-RU" i="1"/>
            </a:p>
          </p:txBody>
        </p:sp>
        <p:graphicFrame>
          <p:nvGraphicFramePr>
            <p:cNvPr id="10251" name="Object 14"/>
            <p:cNvGraphicFramePr>
              <a:graphicFrameLocks noChangeAspect="1"/>
            </p:cNvGraphicFramePr>
            <p:nvPr/>
          </p:nvGraphicFramePr>
          <p:xfrm>
            <a:off x="431" y="3113"/>
            <a:ext cx="680" cy="410"/>
          </p:xfrm>
          <a:graphic>
            <a:graphicData uri="http://schemas.openxmlformats.org/presentationml/2006/ole">
              <p:oleObj spid="_x0000_s10251" name="Формула" r:id="rId7" imgW="647419" imgH="393529" progId="Equation.3">
                <p:embed/>
              </p:oleObj>
            </a:graphicData>
          </a:graphic>
        </p:graphicFrame>
        <p:sp>
          <p:nvSpPr>
            <p:cNvPr id="10270" name="Rectangle 57"/>
            <p:cNvSpPr>
              <a:spLocks noChangeArrowheads="1"/>
            </p:cNvSpPr>
            <p:nvPr/>
          </p:nvSpPr>
          <p:spPr bwMode="auto">
            <a:xfrm>
              <a:off x="603" y="3220"/>
              <a:ext cx="39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 i="1">
                  <a:cs typeface="Times New Roman" pitchFamily="18" charset="0"/>
                </a:rPr>
                <a:t>                           </a:t>
              </a:r>
              <a:r>
                <a:rPr lang="ru-RU" i="1">
                  <a:cs typeface="Times New Roman" pitchFamily="18" charset="0"/>
                </a:rPr>
                <a:t>б) 0                            в</a:t>
              </a:r>
              <a:r>
                <a:rPr lang="en-US" i="1">
                  <a:cs typeface="Times New Roman" pitchFamily="18" charset="0"/>
                </a:rPr>
                <a:t>)6</a:t>
              </a:r>
              <a:r>
                <a:rPr lang="ru-RU" i="1">
                  <a:cs typeface="Times New Roman" pitchFamily="18" charset="0"/>
                </a:rPr>
                <a:t>,</a:t>
              </a:r>
              <a:r>
                <a:rPr lang="en-US" i="1">
                  <a:cs typeface="Times New Roman" pitchFamily="18" charset="0"/>
                </a:rPr>
                <a:t>5                        </a:t>
              </a:r>
              <a:r>
                <a:rPr lang="ru-RU" i="1">
                  <a:cs typeface="Times New Roman" pitchFamily="18" charset="0"/>
                </a:rPr>
                <a:t>г)1,5   </a:t>
              </a:r>
              <a:endParaRPr lang="ru-RU" i="1"/>
            </a:p>
          </p:txBody>
        </p:sp>
      </p:grp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928688" y="4071938"/>
          <a:ext cx="211137" cy="576262"/>
        </p:xfrm>
        <a:graphic>
          <a:graphicData uri="http://schemas.openxmlformats.org/presentationml/2006/ole">
            <p:oleObj spid="_x0000_s10245" name="Формула" r:id="rId8" imgW="139639" imgH="393529" progId="Equation.3">
              <p:embed/>
            </p:oleObj>
          </a:graphicData>
        </a:graphic>
      </p:graphicFrame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428625" y="4000500"/>
            <a:ext cx="6600825" cy="719138"/>
            <a:chOff x="158" y="2686"/>
            <a:chExt cx="4158" cy="453"/>
          </a:xfrm>
        </p:grpSpPr>
        <p:graphicFrame>
          <p:nvGraphicFramePr>
            <p:cNvPr id="10248" name="Object 11"/>
            <p:cNvGraphicFramePr>
              <a:graphicFrameLocks noChangeAspect="1"/>
            </p:cNvGraphicFramePr>
            <p:nvPr/>
          </p:nvGraphicFramePr>
          <p:xfrm>
            <a:off x="1565" y="2704"/>
            <a:ext cx="159" cy="408"/>
          </p:xfrm>
          <a:graphic>
            <a:graphicData uri="http://schemas.openxmlformats.org/presentationml/2006/ole">
              <p:oleObj spid="_x0000_s10248" name="Формула" r:id="rId9" imgW="152334" imgH="393529" progId="Equation.3">
                <p:embed/>
              </p:oleObj>
            </a:graphicData>
          </a:graphic>
        </p:graphicFrame>
        <p:graphicFrame>
          <p:nvGraphicFramePr>
            <p:cNvPr id="10249" name="Object 12"/>
            <p:cNvGraphicFramePr>
              <a:graphicFrameLocks noChangeAspect="1"/>
            </p:cNvGraphicFramePr>
            <p:nvPr/>
          </p:nvGraphicFramePr>
          <p:xfrm>
            <a:off x="2880" y="2731"/>
            <a:ext cx="160" cy="408"/>
          </p:xfrm>
          <a:graphic>
            <a:graphicData uri="http://schemas.openxmlformats.org/presentationml/2006/ole">
              <p:oleObj spid="_x0000_s10249" name="Формула" r:id="rId10" imgW="152334" imgH="393529" progId="Equation.3">
                <p:embed/>
              </p:oleObj>
            </a:graphicData>
          </a:graphic>
        </p:graphicFrame>
        <p:graphicFrame>
          <p:nvGraphicFramePr>
            <p:cNvPr id="10250" name="Object 13"/>
            <p:cNvGraphicFramePr>
              <a:graphicFrameLocks noChangeAspect="1"/>
            </p:cNvGraphicFramePr>
            <p:nvPr/>
          </p:nvGraphicFramePr>
          <p:xfrm>
            <a:off x="4104" y="2731"/>
            <a:ext cx="212" cy="363"/>
          </p:xfrm>
          <a:graphic>
            <a:graphicData uri="http://schemas.openxmlformats.org/presentationml/2006/ole">
              <p:oleObj spid="_x0000_s10250" name="Формула" r:id="rId11" imgW="228501" imgH="393529" progId="Equation.3">
                <p:embed/>
              </p:oleObj>
            </a:graphicData>
          </a:graphic>
        </p:graphicFrame>
        <p:sp>
          <p:nvSpPr>
            <p:cNvPr id="10265" name="Rectangle 71"/>
            <p:cNvSpPr>
              <a:spLocks noChangeArrowheads="1"/>
            </p:cNvSpPr>
            <p:nvPr/>
          </p:nvSpPr>
          <p:spPr bwMode="auto">
            <a:xfrm>
              <a:off x="158" y="2807"/>
              <a:ext cx="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i="1">
                  <a:cs typeface="Times New Roman" pitchFamily="18" charset="0"/>
                </a:rPr>
                <a:t>а)   </a:t>
              </a:r>
              <a:endParaRPr lang="ru-RU" i="1"/>
            </a:p>
          </p:txBody>
        </p:sp>
        <p:sp>
          <p:nvSpPr>
            <p:cNvPr id="10266" name="Rectangle 72"/>
            <p:cNvSpPr>
              <a:spLocks noChangeArrowheads="1"/>
            </p:cNvSpPr>
            <p:nvPr/>
          </p:nvSpPr>
          <p:spPr bwMode="auto">
            <a:xfrm>
              <a:off x="1293" y="2686"/>
              <a:ext cx="31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200">
                  <a:cs typeface="Times New Roman" pitchFamily="18" charset="0"/>
                </a:rPr>
                <a:t>                                </a:t>
              </a:r>
              <a:r>
                <a:rPr lang="ru-RU" i="1">
                  <a:cs typeface="Times New Roman" pitchFamily="18" charset="0"/>
                </a:rPr>
                <a:t>б</a:t>
              </a:r>
              <a:r>
                <a:rPr lang="ru-RU">
                  <a:cs typeface="Times New Roman" pitchFamily="18" charset="0"/>
                </a:rPr>
                <a:t>) </a:t>
              </a:r>
              <a:endParaRPr lang="ru-RU"/>
            </a:p>
          </p:txBody>
        </p:sp>
        <p:sp>
          <p:nvSpPr>
            <p:cNvPr id="10267" name="Rectangle 73"/>
            <p:cNvSpPr>
              <a:spLocks noChangeArrowheads="1"/>
            </p:cNvSpPr>
            <p:nvPr/>
          </p:nvSpPr>
          <p:spPr bwMode="auto">
            <a:xfrm>
              <a:off x="2653" y="2778"/>
              <a:ext cx="4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i="1">
                  <a:cs typeface="Times New Roman" pitchFamily="18" charset="0"/>
                </a:rPr>
                <a:t>в</a:t>
              </a:r>
              <a:r>
                <a:rPr lang="ru-RU">
                  <a:cs typeface="Times New Roman" pitchFamily="18" charset="0"/>
                </a:rPr>
                <a:t>)</a:t>
              </a:r>
              <a:endParaRPr lang="ru-RU"/>
            </a:p>
          </p:txBody>
        </p:sp>
        <p:sp>
          <p:nvSpPr>
            <p:cNvPr id="10268" name="Rectangle 74"/>
            <p:cNvSpPr>
              <a:spLocks noChangeArrowheads="1"/>
            </p:cNvSpPr>
            <p:nvPr/>
          </p:nvSpPr>
          <p:spPr bwMode="auto">
            <a:xfrm>
              <a:off x="3651" y="2823"/>
              <a:ext cx="5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>
                  <a:cs typeface="Times New Roman" pitchFamily="18" charset="0"/>
                </a:rPr>
                <a:t>         </a:t>
              </a:r>
              <a:r>
                <a:rPr lang="en-US">
                  <a:cs typeface="Times New Roman" pitchFamily="18" charset="0"/>
                </a:rPr>
                <a:t> </a:t>
              </a:r>
              <a:r>
                <a:rPr lang="ru-RU" i="1">
                  <a:cs typeface="Times New Roman" pitchFamily="18" charset="0"/>
                </a:rPr>
                <a:t>г</a:t>
              </a:r>
              <a:r>
                <a:rPr lang="ru-RU">
                  <a:cs typeface="Times New Roman" pitchFamily="18" charset="0"/>
                </a:rPr>
                <a:t>)</a:t>
              </a:r>
              <a:endParaRPr lang="ru-RU"/>
            </a:p>
          </p:txBody>
        </p:sp>
      </p:grpSp>
      <p:sp>
        <p:nvSpPr>
          <p:cNvPr id="10260" name="Rectangle 76"/>
          <p:cNvSpPr>
            <a:spLocks noChangeArrowheads="1"/>
          </p:cNvSpPr>
          <p:nvPr/>
        </p:nvSpPr>
        <p:spPr bwMode="auto">
          <a:xfrm>
            <a:off x="285750" y="5000625"/>
            <a:ext cx="240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4. Вычислить:   </a:t>
            </a:r>
            <a:endParaRPr lang="ru-RU" b="1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000375" y="5000625"/>
          <a:ext cx="1800225" cy="754063"/>
        </p:xfrm>
        <a:graphic>
          <a:graphicData uri="http://schemas.openxmlformats.org/presentationml/2006/ole">
            <p:oleObj spid="_x0000_s10246" name="Формула" r:id="rId12" imgW="1117600" imgH="469900" progId="Equation.3">
              <p:embed/>
            </p:oleObj>
          </a:graphicData>
        </a:graphic>
      </p:graphicFrame>
      <p:sp>
        <p:nvSpPr>
          <p:cNvPr id="10261" name="Rectangle 8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2" name="Rectangle 96"/>
          <p:cNvSpPr>
            <a:spLocks noChangeArrowheads="1"/>
          </p:cNvSpPr>
          <p:nvPr/>
        </p:nvSpPr>
        <p:spPr bwMode="auto">
          <a:xfrm>
            <a:off x="4400550" y="3632200"/>
            <a:ext cx="219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0" y="3217863"/>
          <a:ext cx="114300" cy="219075"/>
        </p:xfrm>
        <a:graphic>
          <a:graphicData uri="http://schemas.openxmlformats.org/presentationml/2006/ole">
            <p:oleObj spid="_x0000_s10247" name="Формула" r:id="rId13" imgW="114151" imgH="215619" progId="Equation.3">
              <p:embed/>
            </p:oleObj>
          </a:graphicData>
        </a:graphic>
      </p:graphicFrame>
      <p:sp>
        <p:nvSpPr>
          <p:cNvPr id="10263" name="Rectangle 102"/>
          <p:cNvSpPr>
            <a:spLocks noChangeArrowheads="1"/>
          </p:cNvSpPr>
          <p:nvPr/>
        </p:nvSpPr>
        <p:spPr bwMode="auto">
          <a:xfrm>
            <a:off x="0" y="343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4" name="Rectangle 103"/>
          <p:cNvSpPr>
            <a:spLocks noChangeArrowheads="1"/>
          </p:cNvSpPr>
          <p:nvPr/>
        </p:nvSpPr>
        <p:spPr bwMode="auto">
          <a:xfrm>
            <a:off x="0" y="3644900"/>
            <a:ext cx="219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/>
              <a:t> </a:t>
            </a: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ответы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916832"/>
            <a:ext cx="8229600" cy="4180756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  1(в)</a:t>
            </a:r>
          </a:p>
          <a:p>
            <a:pPr marL="514350" indent="-514350">
              <a:buFontTx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64(б</a:t>
            </a:r>
            <a:r>
              <a:rPr lang="ru-RU" dirty="0" smtClean="0"/>
              <a:t>)</a:t>
            </a:r>
          </a:p>
          <a:p>
            <a:pPr marL="514350" indent="-514350">
              <a:buFontTx/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         (а)</a:t>
            </a:r>
          </a:p>
          <a:p>
            <a:pPr marL="514350" indent="-514350">
              <a:buFontTx/>
              <a:buNone/>
            </a:pPr>
            <a:endParaRPr lang="ru-RU" dirty="0" smtClean="0"/>
          </a:p>
          <a:p>
            <a:pPr marL="514350" indent="-514350">
              <a:buFontTx/>
              <a:buNone/>
            </a:pPr>
            <a:r>
              <a:rPr lang="ru-RU" dirty="0" smtClean="0"/>
              <a:t>4.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dirty="0" smtClean="0"/>
              <a:t>   (г)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714750"/>
            <a:ext cx="2143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852936"/>
            <a:ext cx="6251032" cy="27363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Исследовательская лаборатория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237626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rg_hi" descr="https://encrypted-tbn0.gstatic.com/images?q=tbn:ANd9GcTHkRkCsvPc3ARTAWFPZ-AdP17wir9XjLHhdoFRq64eJu8lYWk6B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7717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051720" y="1052736"/>
            <a:ext cx="3168352" cy="2664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cs typeface="Arial" pitchFamily="34" charset="0"/>
              </a:rPr>
              <a:t>Чт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cs typeface="Arial" pitchFamily="34" charset="0"/>
              </a:rPr>
              <a:t>о же такое логарифм?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ГРАФИКИ И СВОЙСТВА ЛОГАРИФМИЧЕСКОЙ ФУНКЦИИ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2357438"/>
            <a:ext cx="4857750" cy="4500562"/>
          </a:xfrm>
        </p:spPr>
        <p:txBody>
          <a:bodyPr>
            <a:normAutofit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1)                          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2)                             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3) не является ни четной, ни нечетной;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4) не ограничена;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5) вертикальная асимптота </a:t>
            </a:r>
            <a:r>
              <a:rPr lang="en-US" i="1" dirty="0" smtClean="0"/>
              <a:t>x=0</a:t>
            </a:r>
            <a:r>
              <a:rPr lang="ru-RU" i="1" dirty="0" smtClean="0"/>
              <a:t>;</a:t>
            </a:r>
            <a:endParaRPr lang="en-US" i="1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6)</a:t>
            </a:r>
            <a:r>
              <a:rPr lang="ru-RU" dirty="0" smtClean="0"/>
              <a:t> убывающая;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7) выпукла вниз;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8) дифференцируема.</a:t>
            </a:r>
          </a:p>
        </p:txBody>
      </p:sp>
      <p:pic>
        <p:nvPicPr>
          <p:cNvPr id="20481" name="Рисунок 17" descr="http://mschool.kubsu.ru/cdo/shabitur/kniga/sprav/function/logf/log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28875"/>
            <a:ext cx="3817938" cy="321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428875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8205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2857500"/>
            <a:ext cx="2390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1643063"/>
            <a:ext cx="47767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85938"/>
            <a:ext cx="3744986" cy="4307358"/>
          </a:xfrm>
        </p:spPr>
        <p:txBody>
          <a:bodyPr>
            <a:normAutofit fontScale="92500"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1)                         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2)                            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3) не является ни четной, ни нечетной;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4) не ограничена;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5) вертикальная асимптота </a:t>
            </a:r>
            <a:r>
              <a:rPr lang="en-US" i="1" dirty="0" smtClean="0"/>
              <a:t>x=0</a:t>
            </a:r>
            <a:r>
              <a:rPr lang="ru-RU" i="1" dirty="0" smtClean="0"/>
              <a:t>;</a:t>
            </a:r>
            <a:endParaRPr lang="en-US" i="1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6)</a:t>
            </a:r>
            <a:r>
              <a:rPr lang="ru-RU" dirty="0" smtClean="0"/>
              <a:t> возрастающая;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7) выпукла вверх;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8) дифференцируема.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4" name="Рисунок 18" descr="http://mschool.kubsu.ru/cdo/shabitur/kniga/sprav/function/logf/log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8813"/>
            <a:ext cx="3857625" cy="3214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785813"/>
            <a:ext cx="3786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857364"/>
            <a:ext cx="2085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214554"/>
            <a:ext cx="2390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785794"/>
            <a:ext cx="3786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Свойства функции: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92867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Область определения (0; </a:t>
            </a:r>
            <a:r>
              <a:rPr lang="ru-RU" sz="2800" dirty="0" smtClean="0"/>
              <a:t>∞)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Область значений R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Чётность /нечётность: функция не является ни четной, ни нечетной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Нули функции: </a:t>
            </a:r>
            <a:r>
              <a:rPr lang="ru-RU" sz="2800" dirty="0" err="1"/>
              <a:t>y</a:t>
            </a:r>
            <a:r>
              <a:rPr lang="ru-RU" sz="2800" dirty="0"/>
              <a:t> = 0 </a:t>
            </a:r>
            <a:r>
              <a:rPr lang="ru-RU" sz="2800" dirty="0" smtClean="0"/>
              <a:t>при  </a:t>
            </a:r>
            <a:r>
              <a:rPr lang="ru-RU" sz="2800" dirty="0" err="1"/>
              <a:t>x</a:t>
            </a:r>
            <a:r>
              <a:rPr lang="ru-RU" sz="2800" dirty="0"/>
              <a:t> = 1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Промежутки </a:t>
            </a:r>
            <a:r>
              <a:rPr lang="ru-RU" sz="2800" dirty="0" err="1"/>
              <a:t>знакопостоянства</a:t>
            </a:r>
            <a:r>
              <a:rPr lang="ru-RU" sz="2800" dirty="0"/>
              <a:t>: если 0 &lt; </a:t>
            </a:r>
            <a:r>
              <a:rPr lang="ru-RU" sz="2800" i="1" dirty="0" err="1"/>
              <a:t>a</a:t>
            </a:r>
            <a:r>
              <a:rPr lang="ru-RU" sz="2800" dirty="0"/>
              <a:t> &lt; 1, то </a:t>
            </a:r>
            <a:r>
              <a:rPr lang="ru-RU" sz="2800" dirty="0" err="1"/>
              <a:t>y</a:t>
            </a:r>
            <a:r>
              <a:rPr lang="ru-RU" sz="2800" dirty="0"/>
              <a:t> </a:t>
            </a:r>
            <a:r>
              <a:rPr lang="ru-RU" sz="2800" dirty="0" smtClean="0"/>
              <a:t>&gt;0 </a:t>
            </a:r>
            <a:r>
              <a:rPr lang="ru-RU" sz="2800" dirty="0"/>
              <a:t>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</a:t>
            </a:r>
            <a:r>
              <a:rPr lang="ru-RU" sz="2800" dirty="0"/>
              <a:t>(0; 1), </a:t>
            </a:r>
            <a:r>
              <a:rPr lang="ru-RU" sz="2800" dirty="0" err="1"/>
              <a:t>y</a:t>
            </a:r>
            <a:r>
              <a:rPr lang="ru-RU" sz="2800" dirty="0"/>
              <a:t> &lt; 0 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(</a:t>
            </a:r>
            <a:r>
              <a:rPr lang="ru-RU" sz="2800" dirty="0"/>
              <a:t>1; </a:t>
            </a:r>
            <a:r>
              <a:rPr lang="ru-RU" sz="2800" dirty="0" smtClean="0"/>
              <a:t>∞),      если </a:t>
            </a:r>
            <a:r>
              <a:rPr lang="ru-RU" sz="2800" i="1" dirty="0" err="1"/>
              <a:t>a</a:t>
            </a:r>
            <a:r>
              <a:rPr lang="ru-RU" sz="2800" i="1" dirty="0"/>
              <a:t> </a:t>
            </a:r>
            <a:r>
              <a:rPr lang="ru-RU" sz="2800" dirty="0"/>
              <a:t>&gt; 1, то </a:t>
            </a:r>
            <a:r>
              <a:rPr lang="ru-RU" sz="2800" dirty="0" err="1"/>
              <a:t>y</a:t>
            </a:r>
            <a:r>
              <a:rPr lang="ru-RU" sz="2800" dirty="0"/>
              <a:t> </a:t>
            </a:r>
            <a:r>
              <a:rPr lang="ru-RU" sz="2800" dirty="0" smtClean="0"/>
              <a:t>&gt;0 </a:t>
            </a:r>
            <a:r>
              <a:rPr lang="ru-RU" sz="2800" dirty="0"/>
              <a:t>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</a:t>
            </a:r>
            <a:r>
              <a:rPr lang="ru-RU" sz="2800" dirty="0"/>
              <a:t>(1</a:t>
            </a:r>
            <a:r>
              <a:rPr lang="ru-RU" sz="2800" dirty="0" smtClean="0"/>
              <a:t>; ∞), </a:t>
            </a:r>
            <a:r>
              <a:rPr lang="ru-RU" sz="2800" dirty="0" err="1"/>
              <a:t>y</a:t>
            </a:r>
            <a:r>
              <a:rPr lang="ru-RU" sz="2800" dirty="0"/>
              <a:t> &lt; 0 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</a:t>
            </a:r>
            <a:r>
              <a:rPr lang="ru-RU" sz="2800" dirty="0"/>
              <a:t>(0; 1)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Промежутки монотонности : при 0 &lt; </a:t>
            </a:r>
            <a:r>
              <a:rPr lang="ru-RU" sz="2800" i="1" dirty="0" err="1"/>
              <a:t>a</a:t>
            </a:r>
            <a:r>
              <a:rPr lang="ru-RU" sz="2800" dirty="0"/>
              <a:t> &lt; 1 функция убывает 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</a:t>
            </a:r>
            <a:r>
              <a:rPr lang="ru-RU" sz="2800" dirty="0"/>
              <a:t>(0; </a:t>
            </a:r>
            <a:r>
              <a:rPr lang="ru-RU" sz="2800" dirty="0" smtClean="0"/>
              <a:t>∞) </a:t>
            </a:r>
            <a:r>
              <a:rPr lang="ru-RU" sz="2800" dirty="0"/>
              <a:t>при </a:t>
            </a:r>
            <a:r>
              <a:rPr lang="ru-RU" sz="2800" i="1" dirty="0" err="1"/>
              <a:t>a</a:t>
            </a:r>
            <a:r>
              <a:rPr lang="ru-RU" sz="2800" dirty="0"/>
              <a:t> &gt; 1 функция возрастает при </a:t>
            </a:r>
            <a:r>
              <a:rPr lang="ru-RU" sz="2800" dirty="0" err="1"/>
              <a:t>x</a:t>
            </a:r>
            <a:r>
              <a:rPr lang="ru-RU" sz="2800" dirty="0"/>
              <a:t> </a:t>
            </a:r>
            <a:r>
              <a:rPr lang="ru-RU" sz="2800" dirty="0" smtClean="0"/>
              <a:t>€ </a:t>
            </a:r>
            <a:r>
              <a:rPr lang="ru-RU" sz="2800" dirty="0"/>
              <a:t>(0; </a:t>
            </a:r>
            <a:r>
              <a:rPr lang="ru-RU" sz="2800" dirty="0" smtClean="0"/>
              <a:t>∞)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Экстремумов </a:t>
            </a:r>
            <a:r>
              <a:rPr lang="ru-RU" sz="2800" dirty="0"/>
              <a:t>нет.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График функции проходит через точку: (1; 0)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Асимптота  </a:t>
            </a:r>
            <a:r>
              <a:rPr lang="ru-RU" sz="2800" dirty="0" err="1"/>
              <a:t>x</a:t>
            </a:r>
            <a:r>
              <a:rPr lang="ru-RU" sz="2800" dirty="0"/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Применение логарифмической функции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Логарифмическая функция крайне важна в экономике,  физике, при проведении научных, экспериментальных расчетов, астрономии и др. Форма логарифмической спирали присуща многим природным объектам.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Физика — интенсивность звука (децибелы).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Астрономия — шкала яркости звёзд.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Химия — активность водородных ионов (</a:t>
            </a:r>
            <a:r>
              <a:rPr lang="ru-RU" sz="2800" dirty="0" err="1">
                <a:latin typeface="+mj-lt"/>
              </a:rPr>
              <a:t>pH</a:t>
            </a:r>
            <a:r>
              <a:rPr lang="ru-RU" sz="2800" dirty="0">
                <a:latin typeface="+mj-lt"/>
              </a:rPr>
              <a:t>).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Сейсмология — шкала Рихтера.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Теория музыки — нотная шкала, по отношению к частотам нотных звуков.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+mj-lt"/>
              </a:rPr>
              <a:t>История — логарифмическая шкала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Выводы: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 Логарифмической функцией называется функция вида </a:t>
            </a:r>
            <a:r>
              <a:rPr lang="ru-RU" dirty="0" err="1"/>
              <a:t>f</a:t>
            </a:r>
            <a:r>
              <a:rPr lang="ru-RU" dirty="0"/>
              <a:t>(</a:t>
            </a:r>
            <a:r>
              <a:rPr lang="ru-RU" dirty="0" err="1"/>
              <a:t>x</a:t>
            </a:r>
            <a:r>
              <a:rPr lang="ru-RU" dirty="0"/>
              <a:t>) = </a:t>
            </a:r>
            <a:r>
              <a:rPr lang="ru-RU" dirty="0" err="1" smtClean="0"/>
              <a:t>log</a:t>
            </a:r>
            <a:r>
              <a:rPr lang="ru-RU" dirty="0" smtClean="0"/>
              <a:t> </a:t>
            </a:r>
            <a:r>
              <a:rPr lang="ru-RU" i="1" baseline="-25000" dirty="0" smtClean="0"/>
              <a:t>а </a:t>
            </a:r>
            <a:r>
              <a:rPr lang="ru-RU" dirty="0" err="1" smtClean="0"/>
              <a:t>x</a:t>
            </a:r>
            <a:r>
              <a:rPr lang="ru-RU" dirty="0"/>
              <a:t>, определённая при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40671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Rectangle 23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t-RU" sz="2800" b="1" dirty="0" smtClean="0">
                <a:solidFill>
                  <a:schemeClr val="tx1"/>
                </a:solidFill>
              </a:rPr>
              <a:t>РЕШИТЕ ПРИМЕРЫ, ОСНОВЫВАЯСЬ НА СВОЙСТВА ЛОГАРИФМ</a:t>
            </a:r>
            <a:r>
              <a:rPr lang="ru-RU" sz="2800" b="1" dirty="0" smtClean="0">
                <a:solidFill>
                  <a:schemeClr val="tx1"/>
                </a:solidFill>
              </a:rPr>
              <a:t>А</a:t>
            </a:r>
            <a:r>
              <a:rPr lang="tt-RU" sz="2800" b="1" dirty="0" smtClean="0">
                <a:solidFill>
                  <a:schemeClr val="tx1"/>
                </a:solidFill>
              </a:rPr>
              <a:t>. ПРИ ОТВЕТЕ ПРОГОВОРИТЕ ЭТИ СВОЙСТВА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Подзаголовок 25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720725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Найдите области определения функций: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400" dirty="0" smtClean="0"/>
              <a:t>             </a:t>
            </a:r>
          </a:p>
        </p:txBody>
      </p: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3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5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6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7" name="Rectangle 14"/>
          <p:cNvSpPr>
            <a:spLocks noChangeArrowheads="1"/>
          </p:cNvSpPr>
          <p:nvPr/>
        </p:nvSpPr>
        <p:spPr bwMode="auto">
          <a:xfrm>
            <a:off x="0" y="293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69" name="Rectangle 17"/>
          <p:cNvSpPr>
            <a:spLocks noChangeArrowheads="1"/>
          </p:cNvSpPr>
          <p:nvPr/>
        </p:nvSpPr>
        <p:spPr bwMode="auto">
          <a:xfrm>
            <a:off x="0" y="8143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928688" y="1143000"/>
          <a:ext cx="1450975" cy="600075"/>
        </p:xfrm>
        <a:graphic>
          <a:graphicData uri="http://schemas.openxmlformats.org/presentationml/2006/ole">
            <p:oleObj spid="_x0000_s63490" name="Формула" r:id="rId3" imgW="583920" imgH="24120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857250" y="1714500"/>
          <a:ext cx="1230313" cy="471488"/>
        </p:xfrm>
        <a:graphic>
          <a:graphicData uri="http://schemas.openxmlformats.org/presentationml/2006/ole">
            <p:oleObj spid="_x0000_s63491" name="Формула" r:id="rId4" imgW="596880" imgH="228600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214938" y="1357313"/>
          <a:ext cx="2220912" cy="500062"/>
        </p:xfrm>
        <a:graphic>
          <a:graphicData uri="http://schemas.openxmlformats.org/presentationml/2006/ole">
            <p:oleObj spid="_x0000_s63492" name="Формула" r:id="rId5" imgW="583920" imgH="24120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28813" y="3929063"/>
          <a:ext cx="2335212" cy="536575"/>
        </p:xfrm>
        <a:graphic>
          <a:graphicData uri="http://schemas.openxmlformats.org/presentationml/2006/ole">
            <p:oleObj spid="_x0000_s63493" name="Формула" r:id="rId6" imgW="939600" imgH="215640" progId="Equation.3">
              <p:embed/>
            </p:oleObj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857375" y="4643438"/>
          <a:ext cx="2941638" cy="639762"/>
        </p:xfrm>
        <a:graphic>
          <a:graphicData uri="http://schemas.openxmlformats.org/presentationml/2006/ole">
            <p:oleObj spid="_x0000_s63494" name="Формула" r:id="rId7" imgW="1168200" imgH="253800" progId="Equation.3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928794" y="5357826"/>
          <a:ext cx="2557463" cy="911225"/>
        </p:xfrm>
        <a:graphic>
          <a:graphicData uri="http://schemas.openxmlformats.org/presentationml/2006/ole">
            <p:oleObj spid="_x0000_s63495" name="Формула" r:id="rId8" imgW="1104840" imgH="3934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85813" y="2500313"/>
          <a:ext cx="2498725" cy="568325"/>
        </p:xfrm>
        <a:graphic>
          <a:graphicData uri="http://schemas.openxmlformats.org/presentationml/2006/ole">
            <p:oleObj spid="_x0000_s63496" name="Формула" r:id="rId9" imgW="1282680" imgH="291960" progId="Equation.3">
              <p:embed/>
            </p:oleObj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5143500" y="2143125"/>
          <a:ext cx="1538288" cy="1025525"/>
        </p:xfrm>
        <a:graphic>
          <a:graphicData uri="http://schemas.openxmlformats.org/presentationml/2006/ole">
            <p:oleObj spid="_x0000_s63497" name="Формула" r:id="rId10" imgW="647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Тема: « </a:t>
            </a:r>
            <a:r>
              <a:rPr lang="ru-RU" b="1" dirty="0" smtClean="0">
                <a:solidFill>
                  <a:schemeClr val="tx1"/>
                </a:solidFill>
              </a:rPr>
              <a:t>Логарифмы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+mj-lt"/>
              </a:rPr>
              <a:t>Тип урока</a:t>
            </a:r>
            <a:r>
              <a:rPr lang="ru-RU" dirty="0" smtClean="0">
                <a:latin typeface="+mj-lt"/>
              </a:rPr>
              <a:t>: урок обобщения и систематизация знаний.  </a:t>
            </a:r>
          </a:p>
          <a:p>
            <a:r>
              <a:rPr lang="ru-RU" u="sng" dirty="0" smtClean="0">
                <a:latin typeface="+mj-lt"/>
              </a:rPr>
              <a:t>Продолжительность урока</a:t>
            </a:r>
            <a:r>
              <a:rPr lang="ru-RU" dirty="0" smtClean="0">
                <a:latin typeface="+mj-lt"/>
              </a:rPr>
              <a:t>: 2 часа</a:t>
            </a:r>
          </a:p>
          <a:p>
            <a:r>
              <a:rPr lang="ru-RU" u="sng" dirty="0" smtClean="0">
                <a:latin typeface="+mj-lt"/>
              </a:rPr>
              <a:t>Цель урока</a:t>
            </a:r>
            <a:r>
              <a:rPr lang="ru-RU" dirty="0" smtClean="0">
                <a:latin typeface="+mj-lt"/>
              </a:rPr>
              <a:t>: закрепить, обобщить и систематизировать знания и умения учащихся в вычислении логарифмов, логарифмических уравнений и неравенств.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il_fi" descr="http://reshebnik-klass.ru/images/matemat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320384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НА ОДНОМ ИЗ РИСУНКОВ ИЗОБРАЖЕН ГРАФИК ФУНКЦИИ У=</a:t>
            </a:r>
            <a:r>
              <a:rPr lang="en-US" sz="2400" b="1" dirty="0" smtClean="0">
                <a:solidFill>
                  <a:schemeClr val="tx1"/>
                </a:solidFill>
              </a:rPr>
              <a:t>LOG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</a:rPr>
              <a:t>Х. УКАЖИТЕ НОМЕР ЭТОГО РИСУНКА. 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3315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800" y="2133600"/>
            <a:ext cx="1925638" cy="1747838"/>
          </a:xfrm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1050" y="5084763"/>
            <a:ext cx="5761038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Georgia" pitchFamily="18" charset="0"/>
              </a:rPr>
              <a:t>Ответ: №4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133600"/>
            <a:ext cx="19288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одержимое 6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132013"/>
            <a:ext cx="207168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1338" y="2133600"/>
            <a:ext cx="19288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56992"/>
            <a:ext cx="7772400" cy="17281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Лаборатория мыслителей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l_fi" descr="http://www.resolventa.ru/ris/diag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2857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ЛОГАРИФМИЧЕСКИЕ УРАВНЕНИЯ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    Уравнения, содержащие переменную под знаком логарифма называются                                   </a:t>
            </a:r>
            <a:r>
              <a:rPr lang="ru-RU" b="1" i="1" dirty="0" smtClean="0"/>
              <a:t>логарифмическими.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Простейшим примером логарифмического уравнения служит уравнение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log</a:t>
            </a:r>
            <a:r>
              <a:rPr lang="ru-RU" b="1" i="1" baseline="-25000" dirty="0" err="1" smtClean="0"/>
              <a:t>a</a:t>
            </a:r>
            <a:r>
              <a:rPr lang="ru-RU" b="1" i="1" dirty="0" smtClean="0"/>
              <a:t> </a:t>
            </a:r>
            <a:r>
              <a:rPr lang="ru-RU" b="1" i="1" dirty="0" err="1" smtClean="0"/>
              <a:t>х</a:t>
            </a:r>
            <a:r>
              <a:rPr lang="ru-RU" b="1" i="1" dirty="0" smtClean="0"/>
              <a:t> </a:t>
            </a:r>
            <a:r>
              <a:rPr lang="ru-RU" b="1" dirty="0" smtClean="0"/>
              <a:t>= </a:t>
            </a:r>
            <a:r>
              <a:rPr lang="ru-RU" b="1" i="1" dirty="0" err="1" smtClean="0"/>
              <a:t>b</a:t>
            </a:r>
            <a:r>
              <a:rPr lang="ru-RU" b="1" dirty="0" smtClean="0"/>
              <a:t> (где </a:t>
            </a:r>
            <a:r>
              <a:rPr lang="ru-RU" b="1" i="1" dirty="0" smtClean="0"/>
              <a:t>а</a:t>
            </a:r>
            <a:r>
              <a:rPr lang="ru-RU" b="1" dirty="0" smtClean="0"/>
              <a:t> &gt; 0, </a:t>
            </a:r>
            <a:r>
              <a:rPr lang="ru-RU" b="1" i="1" dirty="0" smtClean="0"/>
              <a:t>а</a:t>
            </a:r>
            <a:r>
              <a:rPr lang="ru-RU" b="1" dirty="0" smtClean="0"/>
              <a:t> ≠1)</a:t>
            </a:r>
            <a:r>
              <a:rPr lang="ru-RU" dirty="0" smtClean="0"/>
              <a:t>.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/>
              <a:t>Его решение</a:t>
            </a:r>
            <a:r>
              <a:rPr lang="ru-RU" b="1" dirty="0" smtClean="0"/>
              <a:t> </a:t>
            </a:r>
            <a:r>
              <a:rPr lang="ru-RU" b="1" i="1" dirty="0" err="1" smtClean="0"/>
              <a:t>x</a:t>
            </a:r>
            <a:r>
              <a:rPr lang="ru-RU" b="1" dirty="0" smtClean="0"/>
              <a:t> = </a:t>
            </a:r>
            <a:r>
              <a:rPr lang="ru-RU" b="1" i="1" dirty="0" err="1" smtClean="0"/>
              <a:t>a</a:t>
            </a:r>
            <a:r>
              <a:rPr lang="ru-RU" b="1" i="1" baseline="30000" dirty="0" err="1" smtClean="0"/>
              <a:t>b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МЕТОДЫ РЕШЕНИЯ ЛОГАРИФМИЧЕСКИХ УРАВНЕНИЙ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74295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Функционально-графический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 С использованием определения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Потенцирование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Введение новой переменной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Логарифмирование обеих частей уравнения, если они положительны</a:t>
            </a:r>
          </a:p>
          <a:p>
            <a:pPr eaLnBrk="1" hangingPunct="1">
              <a:buFont typeface="Wingdings 3" pitchFamily="18" charset="2"/>
              <a:buNone/>
            </a:pP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11863" y="404813"/>
            <a:ext cx="2952750" cy="2160587"/>
          </a:xfrm>
          <a:custGeom>
            <a:avLst/>
            <a:gdLst>
              <a:gd name="T0" fmla="*/ 202943733 w 21600"/>
              <a:gd name="T1" fmla="*/ 21881843 h 21600"/>
              <a:gd name="T2" fmla="*/ 54716369 w 21600"/>
              <a:gd name="T3" fmla="*/ 108058769 h 21600"/>
              <a:gd name="T4" fmla="*/ 202943733 w 21600"/>
              <a:gd name="T5" fmla="*/ 216117338 h 21600"/>
              <a:gd name="T6" fmla="*/ 348928665 w 21600"/>
              <a:gd name="T7" fmla="*/ 1080587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7C80"/>
          </a:solidFill>
          <a:ln w="19050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0350"/>
            <a:ext cx="3168650" cy="431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Comic Sans MS" pitchFamily="66" charset="0"/>
              </a:rPr>
              <a:t>ЗАПОМНИ !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35375" y="765175"/>
            <a:ext cx="2016125" cy="936625"/>
          </a:xfrm>
          <a:prstGeom prst="cloudCallout">
            <a:avLst>
              <a:gd name="adj1" fmla="val -14250"/>
              <a:gd name="adj2" fmla="val 343727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Сладкая парочка!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23850" y="2636838"/>
            <a:ext cx="1512888" cy="1008062"/>
          </a:xfrm>
          <a:prstGeom prst="cloudCallout">
            <a:avLst>
              <a:gd name="adj1" fmla="val 159444"/>
              <a:gd name="adj2" fmla="val 156144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Два в одном!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516688" y="3357563"/>
            <a:ext cx="2447925" cy="1009650"/>
          </a:xfrm>
          <a:prstGeom prst="cloudCallout">
            <a:avLst>
              <a:gd name="adj1" fmla="val -110440"/>
              <a:gd name="adj2" fmla="val 116509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Два берега у одной реки!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258888" y="981075"/>
            <a:ext cx="1871662" cy="1295400"/>
          </a:xfrm>
          <a:prstGeom prst="cloudCallout">
            <a:avLst>
              <a:gd name="adj1" fmla="val 87912"/>
              <a:gd name="adj2" fmla="val 234560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Два сапога – пара!</a:t>
            </a: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372225" y="5013325"/>
            <a:ext cx="2592388" cy="1008063"/>
          </a:xfrm>
          <a:prstGeom prst="cloudCallout">
            <a:avLst>
              <a:gd name="adj1" fmla="val -92620"/>
              <a:gd name="adj2" fmla="val -30944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Близки и неразлучны!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6875" y="4870450"/>
            <a:ext cx="1944688" cy="1131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Нам не жить 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друг без 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друга!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84888" y="620713"/>
            <a:ext cx="2808287" cy="168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Логарифм и ОДЗ 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вместе 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трудятся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везде!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4140200" y="1989138"/>
            <a:ext cx="2592388" cy="1296987"/>
          </a:xfrm>
          <a:prstGeom prst="wedgeEllipseCallout">
            <a:avLst>
              <a:gd name="adj1" fmla="val -41060"/>
              <a:gd name="adj2" fmla="val 26620"/>
            </a:avLst>
          </a:prstGeom>
          <a:solidFill>
            <a:srgbClr val="FF99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ОН </a:t>
            </a: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- ЛОГАРИФМ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!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23850" y="4365625"/>
            <a:ext cx="2232025" cy="2089150"/>
          </a:xfrm>
          <a:prstGeom prst="cloudCallout">
            <a:avLst>
              <a:gd name="adj1" fmla="val 93245"/>
              <a:gd name="adj2" fmla="val -20972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endParaRPr lang="ru-RU" sz="20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2124075" y="2492375"/>
            <a:ext cx="1727200" cy="1296988"/>
          </a:xfrm>
          <a:prstGeom prst="wedgeEllipseCallout">
            <a:avLst>
              <a:gd name="adj1" fmla="val 32537"/>
              <a:gd name="adj2" fmla="val -185"/>
            </a:avLst>
          </a:prstGeom>
          <a:solidFill>
            <a:srgbClr val="FF99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ОНА </a:t>
            </a:r>
            <a:endParaRPr lang="en-US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- </a:t>
            </a:r>
            <a:endParaRPr lang="en-US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ОДЗ!</a:t>
            </a:r>
          </a:p>
        </p:txBody>
      </p:sp>
      <p:sp>
        <p:nvSpPr>
          <p:cNvPr id="3086" name="Oval 14" descr="Рисунок1"/>
          <p:cNvSpPr>
            <a:spLocks noChangeArrowheads="1"/>
          </p:cNvSpPr>
          <p:nvPr/>
        </p:nvSpPr>
        <p:spPr bwMode="auto">
          <a:xfrm>
            <a:off x="2916238" y="3860800"/>
            <a:ext cx="3241675" cy="266382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4787900" y="3284538"/>
            <a:ext cx="576263" cy="10810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3348038" y="3716338"/>
            <a:ext cx="503237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/>
      <p:bldP spid="3082" grpId="0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832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ФУНКЦИОНАЛЬНО-ГРАФИЧЕСКИЙ МЕТОД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3" name="Picture 1" descr="D:\ЛЕНА\МОИ ДОКУМЕНТЫ\АЛГЕБРА\логарифмы\ГРАФ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2143125"/>
            <a:ext cx="5635625" cy="3736975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85750" y="1357298"/>
            <a:ext cx="8401050" cy="5286412"/>
          </a:xfrm>
        </p:spPr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Пример: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Решение: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Ответ:  </a:t>
            </a:r>
            <a:r>
              <a:rPr lang="en-US" i="1" dirty="0" smtClean="0"/>
              <a:t>x</a:t>
            </a:r>
            <a:r>
              <a:rPr lang="ru-RU" i="1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214422"/>
            <a:ext cx="335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786188"/>
            <a:ext cx="1952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6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643182"/>
            <a:ext cx="1447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9"/>
          <p:cNvSpPr>
            <a:spLocks noChangeArrowheads="1"/>
          </p:cNvSpPr>
          <p:nvPr/>
        </p:nvSpPr>
        <p:spPr bwMode="auto">
          <a:xfrm>
            <a:off x="0" y="85725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3200">
              <a:latin typeface="Calibri" pitchFamily="34" charset="0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15240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МЕТОД С ИСПОЛЬЗОВАНИЕМ ОПРЕДЕЛЕНИЯ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14313" y="1481138"/>
            <a:ext cx="8786812" cy="5019696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300" dirty="0" smtClean="0"/>
              <a:t>Пример: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300" dirty="0" smtClean="0"/>
              <a:t>Решение:                             </a:t>
            </a:r>
            <a:r>
              <a:rPr lang="en-US" sz="2300" dirty="0" smtClean="0"/>
              <a:t>  </a:t>
            </a:r>
            <a:r>
              <a:rPr lang="ru-RU" sz="2300" dirty="0" smtClean="0"/>
              <a:t>,где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300" dirty="0" smtClean="0"/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300" dirty="0" smtClean="0"/>
              <a:t>Ответ: </a:t>
            </a:r>
            <a:r>
              <a:rPr lang="en-US" sz="2300" dirty="0" smtClean="0"/>
              <a:t>4 </a:t>
            </a:r>
            <a:r>
              <a:rPr lang="ru-RU" sz="2300" dirty="0" smtClean="0"/>
              <a:t>и </a:t>
            </a:r>
            <a:r>
              <a:rPr lang="en-US" sz="2300" dirty="0" smtClean="0"/>
              <a:t>-2</a:t>
            </a:r>
            <a:endParaRPr lang="ru-RU" sz="2300" dirty="0" smtClean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571625"/>
            <a:ext cx="2924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2071688"/>
            <a:ext cx="17716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071688"/>
            <a:ext cx="3714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99529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6156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2786063"/>
            <a:ext cx="2924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286125"/>
            <a:ext cx="2266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786188"/>
            <a:ext cx="2124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4214813"/>
            <a:ext cx="2124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4714875"/>
            <a:ext cx="2219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6162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3" name="Rectangle 18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4" name="Rectangle 19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5" name="Rectangle 20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5214938"/>
            <a:ext cx="1952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72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6173" name="Picture 2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214950"/>
            <a:ext cx="2190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ПОТЕНЦИРОВАНИЕ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71477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Пример: 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Решение:</a:t>
            </a: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                                                               </a:t>
            </a:r>
          </a:p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                                                              Ответ:      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000125"/>
            <a:ext cx="2847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714500"/>
            <a:ext cx="1790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286250" y="1357313"/>
            <a:ext cx="4159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">
              <a:latin typeface="Calibri" pitchFamily="34" charset="0"/>
            </a:endParaRP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3000375"/>
            <a:ext cx="3048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643313"/>
            <a:ext cx="1562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929188"/>
            <a:ext cx="10287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4857750"/>
            <a:ext cx="1085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7187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6000768"/>
            <a:ext cx="7334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ВВЕДЕНИЕ НОВОЙ ПЕРЕМЕННОЙ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195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797152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None/>
            </a:pPr>
            <a:r>
              <a:rPr lang="ru-RU" dirty="0" smtClean="0"/>
              <a:t>Пример:</a:t>
            </a:r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r>
              <a:rPr lang="ru-RU" dirty="0" smtClean="0"/>
              <a:t>Решение:</a:t>
            </a:r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Arial" charset="0"/>
              <a:buNone/>
            </a:pPr>
            <a:r>
              <a:rPr lang="en-US" dirty="0" smtClean="0"/>
              <a:t>                                                 </a:t>
            </a:r>
            <a:r>
              <a:rPr lang="ru-RU" dirty="0" smtClean="0"/>
              <a:t> Ответ:           </a:t>
            </a:r>
            <a:r>
              <a:rPr lang="en-US" dirty="0" smtClean="0"/>
              <a:t> </a:t>
            </a:r>
            <a:r>
              <a:rPr lang="ru-RU" dirty="0" smtClean="0"/>
              <a:t>      и </a:t>
            </a:r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  <a:p>
            <a:pPr marL="365125" indent="-255588" eaLnBrk="1" hangingPunct="1">
              <a:buFont typeface="Wingdings 3" pitchFamily="18" charset="2"/>
              <a:buNone/>
            </a:pPr>
            <a:endParaRPr lang="ru-RU" dirty="0" smtClean="0"/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340768"/>
            <a:ext cx="3362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2214563"/>
            <a:ext cx="16383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636912"/>
            <a:ext cx="2409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636912"/>
            <a:ext cx="455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3643313"/>
            <a:ext cx="2038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4071938"/>
            <a:ext cx="819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4071938"/>
            <a:ext cx="819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4643438"/>
            <a:ext cx="1333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5143500"/>
            <a:ext cx="73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4572000"/>
            <a:ext cx="1333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5214938"/>
            <a:ext cx="920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208" name="Rectangle 1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9" name="Rectangle 14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0" name="Rectangle 15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1" name="Rectangle 16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3" name="Rectangle 18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>
                <a:latin typeface="Cambria Math" pitchFamily="18" charset="0"/>
                <a:cs typeface="Times New Roman" pitchFamily="18" charset="0"/>
              </a:rPr>
              <a:t/>
            </a:r>
            <a:br>
              <a:rPr lang="en-US" sz="2400" i="1">
                <a:latin typeface="Cambria Math" pitchFamily="18" charset="0"/>
                <a:cs typeface="Times New Roman" pitchFamily="18" charset="0"/>
              </a:rPr>
            </a:br>
            <a:endParaRPr lang="en-US">
              <a:latin typeface="Calibri" pitchFamily="34" charset="0"/>
            </a:endParaRPr>
          </a:p>
        </p:txBody>
      </p:sp>
      <p:sp>
        <p:nvSpPr>
          <p:cNvPr id="8214" name="Rectangle 19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5" name="Rectangle 20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6" name="Rectangle 21"/>
          <p:cNvSpPr>
            <a:spLocks noChangeArrowheads="1"/>
          </p:cNvSpPr>
          <p:nvPr/>
        </p:nvSpPr>
        <p:spPr bwMode="auto">
          <a:xfrm>
            <a:off x="0" y="509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7" name="Rectangle 22"/>
          <p:cNvSpPr>
            <a:spLocks noChangeArrowheads="1"/>
          </p:cNvSpPr>
          <p:nvPr/>
        </p:nvSpPr>
        <p:spPr bwMode="auto">
          <a:xfrm>
            <a:off x="0" y="565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8" name="Rectangle 23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pic>
        <p:nvPicPr>
          <p:cNvPr id="8219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786454"/>
            <a:ext cx="78581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786454"/>
            <a:ext cx="8686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ЛОГАРИФМИРОВАНИЕ ОБЕИХ ЧАСТЕЙ УРАВНЕНИЯ,ЕСЛИ ОНИ ПОЛОЖИТЕЛЬНЫ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8822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Пример: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Решение: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dirty="0" smtClean="0"/>
              <a:t>                                                            Ответ:           и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571625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571625"/>
            <a:ext cx="733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2500313"/>
            <a:ext cx="2771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3143250"/>
            <a:ext cx="2314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3786188"/>
            <a:ext cx="14763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4429125"/>
            <a:ext cx="1333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5143500"/>
            <a:ext cx="733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4500563"/>
            <a:ext cx="1562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5000625"/>
            <a:ext cx="73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412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23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877272"/>
            <a:ext cx="7334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661248"/>
            <a:ext cx="73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Учебно-методический комплекс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Учебник: Алгебра и начала математического анализа. 10 класс: учебник для общеобразовательных учреждений: базовый и профильный  уровни \(Ю.М. Колягин, М.В. Ткачева, Н.Е. Федорова, М.И.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Шабунин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под редакцией А.Б.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Жижченко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–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издание.-М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Просвещение ,2009.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Методические пособия: Книга для учителя. Изучение алгебры и начал математического анализа в 10 классе: \ Н.Е. Федорова, М.В. Ткачева. – М.: Просвещение ,2009.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Дидактические материалы. 10 класс: профильный уровень/ (М.И.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Шабунин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М.В. Ткачева, Н.Е. Федорова, О.Н. Доброва)- 2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издание.-М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Просвещение ,2009.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Сайты: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www.edu.ru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www.shool.edu.ru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www.ege.edu.ru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 Center.fio.ru/method/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getblob.asp?id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=10000768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разработки нетрадиционных уроков.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Работа у доски </a:t>
            </a:r>
            <a:r>
              <a:rPr lang="ru-RU" sz="3200" b="1" dirty="0" smtClean="0">
                <a:solidFill>
                  <a:schemeClr val="tx1"/>
                </a:solidFill>
              </a:rPr>
              <a:t>с </a:t>
            </a:r>
            <a:r>
              <a:rPr lang="ru-RU" sz="3200" b="1" dirty="0">
                <a:solidFill>
                  <a:schemeClr val="tx1"/>
                </a:solidFill>
              </a:rPr>
              <a:t>проверкой 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00213"/>
            <a:ext cx="4319588" cy="4430712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Решение: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По определению логарифма: </a:t>
            </a:r>
            <a:br>
              <a:rPr lang="ru-RU" sz="2400" dirty="0"/>
            </a:br>
            <a:r>
              <a:rPr lang="ru-RU" sz="2400" dirty="0" smtClean="0"/>
              <a:t>4+x=5</a:t>
            </a:r>
            <a:r>
              <a:rPr lang="en-US" sz="2400" baseline="30000" dirty="0" smtClean="0"/>
              <a:t>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4+x=25</a:t>
            </a:r>
            <a:br>
              <a:rPr lang="ru-RU" sz="2400" dirty="0"/>
            </a:br>
            <a:r>
              <a:rPr lang="ru-RU" sz="2400" dirty="0"/>
              <a:t>x=21</a:t>
            </a:r>
          </a:p>
          <a:p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dirty="0" err="1"/>
              <a:t>x</a:t>
            </a:r>
            <a:r>
              <a:rPr lang="ru-RU" sz="2400" dirty="0"/>
              <a:t> = 21.</a:t>
            </a:r>
          </a:p>
          <a:p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65544" name="Picture 8" descr="B3(2637)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736850" cy="557213"/>
          </a:xfrm>
          <a:prstGeom prst="rect">
            <a:avLst/>
          </a:prstGeom>
          <a:noFill/>
        </p:spPr>
      </p:pic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0" y="2571744"/>
            <a:ext cx="3892422" cy="38655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5357818" y="2714620"/>
            <a:ext cx="3095843" cy="287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48" tIns="7935" rIns="6348" bIns="7935" anchor="ctr">
            <a:spAutoFit/>
          </a:bodyPr>
          <a:lstStyle/>
          <a:p>
            <a:pPr eaLnBrk="0" hangingPunct="0"/>
            <a:r>
              <a:rPr lang="ru-RU" dirty="0"/>
              <a:t> </a:t>
            </a:r>
            <a:r>
              <a:rPr lang="ru-RU" sz="1300" dirty="0"/>
              <a:t> </a:t>
            </a:r>
            <a:r>
              <a:rPr lang="ru-RU" dirty="0"/>
              <a:t>          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Решение: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 определению логарифма: </a:t>
            </a:r>
            <a:br>
              <a:rPr lang="ru-RU" dirty="0"/>
            </a:br>
            <a:r>
              <a:rPr lang="ru-RU" dirty="0" smtClean="0"/>
              <a:t>8+x=</a:t>
            </a:r>
            <a:r>
              <a:rPr lang="en-US" sz="2400" dirty="0" smtClean="0"/>
              <a:t>2</a:t>
            </a:r>
            <a:r>
              <a:rPr lang="en-US" baseline="30000" dirty="0" smtClean="0"/>
              <a:t> 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8+x=8</a:t>
            </a:r>
            <a:br>
              <a:rPr lang="ru-RU" dirty="0"/>
            </a:br>
            <a:r>
              <a:rPr lang="ru-RU" dirty="0"/>
              <a:t>x=0</a:t>
            </a:r>
          </a:p>
          <a:p>
            <a:pPr eaLnBrk="0" hangingPunct="0"/>
            <a:r>
              <a:rPr lang="ru-RU" b="1" dirty="0"/>
              <a:t>Ответ:</a:t>
            </a:r>
            <a:r>
              <a:rPr lang="ru-RU" dirty="0"/>
              <a:t> </a:t>
            </a:r>
            <a:r>
              <a:rPr lang="ru-RU" dirty="0" err="1"/>
              <a:t>x</a:t>
            </a:r>
            <a:r>
              <a:rPr lang="ru-RU" dirty="0"/>
              <a:t> = 0.</a:t>
            </a:r>
          </a:p>
        </p:txBody>
      </p:sp>
      <p:pic>
        <p:nvPicPr>
          <p:cNvPr id="65547" name="Picture 11" descr="B3(2641)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259138" cy="663575"/>
          </a:xfrm>
          <a:prstGeom prst="rect">
            <a:avLst/>
          </a:prstGeom>
          <a:noFill/>
        </p:spPr>
      </p:pic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4786314" y="2571744"/>
            <a:ext cx="3567141" cy="372112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/>
      <p:bldP spid="655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Работа у доски 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с проверкой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Решение: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По определению логарифма: </a:t>
            </a:r>
            <a:br>
              <a:rPr lang="ru-RU" sz="2400" dirty="0"/>
            </a:br>
            <a:r>
              <a:rPr lang="ru-RU" sz="2400" dirty="0" smtClean="0"/>
              <a:t>9+x=3</a:t>
            </a:r>
            <a:r>
              <a:rPr lang="en-US" sz="2400" baseline="30000" dirty="0" smtClean="0"/>
              <a:t>4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9+x=81</a:t>
            </a:r>
            <a:br>
              <a:rPr lang="ru-RU" sz="2400" dirty="0"/>
            </a:br>
            <a:r>
              <a:rPr lang="ru-RU" sz="2400" dirty="0"/>
              <a:t>x=72</a:t>
            </a:r>
          </a:p>
          <a:p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dirty="0" err="1"/>
              <a:t>x</a:t>
            </a:r>
            <a:r>
              <a:rPr lang="ru-RU" sz="2400" dirty="0"/>
              <a:t> = 72.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2327275"/>
            <a:ext cx="4038600" cy="4530725"/>
          </a:xfrm>
        </p:spPr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Решение: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По определению логарифма: </a:t>
            </a:r>
            <a:br>
              <a:rPr lang="ru-RU" sz="2400" dirty="0"/>
            </a:br>
            <a:r>
              <a:rPr lang="ru-RU" sz="2400" dirty="0" smtClean="0"/>
              <a:t>3+x=2</a:t>
            </a:r>
            <a:r>
              <a:rPr lang="en-US" sz="2400" baseline="30000" dirty="0" smtClean="0"/>
              <a:t>7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3+x=128</a:t>
            </a:r>
            <a:br>
              <a:rPr lang="ru-RU" sz="2400" dirty="0"/>
            </a:br>
            <a:r>
              <a:rPr lang="ru-RU" sz="2400" dirty="0"/>
              <a:t>x=125</a:t>
            </a:r>
            <a:endParaRPr lang="ru-RU" sz="2400" b="1" dirty="0"/>
          </a:p>
          <a:p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dirty="0" err="1"/>
              <a:t>x</a:t>
            </a:r>
            <a:r>
              <a:rPr lang="ru-RU" sz="2400" dirty="0"/>
              <a:t> = 125.</a:t>
            </a:r>
          </a:p>
        </p:txBody>
      </p:sp>
      <p:pic>
        <p:nvPicPr>
          <p:cNvPr id="66568" name="Picture 8" descr="B3(2639)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2879725" cy="587375"/>
          </a:xfrm>
          <a:prstGeom prst="rect">
            <a:avLst/>
          </a:prstGeom>
          <a:noFill/>
        </p:spPr>
      </p:pic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0" y="2643182"/>
            <a:ext cx="3673475" cy="3865562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71" name="Picture 11" descr="B3(2647)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844675"/>
            <a:ext cx="2374900" cy="484188"/>
          </a:xfrm>
          <a:prstGeom prst="rect">
            <a:avLst/>
          </a:prstGeom>
          <a:noFill/>
        </p:spPr>
      </p:pic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4572000" y="2428868"/>
            <a:ext cx="3673475" cy="38655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  <p:bldP spid="665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789040"/>
            <a:ext cx="7772400" cy="15121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Экспериментальная лаборатория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1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l_fi" descr="http://st.modelmen.ru/uploads/2011/07/14/matemat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286000"/>
            <a:ext cx="8229600" cy="2819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6600" smtClean="0"/>
              <a:t>Логарифмические неравенства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777"/>
            <a:ext cx="8229600" cy="481816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>
                <a:latin typeface="+mj-lt"/>
              </a:rPr>
              <a:t>Логарифмическим </a:t>
            </a:r>
            <a:r>
              <a:rPr lang="ru-RU" sz="2800" dirty="0" smtClean="0">
                <a:latin typeface="+mj-lt"/>
              </a:rPr>
              <a:t>неравенством называют неравенства </a:t>
            </a:r>
            <a:r>
              <a:rPr lang="ru-RU" sz="2800" dirty="0">
                <a:latin typeface="+mj-lt"/>
              </a:rPr>
              <a:t>вида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log</a:t>
            </a:r>
            <a:r>
              <a:rPr lang="en-US" sz="2800" i="1" baseline="-25000" dirty="0" err="1">
                <a:latin typeface="+mj-lt"/>
              </a:rPr>
              <a:t>a</a:t>
            </a:r>
            <a:r>
              <a:rPr lang="en-US" sz="2800" dirty="0" err="1">
                <a:latin typeface="+mj-lt"/>
              </a:rPr>
              <a:t>f</a:t>
            </a:r>
            <a:r>
              <a:rPr lang="en-US" sz="2800" dirty="0">
                <a:latin typeface="+mj-lt"/>
              </a:rPr>
              <a:t>(x</a:t>
            </a:r>
            <a:r>
              <a:rPr lang="en-US" sz="2800" dirty="0" smtClean="0">
                <a:latin typeface="+mj-lt"/>
              </a:rPr>
              <a:t>)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&gt;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log</a:t>
            </a:r>
            <a:r>
              <a:rPr lang="en-US" sz="2800" i="1" baseline="-25000" dirty="0" err="1" smtClean="0">
                <a:latin typeface="+mj-lt"/>
              </a:rPr>
              <a:t>a</a:t>
            </a:r>
            <a:r>
              <a:rPr lang="en-US" sz="2800" dirty="0" err="1" smtClean="0">
                <a:latin typeface="+mj-lt"/>
              </a:rPr>
              <a:t>g</a:t>
            </a:r>
            <a:r>
              <a:rPr lang="en-US" sz="2800" dirty="0" smtClean="0">
                <a:latin typeface="+mj-lt"/>
              </a:rPr>
              <a:t>(x</a:t>
            </a:r>
            <a:r>
              <a:rPr lang="en-US" sz="2800" dirty="0">
                <a:latin typeface="+mj-lt"/>
              </a:rPr>
              <a:t>)</a:t>
            </a:r>
            <a:r>
              <a:rPr lang="ru-RU" sz="2800" dirty="0">
                <a:latin typeface="+mj-lt"/>
              </a:rPr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где</a:t>
            </a:r>
            <a:r>
              <a:rPr lang="ru-RU" sz="2000" i="1" dirty="0">
                <a:latin typeface="+mj-lt"/>
              </a:rPr>
              <a:t> а- </a:t>
            </a:r>
            <a:r>
              <a:rPr lang="ru-RU" sz="2000" dirty="0">
                <a:latin typeface="+mj-lt"/>
              </a:rPr>
              <a:t>положительное число, отличное от 1.</a:t>
            </a:r>
          </a:p>
          <a:p>
            <a:pPr>
              <a:lnSpc>
                <a:spcPct val="90000"/>
              </a:lnSpc>
            </a:pPr>
            <a:r>
              <a:rPr lang="ru-RU" sz="4000" dirty="0">
                <a:latin typeface="+mj-lt"/>
              </a:rPr>
              <a:t>При </a:t>
            </a:r>
            <a:r>
              <a:rPr lang="ru-RU" sz="4000" i="1" u="sng" dirty="0">
                <a:latin typeface="+mj-lt"/>
              </a:rPr>
              <a:t>а</a:t>
            </a:r>
            <a:r>
              <a:rPr lang="en-US" sz="4000" u="sng" dirty="0">
                <a:latin typeface="+mj-lt"/>
              </a:rPr>
              <a:t>&gt;</a:t>
            </a:r>
            <a:r>
              <a:rPr lang="ru-RU" sz="4000" u="sng" dirty="0" smtClean="0">
                <a:latin typeface="+mj-lt"/>
              </a:rPr>
              <a:t>1 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log</a:t>
            </a:r>
            <a:r>
              <a:rPr lang="en-US" sz="1800" i="1" dirty="0" err="1">
                <a:latin typeface="+mj-lt"/>
              </a:rPr>
              <a:t>a</a:t>
            </a:r>
            <a:r>
              <a:rPr lang="en-US" sz="4000" dirty="0" err="1">
                <a:latin typeface="+mj-lt"/>
              </a:rPr>
              <a:t>f</a:t>
            </a:r>
            <a:r>
              <a:rPr lang="en-US" sz="4000" dirty="0">
                <a:latin typeface="+mj-lt"/>
              </a:rPr>
              <a:t>(x</a:t>
            </a:r>
            <a:r>
              <a:rPr lang="en-US" sz="4000" dirty="0" smtClean="0">
                <a:latin typeface="+mj-lt"/>
              </a:rPr>
              <a:t>)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&gt;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log</a:t>
            </a:r>
            <a:r>
              <a:rPr lang="en-US" sz="1800" i="1" dirty="0" err="1" smtClean="0">
                <a:latin typeface="+mj-lt"/>
              </a:rPr>
              <a:t>a</a:t>
            </a:r>
            <a:r>
              <a:rPr lang="en-US" sz="4000" dirty="0" err="1" smtClean="0">
                <a:latin typeface="+mj-lt"/>
              </a:rPr>
              <a:t>g</a:t>
            </a:r>
            <a:r>
              <a:rPr lang="en-US" sz="4000" dirty="0" smtClean="0">
                <a:latin typeface="+mj-lt"/>
              </a:rPr>
              <a:t>(x</a:t>
            </a:r>
            <a:r>
              <a:rPr lang="en-US" sz="4000" dirty="0">
                <a:latin typeface="+mj-lt"/>
              </a:rPr>
              <a:t>)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и </a:t>
            </a:r>
            <a:endParaRPr lang="en-US" sz="4000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latin typeface="+mj-lt"/>
              </a:rPr>
              <a:t>f(x</a:t>
            </a:r>
            <a:r>
              <a:rPr lang="en-US" sz="4000" dirty="0">
                <a:latin typeface="+mj-lt"/>
              </a:rPr>
              <a:t>)&gt;</a:t>
            </a:r>
            <a:r>
              <a:rPr lang="ru-RU" sz="4000" dirty="0">
                <a:latin typeface="+mj-lt"/>
              </a:rPr>
              <a:t>0</a:t>
            </a:r>
            <a:r>
              <a:rPr lang="ru-RU" sz="4000" dirty="0" smtClean="0">
                <a:latin typeface="+mj-lt"/>
              </a:rPr>
              <a:t>, </a:t>
            </a:r>
            <a:r>
              <a:rPr lang="en-US" sz="4000" dirty="0" smtClean="0">
                <a:latin typeface="+mj-lt"/>
              </a:rPr>
              <a:t>g(x</a:t>
            </a:r>
            <a:r>
              <a:rPr lang="en-US" sz="4000" dirty="0">
                <a:latin typeface="+mj-lt"/>
              </a:rPr>
              <a:t>)</a:t>
            </a:r>
            <a:r>
              <a:rPr lang="ru-RU" sz="4000" dirty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&gt;0</a:t>
            </a:r>
            <a:r>
              <a:rPr lang="ru-RU" sz="4000" dirty="0" smtClean="0">
                <a:latin typeface="+mj-lt"/>
              </a:rPr>
              <a:t>,то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f(x)&gt;g(x)</a:t>
            </a:r>
            <a:r>
              <a:rPr lang="ru-RU" sz="4000" dirty="0">
                <a:latin typeface="+mj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4000" dirty="0">
                <a:latin typeface="+mj-lt"/>
              </a:rPr>
              <a:t>При </a:t>
            </a:r>
            <a:r>
              <a:rPr lang="ru-RU" sz="4000" u="sng" dirty="0">
                <a:latin typeface="+mj-lt"/>
              </a:rPr>
              <a:t>0 </a:t>
            </a:r>
            <a:r>
              <a:rPr lang="en-US" sz="4000" u="sng" dirty="0">
                <a:latin typeface="+mj-lt"/>
                <a:cs typeface="Times New Roman" pitchFamily="18" charset="0"/>
              </a:rPr>
              <a:t>&lt;</a:t>
            </a:r>
            <a:r>
              <a:rPr lang="ru-RU" sz="4000" u="sng" dirty="0">
                <a:latin typeface="+mj-lt"/>
              </a:rPr>
              <a:t> </a:t>
            </a:r>
            <a:r>
              <a:rPr lang="ru-RU" sz="4000" i="1" u="sng" dirty="0">
                <a:latin typeface="+mj-lt"/>
              </a:rPr>
              <a:t>а</a:t>
            </a:r>
            <a:r>
              <a:rPr lang="ru-RU" sz="4000" u="sng" dirty="0">
                <a:latin typeface="+mj-lt"/>
              </a:rPr>
              <a:t> </a:t>
            </a:r>
            <a:r>
              <a:rPr lang="en-US" sz="4000" u="sng" dirty="0">
                <a:latin typeface="+mj-lt"/>
                <a:cs typeface="Times New Roman" pitchFamily="18" charset="0"/>
              </a:rPr>
              <a:t>&lt;</a:t>
            </a:r>
            <a:r>
              <a:rPr lang="ru-RU" sz="4000" u="sng" dirty="0">
                <a:latin typeface="+mj-lt"/>
              </a:rPr>
              <a:t> 1</a:t>
            </a:r>
            <a:r>
              <a:rPr lang="ru-RU" sz="4000" dirty="0">
                <a:latin typeface="+mj-lt"/>
              </a:rPr>
              <a:t>  </a:t>
            </a:r>
            <a:r>
              <a:rPr lang="en-US" sz="4000" dirty="0" err="1">
                <a:latin typeface="+mj-lt"/>
              </a:rPr>
              <a:t>log</a:t>
            </a:r>
            <a:r>
              <a:rPr lang="en-US" sz="1800" dirty="0" err="1">
                <a:latin typeface="+mj-lt"/>
              </a:rPr>
              <a:t>a</a:t>
            </a:r>
            <a:r>
              <a:rPr lang="en-US" sz="4000" dirty="0" err="1">
                <a:latin typeface="+mj-lt"/>
              </a:rPr>
              <a:t>f</a:t>
            </a:r>
            <a:r>
              <a:rPr lang="en-US" sz="4000" dirty="0">
                <a:latin typeface="+mj-lt"/>
              </a:rPr>
              <a:t>(x</a:t>
            </a:r>
            <a:r>
              <a:rPr lang="en-US" sz="4000" dirty="0" smtClean="0">
                <a:latin typeface="+mj-lt"/>
              </a:rPr>
              <a:t>)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&gt;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log</a:t>
            </a:r>
            <a:r>
              <a:rPr lang="en-US" sz="1800" dirty="0" err="1" smtClean="0">
                <a:latin typeface="+mj-lt"/>
              </a:rPr>
              <a:t>a</a:t>
            </a:r>
            <a:r>
              <a:rPr lang="en-US" sz="4000" dirty="0" err="1" smtClean="0">
                <a:latin typeface="+mj-lt"/>
              </a:rPr>
              <a:t>g</a:t>
            </a:r>
            <a:r>
              <a:rPr lang="en-US" sz="4000" dirty="0" smtClean="0">
                <a:latin typeface="+mj-lt"/>
              </a:rPr>
              <a:t>(x</a:t>
            </a:r>
            <a:r>
              <a:rPr lang="en-US" sz="4000" dirty="0">
                <a:latin typeface="+mj-lt"/>
              </a:rPr>
              <a:t>)</a:t>
            </a:r>
            <a:r>
              <a:rPr lang="ru-RU" sz="4000" dirty="0">
                <a:latin typeface="+mj-lt"/>
              </a:rPr>
              <a:t> </a:t>
            </a:r>
            <a:r>
              <a:rPr lang="ru-RU" sz="4000" dirty="0" smtClean="0">
                <a:latin typeface="+mj-lt"/>
              </a:rPr>
              <a:t>и</a:t>
            </a:r>
            <a:endParaRPr lang="en-US" sz="4000" dirty="0">
              <a:latin typeface="+mj-lt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 </a:t>
            </a:r>
            <a:r>
              <a:rPr lang="en-US" sz="4000" dirty="0">
                <a:latin typeface="+mj-lt"/>
              </a:rPr>
              <a:t>f(x)&gt;</a:t>
            </a:r>
            <a:r>
              <a:rPr lang="ru-RU" sz="4000" dirty="0">
                <a:latin typeface="+mj-lt"/>
              </a:rPr>
              <a:t>0</a:t>
            </a:r>
            <a:r>
              <a:rPr lang="ru-RU" sz="4000" dirty="0" smtClean="0">
                <a:latin typeface="+mj-lt"/>
              </a:rPr>
              <a:t>, </a:t>
            </a:r>
            <a:r>
              <a:rPr lang="en-US" sz="4000" dirty="0" smtClean="0">
                <a:latin typeface="+mj-lt"/>
              </a:rPr>
              <a:t>g(x</a:t>
            </a:r>
            <a:r>
              <a:rPr lang="en-US" sz="4000" dirty="0">
                <a:latin typeface="+mj-lt"/>
              </a:rPr>
              <a:t>)</a:t>
            </a:r>
            <a:r>
              <a:rPr lang="ru-RU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&gt;</a:t>
            </a:r>
            <a:r>
              <a:rPr lang="ru-RU" sz="4000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0</a:t>
            </a:r>
            <a:r>
              <a:rPr lang="ru-RU" sz="4000" dirty="0" smtClean="0">
                <a:latin typeface="+mj-lt"/>
              </a:rPr>
              <a:t>, то 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f(x) </a:t>
            </a:r>
            <a:r>
              <a:rPr lang="en-US" sz="4000" dirty="0">
                <a:latin typeface="+mj-lt"/>
                <a:cs typeface="Times New Roman" pitchFamily="18" charset="0"/>
              </a:rPr>
              <a:t>&lt;</a:t>
            </a:r>
            <a:r>
              <a:rPr lang="en-US" sz="4000" dirty="0">
                <a:latin typeface="+mj-lt"/>
              </a:rPr>
              <a:t> g(x)</a:t>
            </a:r>
            <a:endParaRPr lang="en-US" sz="4000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35600" y="4149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84978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90000"/>
              </a:lnSpc>
              <a:spcBef>
                <a:spcPct val="5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При решении логарифмических неравенств следует учитывать общие свойства неравенств, свойство монотонности логарифмической функции и область её определения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59396" name="Picture 4" descr="горр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084763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560" y="381000"/>
            <a:ext cx="8075240" cy="8877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Традиционный способ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9082" y="1277922"/>
            <a:ext cx="9061450" cy="5445125"/>
            <a:chOff x="41275" y="1214422"/>
            <a:chExt cx="9061450" cy="5445125"/>
          </a:xfrm>
        </p:grpSpPr>
        <p:grpSp>
          <p:nvGrpSpPr>
            <p:cNvPr id="10" name="Organization Chart 2"/>
            <p:cNvGrpSpPr>
              <a:grpSpLocks noChangeAspect="1"/>
            </p:cNvGrpSpPr>
            <p:nvPr/>
          </p:nvGrpSpPr>
          <p:grpSpPr bwMode="auto">
            <a:xfrm>
              <a:off x="41275" y="1214422"/>
              <a:ext cx="9061450" cy="5445125"/>
              <a:chOff x="1147" y="1272"/>
              <a:chExt cx="2854" cy="720"/>
            </a:xfrm>
          </p:grpSpPr>
          <p:cxnSp>
            <p:nvCxnSpPr>
              <p:cNvPr id="119812" name="_s119812"/>
              <p:cNvCxnSpPr>
                <a:cxnSpLocks noChangeShapeType="1"/>
                <a:stCxn id="17" idx="0"/>
                <a:endCxn id="14" idx="2"/>
              </p:cNvCxnSpPr>
              <p:nvPr/>
            </p:nvCxnSpPr>
            <p:spPr bwMode="auto">
              <a:xfrm rot="16200000" flipV="1">
                <a:off x="2999" y="1135"/>
                <a:ext cx="144" cy="99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19813" name="_s119813"/>
              <p:cNvCxnSpPr>
                <a:cxnSpLocks noChangeShapeType="1"/>
                <a:stCxn id="16" idx="0"/>
                <a:endCxn id="14" idx="2"/>
              </p:cNvCxnSpPr>
              <p:nvPr/>
            </p:nvCxnSpPr>
            <p:spPr bwMode="auto">
              <a:xfrm rot="16200000">
                <a:off x="2503" y="1631"/>
                <a:ext cx="144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9814" name="_s119814"/>
              <p:cNvCxnSpPr>
                <a:cxnSpLocks noChangeShapeType="1"/>
                <a:stCxn id="15" idx="0"/>
                <a:endCxn id="14" idx="2"/>
              </p:cNvCxnSpPr>
              <p:nvPr/>
            </p:nvCxnSpPr>
            <p:spPr bwMode="auto">
              <a:xfrm rot="5400000" flipH="1" flipV="1">
                <a:off x="2005" y="1135"/>
                <a:ext cx="144" cy="995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4" name="_s119815"/>
              <p:cNvSpPr>
                <a:spLocks noChangeArrowheads="1"/>
              </p:cNvSpPr>
              <p:nvPr/>
            </p:nvSpPr>
            <p:spPr bwMode="auto">
              <a:xfrm>
                <a:off x="2142" y="1272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_s119816"/>
              <p:cNvSpPr>
                <a:spLocks noChangeArrowheads="1"/>
              </p:cNvSpPr>
              <p:nvPr/>
            </p:nvSpPr>
            <p:spPr bwMode="auto">
              <a:xfrm>
                <a:off x="1147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Функция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монотонно</a:t>
                </a:r>
                <a:r>
                  <a:rPr kumimoji="0" lang="ru-RU" sz="34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возрастающая</a:t>
                </a:r>
              </a:p>
            </p:txBody>
          </p:sp>
          <p:sp>
            <p:nvSpPr>
              <p:cNvPr id="16" name="_s119817"/>
              <p:cNvSpPr>
                <a:spLocks noChangeArrowheads="1"/>
              </p:cNvSpPr>
              <p:nvPr/>
            </p:nvSpPr>
            <p:spPr bwMode="auto">
              <a:xfrm>
                <a:off x="2142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_s119818"/>
              <p:cNvSpPr>
                <a:spLocks noChangeArrowheads="1"/>
              </p:cNvSpPr>
              <p:nvPr/>
            </p:nvSpPr>
            <p:spPr bwMode="auto">
              <a:xfrm>
                <a:off x="3137" y="1704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50190" name="Object 14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3349625" y="1643469"/>
            <a:ext cx="2547938" cy="852487"/>
          </p:xfrm>
          <a:graphic>
            <a:graphicData uri="http://schemas.openxmlformats.org/presentationml/2006/ole">
              <p:oleObj spid="_x0000_s119819" name="Формула" r:id="rId3" imgW="622080" imgH="215640" progId="Equation.3">
                <p:embed/>
              </p:oleObj>
            </a:graphicData>
          </a:graphic>
        </p:graphicFrame>
        <p:graphicFrame>
          <p:nvGraphicFramePr>
            <p:cNvPr id="50192" name="Object 16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3857620" y="4714884"/>
            <a:ext cx="1639887" cy="1873250"/>
          </p:xfrm>
          <a:graphic>
            <a:graphicData uri="http://schemas.openxmlformats.org/presentationml/2006/ole">
              <p:oleObj spid="_x0000_s119820" name="Формула" r:id="rId4" imgW="355320" imgH="406080" progId="Equation.3">
                <p:embed/>
              </p:oleObj>
            </a:graphicData>
          </a:graphic>
        </p:graphicFrame>
        <p:graphicFrame>
          <p:nvGraphicFramePr>
            <p:cNvPr id="50194" name="Object 18"/>
            <p:cNvGraphicFramePr>
              <a:graphicFrameLocks noChangeAspect="1"/>
            </p:cNvGraphicFramePr>
            <p:nvPr>
              <p:ph sz="quarter" idx="4"/>
            </p:nvPr>
          </p:nvGraphicFramePr>
          <p:xfrm>
            <a:off x="6572264" y="5214950"/>
            <a:ext cx="2305050" cy="933450"/>
          </p:xfrm>
          <a:graphic>
            <a:graphicData uri="http://schemas.openxmlformats.org/presentationml/2006/ole">
              <p:oleObj spid="_x0000_s119821" name="Формула" r:id="rId5" imgW="533160" imgH="215640" progId="Equation.3">
                <p:embed/>
              </p:oleObj>
            </a:graphicData>
          </a:graphic>
        </p:graphicFrame>
        <p:sp>
          <p:nvSpPr>
            <p:cNvPr id="50196" name="AutoShape 20"/>
            <p:cNvSpPr>
              <a:spLocks/>
            </p:cNvSpPr>
            <p:nvPr/>
          </p:nvSpPr>
          <p:spPr bwMode="auto">
            <a:xfrm>
              <a:off x="3571868" y="4714884"/>
              <a:ext cx="71438" cy="1655762"/>
            </a:xfrm>
            <a:prstGeom prst="leftBrace">
              <a:avLst>
                <a:gd name="adj1" fmla="val 1931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103177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Традиционный способ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379116"/>
            <a:ext cx="9144000" cy="5373687"/>
            <a:chOff x="0" y="1772816"/>
            <a:chExt cx="9144000" cy="5373687"/>
          </a:xfrm>
        </p:grpSpPr>
        <p:grpSp>
          <p:nvGrpSpPr>
            <p:cNvPr id="8" name="Organization Chart 2"/>
            <p:cNvGrpSpPr>
              <a:grpSpLocks noChangeAspect="1"/>
            </p:cNvGrpSpPr>
            <p:nvPr/>
          </p:nvGrpSpPr>
          <p:grpSpPr bwMode="auto">
            <a:xfrm>
              <a:off x="0" y="1772816"/>
              <a:ext cx="9144000" cy="5373687"/>
              <a:chOff x="1134" y="1272"/>
              <a:chExt cx="2880" cy="721"/>
            </a:xfrm>
          </p:grpSpPr>
          <p:cxnSp>
            <p:nvCxnSpPr>
              <p:cNvPr id="117764" name="_s117764"/>
              <p:cNvCxnSpPr>
                <a:cxnSpLocks noChangeShapeType="1"/>
                <a:stCxn id="15" idx="0"/>
                <a:endCxn id="12" idx="2"/>
              </p:cNvCxnSpPr>
              <p:nvPr/>
            </p:nvCxnSpPr>
            <p:spPr bwMode="auto">
              <a:xfrm rot="16200000" flipV="1">
                <a:off x="2997" y="1137"/>
                <a:ext cx="145" cy="99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17765" name="_s117765"/>
              <p:cNvCxnSpPr>
                <a:cxnSpLocks noChangeShapeType="1"/>
                <a:stCxn id="14" idx="0"/>
                <a:endCxn id="12" idx="2"/>
              </p:cNvCxnSpPr>
              <p:nvPr/>
            </p:nvCxnSpPr>
            <p:spPr bwMode="auto">
              <a:xfrm rot="16200000">
                <a:off x="2502" y="1632"/>
                <a:ext cx="145" cy="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7766" name="_s117766"/>
              <p:cNvCxnSpPr>
                <a:cxnSpLocks noChangeShapeType="1"/>
                <a:stCxn id="13" idx="0"/>
                <a:endCxn id="12" idx="2"/>
              </p:cNvCxnSpPr>
              <p:nvPr/>
            </p:nvCxnSpPr>
            <p:spPr bwMode="auto">
              <a:xfrm rot="5400000" flipH="1" flipV="1">
                <a:off x="2006" y="1137"/>
                <a:ext cx="145" cy="99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2" name="_s117767"/>
              <p:cNvSpPr>
                <a:spLocks noChangeArrowheads="1"/>
              </p:cNvSpPr>
              <p:nvPr/>
            </p:nvSpPr>
            <p:spPr bwMode="auto">
              <a:xfrm>
                <a:off x="2142" y="1272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_s117768"/>
              <p:cNvSpPr>
                <a:spLocks noChangeArrowheads="1"/>
              </p:cNvSpPr>
              <p:nvPr/>
            </p:nvSpPr>
            <p:spPr bwMode="auto">
              <a:xfrm>
                <a:off x="1134" y="1705"/>
                <a:ext cx="900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функция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монотонно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убывающая</a:t>
                </a:r>
              </a:p>
            </p:txBody>
          </p:sp>
          <p:sp>
            <p:nvSpPr>
              <p:cNvPr id="14" name="_s117769"/>
              <p:cNvSpPr>
                <a:spLocks noChangeArrowheads="1"/>
              </p:cNvSpPr>
              <p:nvPr/>
            </p:nvSpPr>
            <p:spPr bwMode="auto">
              <a:xfrm>
                <a:off x="2142" y="1705"/>
                <a:ext cx="864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_s117770"/>
              <p:cNvSpPr>
                <a:spLocks noChangeArrowheads="1"/>
              </p:cNvSpPr>
              <p:nvPr/>
            </p:nvSpPr>
            <p:spPr bwMode="auto">
              <a:xfrm>
                <a:off x="3114" y="1705"/>
                <a:ext cx="900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55316" name="Object 20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3289300" y="2070100"/>
            <a:ext cx="2630488" cy="1246188"/>
          </p:xfrm>
          <a:graphic>
            <a:graphicData uri="http://schemas.openxmlformats.org/presentationml/2006/ole">
              <p:oleObj spid="_x0000_s117773" name="Формула" r:id="rId3" imgW="723600" imgH="342720" progId="Equation.3">
                <p:embed/>
              </p:oleObj>
            </a:graphicData>
          </a:graphic>
        </p:graphicFrame>
        <p:graphicFrame>
          <p:nvGraphicFramePr>
            <p:cNvPr id="55309" name="Object 13"/>
            <p:cNvGraphicFramePr>
              <a:graphicFrameLocks noChangeAspect="1"/>
            </p:cNvGraphicFramePr>
            <p:nvPr>
              <p:ph sz="quarter" idx="3"/>
            </p:nvPr>
          </p:nvGraphicFramePr>
          <p:xfrm>
            <a:off x="4000496" y="5191529"/>
            <a:ext cx="1458162" cy="1666471"/>
          </p:xfrm>
          <a:graphic>
            <a:graphicData uri="http://schemas.openxmlformats.org/presentationml/2006/ole">
              <p:oleObj spid="_x0000_s117771" name="Формула" r:id="rId4" imgW="355320" imgH="406080" progId="Equation.3">
                <p:embed/>
              </p:oleObj>
            </a:graphicData>
          </a:graphic>
        </p:graphicFrame>
        <p:graphicFrame>
          <p:nvGraphicFramePr>
            <p:cNvPr id="55310" name="Object 14"/>
            <p:cNvGraphicFramePr>
              <a:graphicFrameLocks noChangeAspect="1"/>
            </p:cNvGraphicFramePr>
            <p:nvPr>
              <p:ph sz="quarter" idx="4"/>
            </p:nvPr>
          </p:nvGraphicFramePr>
          <p:xfrm>
            <a:off x="6436616" y="5500702"/>
            <a:ext cx="2707384" cy="1095846"/>
          </p:xfrm>
          <a:graphic>
            <a:graphicData uri="http://schemas.openxmlformats.org/presentationml/2006/ole">
              <p:oleObj spid="_x0000_s117772" name="Формула" r:id="rId5" imgW="533160" imgH="215640" progId="Equation.3">
                <p:embed/>
              </p:oleObj>
            </a:graphicData>
          </a:graphic>
        </p:graphicFrame>
        <p:sp>
          <p:nvSpPr>
            <p:cNvPr id="55311" name="AutoShape 15"/>
            <p:cNvSpPr>
              <a:spLocks/>
            </p:cNvSpPr>
            <p:nvPr/>
          </p:nvSpPr>
          <p:spPr bwMode="auto">
            <a:xfrm>
              <a:off x="3714744" y="5202238"/>
              <a:ext cx="71438" cy="1655762"/>
            </a:xfrm>
            <a:prstGeom prst="leftBrace">
              <a:avLst>
                <a:gd name="adj1" fmla="val 19314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5435600" y="4149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04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3" name="Text Box 4"/>
          <p:cNvSpPr txBox="1">
            <a:spLocks noChangeArrowheads="1"/>
          </p:cNvSpPr>
          <p:nvPr/>
        </p:nvSpPr>
        <p:spPr bwMode="auto">
          <a:xfrm>
            <a:off x="900113" y="1412875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latin typeface="Georgia" pitchFamily="18" charset="0"/>
            </a:endParaRPr>
          </a:p>
        </p:txBody>
      </p:sp>
      <p:sp>
        <p:nvSpPr>
          <p:cNvPr id="104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5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7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116013" y="188913"/>
            <a:ext cx="698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Индивидуальная работа по теме: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95288" y="836613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Georgia" pitchFamily="18" charset="0"/>
              </a:rPr>
              <a:t>Вариант 1:</a:t>
            </a:r>
          </a:p>
        </p:txBody>
      </p:sp>
      <p:sp>
        <p:nvSpPr>
          <p:cNvPr id="1050" name="Rectangle 1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611188" y="1557338"/>
          <a:ext cx="2519362" cy="647700"/>
        </p:xfrm>
        <a:graphic>
          <a:graphicData uri="http://schemas.openxmlformats.org/presentationml/2006/ole">
            <p:oleObj spid="_x0000_s43010" name="Формула" r:id="rId3" imgW="1586811" imgH="355446" progId="Equation.3">
              <p:embed/>
            </p:oleObj>
          </a:graphicData>
        </a:graphic>
      </p:graphicFrame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50825" y="155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1.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50825" y="22764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2.</a:t>
            </a:r>
          </a:p>
        </p:txBody>
      </p:sp>
      <p:sp>
        <p:nvSpPr>
          <p:cNvPr id="1053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28" name="Object 16"/>
          <p:cNvGraphicFramePr>
            <a:graphicFrameLocks noChangeAspect="1"/>
          </p:cNvGraphicFramePr>
          <p:nvPr/>
        </p:nvGraphicFramePr>
        <p:xfrm>
          <a:off x="611188" y="2276475"/>
          <a:ext cx="1871662" cy="431800"/>
        </p:xfrm>
        <a:graphic>
          <a:graphicData uri="http://schemas.openxmlformats.org/presentationml/2006/ole">
            <p:oleObj spid="_x0000_s43011" name="Формула" r:id="rId4" imgW="990600" imgH="228600" progId="Equation.3">
              <p:embed/>
            </p:oleObj>
          </a:graphicData>
        </a:graphic>
      </p:graphicFrame>
      <p:sp>
        <p:nvSpPr>
          <p:cNvPr id="1057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419475" y="836613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Georgia" pitchFamily="18" charset="0"/>
              </a:rPr>
              <a:t>Вариант 2:</a:t>
            </a:r>
          </a:p>
        </p:txBody>
      </p:sp>
      <p:sp>
        <p:nvSpPr>
          <p:cNvPr id="1060" name="Rectangle 26"/>
          <p:cNvSpPr>
            <a:spLocks noChangeArrowheads="1"/>
          </p:cNvSpPr>
          <p:nvPr/>
        </p:nvSpPr>
        <p:spPr bwMode="auto">
          <a:xfrm>
            <a:off x="0" y="317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39" name="Object 27"/>
          <p:cNvGraphicFramePr>
            <a:graphicFrameLocks noChangeAspect="1"/>
          </p:cNvGraphicFramePr>
          <p:nvPr/>
        </p:nvGraphicFramePr>
        <p:xfrm>
          <a:off x="3549650" y="1557338"/>
          <a:ext cx="2549525" cy="360362"/>
        </p:xfrm>
        <a:graphic>
          <a:graphicData uri="http://schemas.openxmlformats.org/presentationml/2006/ole">
            <p:oleObj spid="_x0000_s43012" name="Формула" r:id="rId5" imgW="1676160" imgH="215640" progId="Equation.3">
              <p:embed/>
            </p:oleObj>
          </a:graphicData>
        </a:graphic>
      </p:graphicFrame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348038" y="155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1.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3348038" y="22764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2.</a:t>
            </a:r>
          </a:p>
        </p:txBody>
      </p:sp>
      <p:sp>
        <p:nvSpPr>
          <p:cNvPr id="1063" name="Rectangle 30"/>
          <p:cNvSpPr>
            <a:spLocks noChangeArrowheads="1"/>
          </p:cNvSpPr>
          <p:nvPr/>
        </p:nvSpPr>
        <p:spPr bwMode="auto">
          <a:xfrm>
            <a:off x="0" y="317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4543" name="Object 31"/>
          <p:cNvGraphicFramePr>
            <a:graphicFrameLocks noChangeAspect="1"/>
          </p:cNvGraphicFramePr>
          <p:nvPr/>
        </p:nvGraphicFramePr>
        <p:xfrm>
          <a:off x="3708400" y="2276475"/>
          <a:ext cx="1511300" cy="576263"/>
        </p:xfrm>
        <a:graphic>
          <a:graphicData uri="http://schemas.openxmlformats.org/presentationml/2006/ole">
            <p:oleObj spid="_x0000_s43013" name="Формула" r:id="rId6" imgW="990170" imgH="355446" progId="Equation.3">
              <p:embed/>
            </p:oleObj>
          </a:graphicData>
        </a:graphic>
      </p:graphicFrame>
      <p:sp>
        <p:nvSpPr>
          <p:cNvPr id="106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6227763" y="836613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Georgia" pitchFamily="18" charset="0"/>
              </a:rPr>
              <a:t>Вариант 3:</a:t>
            </a: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6084888" y="155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1.</a:t>
            </a:r>
          </a:p>
        </p:txBody>
      </p:sp>
      <p:graphicFrame>
        <p:nvGraphicFramePr>
          <p:cNvPr id="64553" name="Object 41"/>
          <p:cNvGraphicFramePr>
            <a:graphicFrameLocks noChangeAspect="1"/>
          </p:cNvGraphicFramePr>
          <p:nvPr/>
        </p:nvGraphicFramePr>
        <p:xfrm>
          <a:off x="6443663" y="1557338"/>
          <a:ext cx="2376487" cy="576262"/>
        </p:xfrm>
        <a:graphic>
          <a:graphicData uri="http://schemas.openxmlformats.org/presentationml/2006/ole">
            <p:oleObj spid="_x0000_s43014" name="Формула" r:id="rId7" imgW="1701800" imgH="355600" progId="Equation.3">
              <p:embed/>
            </p:oleObj>
          </a:graphicData>
        </a:graphic>
      </p:graphicFrame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6084888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2.</a:t>
            </a:r>
          </a:p>
        </p:txBody>
      </p:sp>
      <p:graphicFrame>
        <p:nvGraphicFramePr>
          <p:cNvPr id="64555" name="Object 43"/>
          <p:cNvGraphicFramePr>
            <a:graphicFrameLocks noChangeAspect="1"/>
          </p:cNvGraphicFramePr>
          <p:nvPr/>
        </p:nvGraphicFramePr>
        <p:xfrm>
          <a:off x="6357950" y="2214554"/>
          <a:ext cx="1798639" cy="490210"/>
        </p:xfrm>
        <a:graphic>
          <a:graphicData uri="http://schemas.openxmlformats.org/presentationml/2006/ole">
            <p:oleObj spid="_x0000_s43015" name="Формула" r:id="rId8" imgW="990600" imgH="228600" progId="Equation.3">
              <p:embed/>
            </p:oleObj>
          </a:graphicData>
        </a:graphic>
      </p:graphicFrame>
      <p:pic>
        <p:nvPicPr>
          <p:cNvPr id="64562" name="Picture 50" descr="3_143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725" y="5589588"/>
            <a:ext cx="12509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317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45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4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tmFilter="0,0; .5, 1; 1, 1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00"/>
                            </p:stCondLst>
                            <p:childTnLst>
                              <p:par>
                                <p:cTn id="76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645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645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200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"/>
                            </p:stCondLst>
                            <p:childTnLst>
                              <p:par>
                                <p:cTn id="139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645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50"/>
                            </p:stCondLst>
                            <p:childTnLst>
                              <p:par>
                                <p:cTn id="1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64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50"/>
                            </p:stCondLst>
                            <p:childTnLst>
                              <p:par>
                                <p:cTn id="1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50"/>
                            </p:stCondLst>
                            <p:childTnLst>
                              <p:par>
                                <p:cTn id="1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5" grpId="0"/>
      <p:bldP spid="64526" grpId="0"/>
      <p:bldP spid="64537" grpId="0"/>
      <p:bldP spid="64540" grpId="0"/>
      <p:bldP spid="64540" grpId="1"/>
      <p:bldP spid="64541" grpId="0"/>
      <p:bldP spid="64551" grpId="0"/>
      <p:bldP spid="64552" grpId="0"/>
      <p:bldP spid="64552" grpId="1"/>
      <p:bldP spid="6455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Ответы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685800" y="2728913"/>
          <a:ext cx="1295400" cy="422275"/>
        </p:xfrm>
        <a:graphic>
          <a:graphicData uri="http://schemas.openxmlformats.org/presentationml/2006/ole">
            <p:oleObj spid="_x0000_s44034" name="Формула" r:id="rId3" imgW="545760" imgH="177480" progId="Equation.3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457200" y="4043363"/>
          <a:ext cx="1752600" cy="409575"/>
        </p:xfrm>
        <a:graphic>
          <a:graphicData uri="http://schemas.openxmlformats.org/presentationml/2006/ole">
            <p:oleObj spid="_x0000_s44035" name="Формула" r:id="rId4" imgW="761760" imgH="177480" progId="Equation.3">
              <p:embed/>
            </p:oleObj>
          </a:graphicData>
        </a:graphic>
      </p:graphicFrame>
      <p:graphicFrame>
        <p:nvGraphicFramePr>
          <p:cNvPr id="38924" name="Rectangle 12"/>
          <p:cNvGraphicFramePr>
            <a:graphicFrameLocks/>
          </p:cNvGraphicFramePr>
          <p:nvPr>
            <p:ph sz="quarter" idx="3"/>
          </p:nvPr>
        </p:nvGraphicFramePr>
        <p:xfrm>
          <a:off x="2476500" y="5105400"/>
          <a:ext cx="0" cy="0"/>
        </p:xfrm>
        <a:graphic>
          <a:graphicData uri="http://schemas.openxmlformats.org/presentationml/2006/ole">
            <p:oleObj spid="_x0000_s44036" name="Формула" r:id="rId5" imgW="0" imgH="0" progId="Equation.3">
              <p:embed/>
            </p:oleObj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3428992" y="3929066"/>
          <a:ext cx="2039938" cy="1033461"/>
        </p:xfrm>
        <a:graphic>
          <a:graphicData uri="http://schemas.openxmlformats.org/presentationml/2006/ole">
            <p:oleObj spid="_x0000_s44038" name="Формула" r:id="rId6" imgW="749160" imgH="431640" progId="Equation.3">
              <p:embed/>
            </p:oleObj>
          </a:graphicData>
        </a:graphic>
      </p:graphicFrame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1828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Вариант 1: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733800" y="1828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Вариант 2: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629400" y="1828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Вариант 3:</a:t>
            </a:r>
          </a:p>
        </p:txBody>
      </p:sp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3078163" y="2590800"/>
          <a:ext cx="2987675" cy="1058863"/>
        </p:xfrm>
        <a:graphic>
          <a:graphicData uri="http://schemas.openxmlformats.org/presentationml/2006/ole">
            <p:oleObj spid="_x0000_s44037" name="Формула" r:id="rId7" imgW="622080" imgH="393480" progId="Equation.3">
              <p:embed/>
            </p:oleObj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6424613" y="2362200"/>
          <a:ext cx="2282825" cy="1414463"/>
        </p:xfrm>
        <a:graphic>
          <a:graphicData uri="http://schemas.openxmlformats.org/presentationml/2006/ole">
            <p:oleObj spid="_x0000_s44039" name="Формула" r:id="rId8" imgW="634680" imgH="393480" progId="Equation.3">
              <p:embed/>
            </p:oleObj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6429387" y="3911600"/>
          <a:ext cx="2428893" cy="733171"/>
        </p:xfrm>
        <a:graphic>
          <a:graphicData uri="http://schemas.openxmlformats.org/presentationml/2006/ole">
            <p:oleObj spid="_x0000_s44040" name="Формула" r:id="rId9" imgW="6728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Задачи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u="sng" dirty="0" smtClean="0">
                <a:latin typeface="+mj-lt"/>
                <a:cs typeface="Times New Roman" pitchFamily="18" charset="0"/>
              </a:rPr>
              <a:t>Предметные:</a:t>
            </a:r>
            <a:r>
              <a:rPr lang="ru-RU" dirty="0" smtClean="0">
                <a:latin typeface="+mj-lt"/>
                <a:cs typeface="Times New Roman" pitchFamily="18" charset="0"/>
              </a:rPr>
              <a:t> добиться усвоения учащимися систематических, осознанных сведений о логарифме; формировать навыки использования свойств логарифмов при решении задач.</a:t>
            </a:r>
          </a:p>
          <a:p>
            <a:pPr algn="just"/>
            <a:r>
              <a:rPr lang="ru-RU" b="1" u="sng" dirty="0" err="1" smtClean="0">
                <a:latin typeface="+mj-lt"/>
                <a:cs typeface="Times New Roman" pitchFamily="18" charset="0"/>
              </a:rPr>
              <a:t>Метапредметные</a:t>
            </a:r>
            <a:r>
              <a:rPr lang="ru-RU" b="1" u="sng" dirty="0" smtClean="0">
                <a:latin typeface="+mj-lt"/>
                <a:cs typeface="Times New Roman" pitchFamily="18" charset="0"/>
              </a:rPr>
              <a:t>:</a:t>
            </a:r>
            <a:r>
              <a:rPr lang="ru-RU" dirty="0" smtClean="0">
                <a:latin typeface="+mj-lt"/>
                <a:cs typeface="Times New Roman" pitchFamily="18" charset="0"/>
              </a:rPr>
              <a:t> развивать познавательный интерес у учащихся через раскрытие практической необходимости и теоретической значимости темы и использование возможности  ИКТ в изучении темы, умение находить творческий подход к решению разнообразных задач, продолжить формирование математической речи.</a:t>
            </a:r>
          </a:p>
          <a:p>
            <a:pPr algn="just"/>
            <a:r>
              <a:rPr lang="ru-RU" b="1" u="sng" dirty="0" smtClean="0">
                <a:latin typeface="+mj-lt"/>
                <a:cs typeface="Times New Roman" pitchFamily="18" charset="0"/>
              </a:rPr>
              <a:t>Личностные:</a:t>
            </a:r>
            <a:r>
              <a:rPr lang="ru-RU" dirty="0" smtClean="0">
                <a:latin typeface="+mj-lt"/>
                <a:cs typeface="Times New Roman" pitchFamily="18" charset="0"/>
              </a:rPr>
              <a:t> формирование представлений о математике как части общечеловеческой культуры, понимание значимости математики для общественного прогресса; воспитание познавательной активности, чувство ответственности, культуры общения, способствовать умению работать в коллективе и в команде, создать условия для развития у учащихся умений ставить проблемы и предлагать пути их решения;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Работа у доски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Решение неравенств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4000" b="1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229600" cy="4530725"/>
          </a:xfrm>
        </p:spPr>
        <p:txBody>
          <a:bodyPr>
            <a:normAutofit/>
          </a:bodyPr>
          <a:lstStyle/>
          <a:p>
            <a:r>
              <a:rPr lang="en-US" sz="3600" b="1" dirty="0"/>
              <a:t>log</a:t>
            </a:r>
            <a:r>
              <a:rPr lang="ru-RU" sz="1400" b="1" dirty="0"/>
              <a:t>3</a:t>
            </a:r>
            <a:r>
              <a:rPr lang="en-US" sz="3600" b="1" dirty="0"/>
              <a:t> </a:t>
            </a:r>
            <a:r>
              <a:rPr lang="ru-RU" sz="3600" b="1" dirty="0"/>
              <a:t>(2х-4)</a:t>
            </a:r>
            <a:r>
              <a:rPr lang="en-US" sz="3600" b="1" dirty="0"/>
              <a:t>&gt;log</a:t>
            </a:r>
            <a:r>
              <a:rPr lang="en-US" sz="1400" b="1" dirty="0"/>
              <a:t>3</a:t>
            </a:r>
            <a:r>
              <a:rPr lang="en-US" sz="3600" b="1" dirty="0"/>
              <a:t>(14-x)</a:t>
            </a:r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  <a:p>
            <a:r>
              <a:rPr lang="en-US" sz="3600" b="1" dirty="0"/>
              <a:t>Log</a:t>
            </a:r>
            <a:r>
              <a:rPr lang="en-US" sz="1400" b="1" dirty="0"/>
              <a:t>1/3</a:t>
            </a:r>
            <a:r>
              <a:rPr lang="ru-RU" sz="3600" b="1" dirty="0"/>
              <a:t>(2х-4)</a:t>
            </a:r>
            <a:r>
              <a:rPr lang="en-US" sz="3600" b="1" dirty="0"/>
              <a:t>&gt;log</a:t>
            </a:r>
            <a:r>
              <a:rPr lang="en-US" sz="1400" b="1" dirty="0"/>
              <a:t>1/3</a:t>
            </a:r>
            <a:r>
              <a:rPr lang="en-US" sz="3600" b="1" dirty="0"/>
              <a:t>(14-x)</a:t>
            </a:r>
            <a:endParaRPr lang="ru-RU" sz="3600" b="1" dirty="0"/>
          </a:p>
          <a:p>
            <a:endParaRPr lang="ru-RU" sz="3600" b="1" dirty="0"/>
          </a:p>
          <a:p>
            <a:pPr>
              <a:buFont typeface="Wingdings" pitchFamily="2" charset="2"/>
              <a:buNone/>
            </a:pPr>
            <a:endParaRPr lang="ru-RU" sz="3600" b="1" dirty="0"/>
          </a:p>
          <a:p>
            <a:endParaRPr lang="ru-RU" sz="3600" b="1" dirty="0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877050" y="1773238"/>
            <a:ext cx="174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6&lt;</a:t>
            </a:r>
            <a:r>
              <a:rPr lang="ru-RU" b="1"/>
              <a:t>х</a:t>
            </a:r>
            <a:r>
              <a:rPr lang="en-US" b="1"/>
              <a:t>&lt;14</a:t>
            </a:r>
            <a:endParaRPr lang="ru-RU" b="1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80288" y="37163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2&lt;x&lt;6</a:t>
            </a:r>
            <a:endParaRPr lang="ru-RU" b="1"/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7000892" y="1571612"/>
            <a:ext cx="1512888" cy="935037"/>
          </a:xfrm>
          <a:prstGeom prst="irregularSeal1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7164388" y="3500438"/>
            <a:ext cx="1512887" cy="935037"/>
          </a:xfrm>
          <a:prstGeom prst="irregularSeal1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nimBg="1"/>
      <p:bldP spid="6964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443" y="4365102"/>
            <a:ext cx="7772400" cy="122413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лаборатория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il_fi" descr="http://4.bp.blogspot.com/_2o02IPDipN4/TL8D4kP8ZBI/AAAAAAAABQc/EBmS3PTuiUQ/s1600/%D0%BC%D0%B0%D1%82%D0%B5%D0%BC%D0%B0%D1%82%D0%B8%D0%BA%D0%B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819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96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4000" dirty="0">
                <a:latin typeface="Times New Roman" pitchFamily="18" charset="0"/>
                <a:cs typeface="Times New Roman" pitchFamily="18" charset="0"/>
              </a:rPr>
              <a:t>Логарифмы в деятельности человека</a:t>
            </a:r>
          </a:p>
        </p:txBody>
      </p:sp>
      <p:pic>
        <p:nvPicPr>
          <p:cNvPr id="78851" name="Picture 3" descr="PPIC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076450" cy="2376488"/>
          </a:xfrm>
          <a:prstGeom prst="rect">
            <a:avLst/>
          </a:prstGeom>
          <a:noFill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5720" y="3643314"/>
            <a:ext cx="2606664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 dirty="0">
                <a:solidFill>
                  <a:srgbClr val="FFFFFF"/>
                </a:solidFill>
              </a:rPr>
              <a:t>в </a:t>
            </a:r>
            <a:r>
              <a:rPr kumimoji="0" lang="ru-RU" b="1" dirty="0" smtClean="0">
                <a:solidFill>
                  <a:srgbClr val="FFFFFF"/>
                </a:solidFill>
              </a:rPr>
              <a:t> животноводстве           </a:t>
            </a:r>
            <a:endParaRPr kumimoji="0" lang="ru-RU" b="1" dirty="0">
              <a:solidFill>
                <a:srgbClr val="FFFFFF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372225" y="2997200"/>
            <a:ext cx="25209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b="1">
                <a:solidFill>
                  <a:srgbClr val="FFFFFF"/>
                </a:solidFill>
              </a:rPr>
              <a:t>в астрономии</a:t>
            </a:r>
          </a:p>
        </p:txBody>
      </p:sp>
      <p:pic>
        <p:nvPicPr>
          <p:cNvPr id="78854" name="Picture 6" descr="APOLLO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2520950" cy="1793875"/>
          </a:xfrm>
          <a:prstGeom prst="rect">
            <a:avLst/>
          </a:prstGeom>
          <a:noFill/>
        </p:spPr>
      </p:pic>
      <p:pic>
        <p:nvPicPr>
          <p:cNvPr id="78855" name="Picture 7" descr="dollar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000636"/>
            <a:ext cx="2519362" cy="1271587"/>
          </a:xfrm>
          <a:prstGeom prst="rect">
            <a:avLst/>
          </a:prstGeom>
          <a:noFill/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132138" y="6491288"/>
            <a:ext cx="2519362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b="1">
                <a:solidFill>
                  <a:srgbClr val="FFFFFF"/>
                </a:solidFill>
              </a:rPr>
              <a:t>в экономике</a:t>
            </a:r>
          </a:p>
        </p:txBody>
      </p:sp>
      <p:pic>
        <p:nvPicPr>
          <p:cNvPr id="78857" name="Picture 9" descr="j01958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928670"/>
            <a:ext cx="1960562" cy="2016125"/>
          </a:xfrm>
          <a:prstGeom prst="rect">
            <a:avLst/>
          </a:prstGeom>
          <a:noFill/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203575" y="3141663"/>
            <a:ext cx="23050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b="1">
                <a:solidFill>
                  <a:srgbClr val="FFFFFF"/>
                </a:solidFill>
              </a:rPr>
              <a:t>в электротехнике</a:t>
            </a:r>
          </a:p>
        </p:txBody>
      </p:sp>
      <p:pic>
        <p:nvPicPr>
          <p:cNvPr id="78859" name="Picture 11" descr="Рояль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357694"/>
            <a:ext cx="2663825" cy="1998663"/>
          </a:xfrm>
          <a:prstGeom prst="rect">
            <a:avLst/>
          </a:prstGeom>
          <a:noFill/>
        </p:spPr>
      </p:pic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300788" y="6491288"/>
            <a:ext cx="266382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b="1">
                <a:solidFill>
                  <a:srgbClr val="FFFFFF"/>
                </a:solidFill>
              </a:rPr>
              <a:t>в музыке </a:t>
            </a:r>
          </a:p>
        </p:txBody>
      </p:sp>
      <p:pic>
        <p:nvPicPr>
          <p:cNvPr id="78861" name="Picture 13" descr="Мясорубка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643446"/>
            <a:ext cx="2305050" cy="1728788"/>
          </a:xfrm>
          <a:prstGeom prst="rect">
            <a:avLst/>
          </a:prstGeom>
          <a:noFill/>
        </p:spPr>
      </p:pic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79388" y="6491288"/>
            <a:ext cx="23050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b="1">
                <a:solidFill>
                  <a:srgbClr val="FFFFFF"/>
                </a:solidFill>
              </a:rPr>
              <a:t>в технике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6" grpId="0" animBg="1"/>
      <p:bldP spid="78858" grpId="0" animBg="1"/>
      <p:bldP spid="78860" grpId="0" animBg="1"/>
      <p:bldP spid="7886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366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Логарифмы в природе</a:t>
            </a:r>
            <a:endParaRPr lang="ru-RU" sz="4000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idx="1"/>
          </p:nvPr>
        </p:nvGraphicFramePr>
        <p:xfrm>
          <a:off x="158732" y="4071942"/>
          <a:ext cx="1841500" cy="2230438"/>
        </p:xfrm>
        <a:graphic>
          <a:graphicData uri="http://schemas.openxmlformats.org/presentationml/2006/ole">
            <p:oleObj spid="_x0000_s11266" name="CorelDRAW" r:id="rId3" imgW="2243520" imgH="2716200" progId="">
              <p:embed/>
            </p:oleObj>
          </a:graphicData>
        </a:graphic>
      </p:graphicFrame>
      <p:pic>
        <p:nvPicPr>
          <p:cNvPr id="4100" name="Picture 4" descr="Антилопа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771775" cy="2078037"/>
          </a:xfrm>
          <a:prstGeom prst="rect">
            <a:avLst/>
          </a:prstGeom>
          <a:noFill/>
        </p:spPr>
      </p:pic>
      <p:pic>
        <p:nvPicPr>
          <p:cNvPr id="4101" name="Picture 5" descr="Паутина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2" y="1643050"/>
            <a:ext cx="2700338" cy="1808163"/>
          </a:xfrm>
          <a:prstGeom prst="rect">
            <a:avLst/>
          </a:prstGeom>
          <a:noFill/>
        </p:spPr>
      </p:pic>
      <p:pic>
        <p:nvPicPr>
          <p:cNvPr id="4102" name="Picture 6" descr="Подсолнух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57298"/>
            <a:ext cx="2484438" cy="1917700"/>
          </a:xfrm>
          <a:prstGeom prst="rect">
            <a:avLst/>
          </a:prstGeom>
          <a:noFill/>
        </p:spPr>
      </p:pic>
      <p:pic>
        <p:nvPicPr>
          <p:cNvPr id="4103" name="Picture 7" descr="SATURN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857496"/>
            <a:ext cx="3168650" cy="2378075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491288"/>
            <a:ext cx="1979613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раковина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43213" y="5373688"/>
            <a:ext cx="31686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галактика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908050"/>
            <a:ext cx="2484438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семечки подсолнуха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72225" y="1052513"/>
            <a:ext cx="27717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паутина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372225" y="6491288"/>
            <a:ext cx="2771775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рога козла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 animBg="1"/>
      <p:bldP spid="4105" grpId="0" animBg="1"/>
      <p:bldP spid="4106" grpId="0" animBg="1"/>
      <p:bldP spid="4107" grpId="0" animBg="1"/>
      <p:bldP spid="4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solidFill>
                  <a:schemeClr val="tx1"/>
                </a:solidFill>
              </a:rPr>
              <a:t>Методы обучения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частично-поисковый, исследовательский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44824"/>
            <a:ext cx="8229600" cy="1941364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+mj-lt"/>
              </a:rPr>
              <a:t>Педагогические технологии</a:t>
            </a:r>
            <a:r>
              <a:rPr lang="ru-RU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личностно-ориентированное обучение, проектный метод.</a:t>
            </a:r>
            <a:endParaRPr lang="ru-RU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latin typeface="+mj-lt"/>
              </a:rPr>
              <a:t>Форма работы: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фронтальная, индивидуальная, групповая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Оснащение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err="1" smtClean="0">
                <a:latin typeface="+mj-lt"/>
              </a:rPr>
              <a:t>Мультимедийный</a:t>
            </a:r>
            <a:r>
              <a:rPr lang="ru-RU" dirty="0" smtClean="0">
                <a:latin typeface="+mj-lt"/>
              </a:rPr>
              <a:t> проектор</a:t>
            </a:r>
          </a:p>
          <a:p>
            <a:r>
              <a:rPr lang="ru-RU" dirty="0" smtClean="0">
                <a:latin typeface="+mj-lt"/>
              </a:rPr>
              <a:t>Маркерная доска</a:t>
            </a:r>
          </a:p>
          <a:p>
            <a:r>
              <a:rPr lang="ru-RU" dirty="0" smtClean="0">
                <a:latin typeface="+mj-lt"/>
              </a:rPr>
              <a:t>Презентации, подготовленные учителем и учащимися</a:t>
            </a:r>
          </a:p>
          <a:p>
            <a:r>
              <a:rPr lang="ru-RU" dirty="0" smtClean="0">
                <a:latin typeface="+mj-lt"/>
              </a:rPr>
              <a:t>Подборка </a:t>
            </a:r>
            <a:r>
              <a:rPr lang="ru-RU" dirty="0" err="1" smtClean="0">
                <a:latin typeface="+mj-lt"/>
              </a:rPr>
              <a:t>разноуровневых</a:t>
            </a:r>
            <a:r>
              <a:rPr lang="ru-RU" dirty="0" smtClean="0">
                <a:latin typeface="+mj-lt"/>
              </a:rPr>
              <a:t> упражнений для совершенствования навыков вычисления логарифмов, решения логарифмических уравнений и неравенств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Ход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Организационный момент</a:t>
            </a:r>
          </a:p>
          <a:p>
            <a:r>
              <a:rPr lang="ru-RU" dirty="0" smtClean="0">
                <a:latin typeface="+mj-lt"/>
              </a:rPr>
              <a:t>Вступительное слово учителя</a:t>
            </a:r>
          </a:p>
          <a:p>
            <a:r>
              <a:rPr lang="ru-RU" dirty="0" smtClean="0">
                <a:latin typeface="+mj-lt"/>
              </a:rPr>
              <a:t>Представление лабораторий и их проблем</a:t>
            </a:r>
          </a:p>
          <a:p>
            <a:r>
              <a:rPr lang="ru-RU" dirty="0" smtClean="0">
                <a:latin typeface="+mj-lt"/>
              </a:rPr>
              <a:t>Работа в лаборатории и отчет о проделанной работе каждой лаборатории</a:t>
            </a:r>
          </a:p>
          <a:p>
            <a:r>
              <a:rPr lang="ru-RU" dirty="0" smtClean="0">
                <a:latin typeface="+mj-lt"/>
              </a:rPr>
              <a:t>Домашнее задание</a:t>
            </a:r>
          </a:p>
          <a:p>
            <a:r>
              <a:rPr lang="ru-RU" dirty="0" smtClean="0">
                <a:latin typeface="+mj-lt"/>
              </a:rPr>
              <a:t>Рефлексия</a:t>
            </a:r>
          </a:p>
          <a:p>
            <a:endParaRPr lang="ru-RU" dirty="0"/>
          </a:p>
        </p:txBody>
      </p:sp>
      <p:pic>
        <p:nvPicPr>
          <p:cNvPr id="4" name="il_fi" descr="http://images02.olx.ru/ui/2/00/94/33439694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7704" y="2780928"/>
            <a:ext cx="5864696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Логарифмы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056784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+mj-lt"/>
              </a:rPr>
              <a:t>Холодные числа, внешне сухие формул математики полны внутренней красоты и жара сконцентрированной в них мысли.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dirty="0" smtClean="0"/>
              <a:t>                                                  Александров А.Д.</a:t>
            </a:r>
            <a:endParaRPr lang="ru-RU" dirty="0"/>
          </a:p>
        </p:txBody>
      </p:sp>
      <p:pic>
        <p:nvPicPr>
          <p:cNvPr id="7169" name="Picture 1" descr="G:\картинки\iCAVYG9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1500198" cy="268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1558</Words>
  <Application>Microsoft Office PowerPoint</Application>
  <PresentationFormat>Экран (4:3)</PresentationFormat>
  <Paragraphs>325</Paragraphs>
  <Slides>53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Поток</vt:lpstr>
      <vt:lpstr>Формула</vt:lpstr>
      <vt:lpstr>Equation</vt:lpstr>
      <vt:lpstr>CorelDRAW</vt:lpstr>
      <vt:lpstr>Слайд 1</vt:lpstr>
      <vt:lpstr>Урок «Логарифмы»</vt:lpstr>
      <vt:lpstr>Тема: « Логарифмы».</vt:lpstr>
      <vt:lpstr>Учебно-методический комплекс</vt:lpstr>
      <vt:lpstr>Задачи урока</vt:lpstr>
      <vt:lpstr>Методы обучения:  частично-поисковый, исследовательский</vt:lpstr>
      <vt:lpstr>Оснащение урока:</vt:lpstr>
      <vt:lpstr>   Ход урока:</vt:lpstr>
      <vt:lpstr>Логарифмы</vt:lpstr>
      <vt:lpstr>Слайд 10</vt:lpstr>
      <vt:lpstr>Значимость логарифмов</vt:lpstr>
      <vt:lpstr>Из истории логарифмов</vt:lpstr>
      <vt:lpstr>Лаборатории </vt:lpstr>
      <vt:lpstr>Лаборатория теоретиков</vt:lpstr>
      <vt:lpstr>Логарифмом положительного числа b по основанию a, где a&gt;0,   a≠1, называется показатель степени, в которую нужно возвести а чтобы получить b.</vt:lpstr>
      <vt:lpstr>В зависимости от значения основания приняты два обозначения</vt:lpstr>
      <vt:lpstr>Можно выделить три формулы</vt:lpstr>
      <vt:lpstr>1. Логарифм произведения равен сумме логарифмов множителей:</vt:lpstr>
      <vt:lpstr>3. Логарифм степени равен произведению показателя степени на логарифм ее основания:</vt:lpstr>
      <vt:lpstr>5. Переход от одного основания к другому</vt:lpstr>
      <vt:lpstr>Слайд 21</vt:lpstr>
      <vt:lpstr>ответы</vt:lpstr>
      <vt:lpstr>Исследовательская лаборатория</vt:lpstr>
      <vt:lpstr>ГРАФИКИ И СВОЙСТВА ЛОГАРИФМИЧЕСКОЙ ФУНКЦИИ</vt:lpstr>
      <vt:lpstr>Слайд 25</vt:lpstr>
      <vt:lpstr>Свойства функции:</vt:lpstr>
      <vt:lpstr>Применение логарифмической функции</vt:lpstr>
      <vt:lpstr>Выводы: </vt:lpstr>
      <vt:lpstr>РЕШИТЕ ПРИМЕРЫ, ОСНОВЫВАЯСЬ НА СВОЙСТВА ЛОГАРИФМА. ПРИ ОТВЕТЕ ПРОГОВОРИТЕ ЭТИ СВОЙСТВА </vt:lpstr>
      <vt:lpstr>НА ОДНОМ ИЗ РИСУНКОВ ИЗОБРАЖЕН ГРАФИК ФУНКЦИИ У=LOG2Х. УКАЖИТЕ НОМЕР ЭТОГО РИСУНКА. </vt:lpstr>
      <vt:lpstr>Лаборатория мыслителей</vt:lpstr>
      <vt:lpstr>ЛОГАРИФМИЧЕСКИЕ УРАВНЕНИЯ </vt:lpstr>
      <vt:lpstr>МЕТОДЫ РЕШЕНИЯ ЛОГАРИФМИЧЕСКИХ УРАВНЕНИЙ</vt:lpstr>
      <vt:lpstr>Слайд 34</vt:lpstr>
      <vt:lpstr>ФУНКЦИОНАЛЬНО-ГРАФИЧЕСКИЙ МЕТОД</vt:lpstr>
      <vt:lpstr>МЕТОД С ИСПОЛЬЗОВАНИЕМ ОПРЕДЕЛЕНИЯ</vt:lpstr>
      <vt:lpstr>ПОТЕНЦИРОВАНИЕ</vt:lpstr>
      <vt:lpstr>ВВЕДЕНИЕ НОВОЙ ПЕРЕМЕННОЙ</vt:lpstr>
      <vt:lpstr>ЛОГАРИФМИРОВАНИЕ ОБЕИХ ЧАСТЕЙ УРАВНЕНИЯ,ЕСЛИ ОНИ ПОЛОЖИТЕЛЬНЫ</vt:lpstr>
      <vt:lpstr>Работа у доски с проверкой </vt:lpstr>
      <vt:lpstr>Работа у доски  с проверкой</vt:lpstr>
      <vt:lpstr>Экспериментальная лаборатория </vt:lpstr>
      <vt:lpstr>Слайд 43</vt:lpstr>
      <vt:lpstr>Слайд 44</vt:lpstr>
      <vt:lpstr>Слайд 45</vt:lpstr>
      <vt:lpstr>Традиционный способ</vt:lpstr>
      <vt:lpstr>Традиционный способ</vt:lpstr>
      <vt:lpstr>Слайд 48</vt:lpstr>
      <vt:lpstr>Ответы</vt:lpstr>
      <vt:lpstr>Работа у доски Решение неравенств  </vt:lpstr>
      <vt:lpstr>Практическая лаборатория</vt:lpstr>
      <vt:lpstr>Слайд 52</vt:lpstr>
      <vt:lpstr>Логарифмы в природе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Администратор</cp:lastModifiedBy>
  <cp:revision>71</cp:revision>
  <dcterms:created xsi:type="dcterms:W3CDTF">2011-04-22T08:45:37Z</dcterms:created>
  <dcterms:modified xsi:type="dcterms:W3CDTF">2013-11-04T07:07:25Z</dcterms:modified>
</cp:coreProperties>
</file>