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9" r:id="rId2"/>
    <p:sldId id="298" r:id="rId3"/>
    <p:sldId id="262" r:id="rId4"/>
    <p:sldId id="341" r:id="rId5"/>
    <p:sldId id="282" r:id="rId6"/>
    <p:sldId id="284" r:id="rId7"/>
    <p:sldId id="342" r:id="rId8"/>
    <p:sldId id="287" r:id="rId9"/>
    <p:sldId id="288" r:id="rId10"/>
    <p:sldId id="334" r:id="rId11"/>
    <p:sldId id="335" r:id="rId12"/>
    <p:sldId id="327" r:id="rId13"/>
    <p:sldId id="324" r:id="rId14"/>
    <p:sldId id="338" r:id="rId15"/>
    <p:sldId id="339" r:id="rId16"/>
    <p:sldId id="290" r:id="rId17"/>
    <p:sldId id="343" r:id="rId18"/>
    <p:sldId id="296" r:id="rId19"/>
    <p:sldId id="344" r:id="rId20"/>
    <p:sldId id="348" r:id="rId21"/>
    <p:sldId id="349" r:id="rId22"/>
    <p:sldId id="331" r:id="rId23"/>
    <p:sldId id="332" r:id="rId24"/>
    <p:sldId id="333" r:id="rId25"/>
    <p:sldId id="311" r:id="rId26"/>
    <p:sldId id="309" r:id="rId27"/>
    <p:sldId id="322" r:id="rId28"/>
    <p:sldId id="35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16" autoAdjust="0"/>
    <p:restoredTop sz="94660"/>
  </p:normalViewPr>
  <p:slideViewPr>
    <p:cSldViewPr>
      <p:cViewPr>
        <p:scale>
          <a:sx n="100" d="100"/>
          <a:sy n="100" d="100"/>
        </p:scale>
        <p:origin x="-189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21820-F798-4A95-918C-BB0ACF5FE6B6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BB0A5-C324-4A66-A557-77533CE6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F3ED-CDEB-4101-A80C-68840738EDDA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884D40-7126-4105-AE73-00863D16B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F3ED-CDEB-4101-A80C-68840738EDDA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4D40-7126-4105-AE73-00863D16B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F3ED-CDEB-4101-A80C-68840738EDDA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4D40-7126-4105-AE73-00863D16B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F3ED-CDEB-4101-A80C-68840738EDDA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4D40-7126-4105-AE73-00863D16B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F3ED-CDEB-4101-A80C-68840738EDDA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884D40-7126-4105-AE73-00863D16B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F3ED-CDEB-4101-A80C-68840738EDDA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4D40-7126-4105-AE73-00863D16B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F3ED-CDEB-4101-A80C-68840738EDDA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4D40-7126-4105-AE73-00863D16B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F3ED-CDEB-4101-A80C-68840738EDDA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4D40-7126-4105-AE73-00863D16B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F3ED-CDEB-4101-A80C-68840738EDDA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4D40-7126-4105-AE73-00863D16B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F3ED-CDEB-4101-A80C-68840738EDDA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4D40-7126-4105-AE73-00863D16B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F3ED-CDEB-4101-A80C-68840738EDDA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884D40-7126-4105-AE73-00863D16B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3CF3ED-CDEB-4101-A80C-68840738EDDA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884D40-7126-4105-AE73-00863D16B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714356"/>
            <a:ext cx="74295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средняя общеобразовательная школа №2 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sz="1400" b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Покачи</a:t>
            </a:r>
            <a:r>
              <a:rPr lang="ru-RU" sz="1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ХМАО-Югры</a:t>
            </a:r>
            <a:endParaRPr lang="ru-RU" sz="1400" b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86380" y="2786058"/>
            <a:ext cx="371480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Мультимедийная</a:t>
            </a:r>
            <a:r>
              <a:rPr lang="ru-RU" sz="1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разработка   урока алгебры по теме: «</a:t>
            </a:r>
            <a: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  <a:t>Разложение многочленов на множители с помощью комбинирования различных приёмов»</a:t>
            </a:r>
            <a:endParaRPr lang="ru-RU" sz="1400" b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Класс: </a:t>
            </a:r>
            <a:r>
              <a:rPr lang="ru-RU" sz="14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(общеобразовательный)</a:t>
            </a:r>
          </a:p>
          <a:p>
            <a:r>
              <a:rPr lang="ru-RU" sz="1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разработки: учитель математики </a:t>
            </a:r>
            <a:r>
              <a:rPr lang="ru-RU" sz="1400" b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Зульфикарова</a:t>
            </a:r>
            <a:r>
              <a:rPr lang="ru-RU" sz="1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Патимат</a:t>
            </a:r>
            <a:r>
              <a:rPr lang="ru-RU" sz="1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Газимагомедовна</a:t>
            </a:r>
            <a:endParaRPr lang="ru-RU" sz="1400" b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:\Фото\Патя телефон\Я после экзамен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428868"/>
            <a:ext cx="471490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15074" y="6072206"/>
            <a:ext cx="891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2013 год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429684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2. а)Назовите известные вам способы разложения многочлена  на множители.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571744"/>
            <a:ext cx="5349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Вынесение общего множителя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3214686"/>
            <a:ext cx="3936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 группировки.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3929066"/>
            <a:ext cx="7803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Применение формул сокращенного умножения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5572140"/>
            <a:ext cx="61141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Предварительное преобразование</a:t>
            </a:r>
          </a:p>
          <a:p>
            <a:pP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 выделения квадрата двучлена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4500570"/>
            <a:ext cx="8715436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б) О каких еще способах мы говорили на прошлом уроке?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428736"/>
          <a:ext cx="8215371" cy="467924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714644"/>
                <a:gridCol w="2762270"/>
                <a:gridCol w="2738457"/>
              </a:tblGrid>
              <a:tr h="420159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4 a + 12 c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.Вынесение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 множителя</a:t>
                      </a:r>
                    </a:p>
                    <a:p>
                      <a:pPr algn="ctr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б)</a:t>
                      </a: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3x + 3b + x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xb</a:t>
                      </a: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в) 36 а² - 49 </a:t>
                      </a: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2.Способ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группировки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г) 9 а² </a:t>
                      </a: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5a + 16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)25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+ 70 y t + 49 y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3.Формула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сокращенного умножения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е)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3a (b-5) + t (b -5)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ж) 4</a:t>
                      </a:r>
                      <a:r>
                        <a:rPr lang="en-US" dirty="0" smtClean="0"/>
                        <a:t>t</a:t>
                      </a:r>
                      <a:r>
                        <a:rPr lang="ru-RU" b="1" dirty="0" smtClean="0"/>
                        <a:t>²</a:t>
                      </a:r>
                      <a:r>
                        <a:rPr lang="en-US" dirty="0" smtClean="0"/>
                        <a:t> + 12 </a:t>
                      </a:r>
                      <a:r>
                        <a:rPr lang="en-US" dirty="0" err="1" smtClean="0"/>
                        <a:t>ty</a:t>
                      </a:r>
                      <a:r>
                        <a:rPr lang="en-US" dirty="0" smtClean="0"/>
                        <a:t> + 9 y</a:t>
                      </a:r>
                      <a:r>
                        <a:rPr lang="ru-RU" b="1" dirty="0" smtClean="0"/>
                        <a:t>²</a:t>
                      </a:r>
                      <a:endParaRPr lang="ru-RU" dirty="0" smtClean="0"/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4. На множители не раскладывается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214290"/>
            <a:ext cx="857256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3. Установите соответствие между многочленом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способом его разложения.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6286520"/>
            <a:ext cx="671517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  а, е;                     2) б                  3) в,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ж                          4)г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143240" y="1643050"/>
            <a:ext cx="278608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143240" y="2357430"/>
            <a:ext cx="278608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143240" y="3000372"/>
            <a:ext cx="2786082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143240" y="3500438"/>
            <a:ext cx="2786082" cy="2071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3000364" y="2071678"/>
            <a:ext cx="3071834" cy="2786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143240" y="4143380"/>
            <a:ext cx="278608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143240" y="4143380"/>
            <a:ext cx="2786082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00108"/>
            <a:ext cx="828680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marL="514350" indent="-514350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 1.         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marL="514350" indent="-514350"/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3200" b="1" dirty="0" smtClean="0">
                <a:solidFill>
                  <a:srgbClr val="002060"/>
                </a:solidFill>
              </a:rPr>
              <a:t>32</a:t>
            </a:r>
            <a:r>
              <a:rPr lang="en-US" sz="3200" b="1" dirty="0" smtClean="0">
                <a:solidFill>
                  <a:srgbClr val="002060"/>
                </a:solidFill>
              </a:rPr>
              <a:t>a</a:t>
            </a:r>
            <a:r>
              <a:rPr lang="ru-RU" sz="3200" b="1" baseline="30000" dirty="0" smtClean="0">
                <a:solidFill>
                  <a:srgbClr val="002060"/>
                </a:solidFill>
              </a:rPr>
              <a:t>3</a:t>
            </a:r>
            <a:r>
              <a:rPr lang="en-US" sz="3200" b="1" dirty="0" smtClean="0">
                <a:solidFill>
                  <a:srgbClr val="002060"/>
                </a:solidFill>
              </a:rPr>
              <a:t>b - 96a</a:t>
            </a:r>
            <a:r>
              <a:rPr lang="ru-RU" sz="32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</a:rPr>
              <a:t>b</a:t>
            </a:r>
            <a:r>
              <a:rPr lang="ru-RU" sz="32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</a:rPr>
              <a:t> + </a:t>
            </a:r>
            <a:r>
              <a:rPr lang="ru-RU" sz="3200" b="1" dirty="0" smtClean="0">
                <a:solidFill>
                  <a:srgbClr val="002060"/>
                </a:solidFill>
              </a:rPr>
              <a:t>72</a:t>
            </a:r>
            <a:r>
              <a:rPr lang="en-US" sz="3200" b="1" dirty="0" err="1" smtClean="0">
                <a:solidFill>
                  <a:srgbClr val="002060"/>
                </a:solidFill>
              </a:rPr>
              <a:t>ab</a:t>
            </a:r>
            <a:r>
              <a:rPr lang="ru-RU" sz="3200" b="1" baseline="30000" dirty="0" smtClean="0">
                <a:solidFill>
                  <a:srgbClr val="002060"/>
                </a:solidFill>
              </a:rPr>
              <a:t>3</a:t>
            </a:r>
            <a:r>
              <a:rPr lang="en-US" sz="3200" b="1" dirty="0" smtClean="0">
                <a:solidFill>
                  <a:srgbClr val="002060"/>
                </a:solidFill>
              </a:rPr>
              <a:t> =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                   =2</a:t>
            </a:r>
            <a:r>
              <a:rPr lang="en-US" sz="3200" b="1" dirty="0" err="1" smtClean="0">
                <a:solidFill>
                  <a:srgbClr val="002060"/>
                </a:solidFill>
              </a:rPr>
              <a:t>ab</a:t>
            </a:r>
            <a:r>
              <a:rPr lang="en-US" sz="3200" b="1" dirty="0" smtClean="0">
                <a:solidFill>
                  <a:srgbClr val="002060"/>
                </a:solidFill>
                <a:sym typeface="Symbol" pitchFamily="18" charset="2"/>
              </a:rPr>
              <a:t></a:t>
            </a:r>
            <a:r>
              <a:rPr lang="en-US" sz="3200" b="1" dirty="0" smtClean="0">
                <a:solidFill>
                  <a:srgbClr val="002060"/>
                </a:solidFill>
              </a:rPr>
              <a:t>(</a:t>
            </a:r>
            <a:r>
              <a:rPr lang="ru-RU" sz="3200" b="1" dirty="0" smtClean="0">
                <a:solidFill>
                  <a:srgbClr val="002060"/>
                </a:solidFill>
              </a:rPr>
              <a:t>16</a:t>
            </a:r>
            <a:r>
              <a:rPr lang="en-US" sz="3200" b="1" dirty="0" smtClean="0">
                <a:solidFill>
                  <a:srgbClr val="002060"/>
                </a:solidFill>
              </a:rPr>
              <a:t>a</a:t>
            </a:r>
            <a:r>
              <a:rPr lang="ru-RU" sz="32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</a:rPr>
              <a:t> – 4</a:t>
            </a:r>
            <a:r>
              <a:rPr lang="ru-RU" sz="3200" b="1" dirty="0" smtClean="0">
                <a:solidFill>
                  <a:srgbClr val="002060"/>
                </a:solidFill>
              </a:rPr>
              <a:t>8</a:t>
            </a:r>
            <a:r>
              <a:rPr lang="en-US" sz="3200" b="1" dirty="0" err="1" smtClean="0">
                <a:solidFill>
                  <a:srgbClr val="002060"/>
                </a:solidFill>
              </a:rPr>
              <a:t>ab</a:t>
            </a:r>
            <a:r>
              <a:rPr lang="en-US" sz="3200" b="1" dirty="0" smtClean="0">
                <a:solidFill>
                  <a:srgbClr val="002060"/>
                </a:solidFill>
              </a:rPr>
              <a:t>+</a:t>
            </a:r>
            <a:r>
              <a:rPr lang="ru-RU" sz="3200" b="1" dirty="0" smtClean="0">
                <a:solidFill>
                  <a:srgbClr val="002060"/>
                </a:solidFill>
              </a:rPr>
              <a:t>3</a:t>
            </a:r>
            <a:r>
              <a:rPr lang="en-US" sz="3200" b="1" dirty="0" smtClean="0">
                <a:solidFill>
                  <a:srgbClr val="002060"/>
                </a:solidFill>
              </a:rPr>
              <a:t>6b</a:t>
            </a:r>
            <a:r>
              <a:rPr lang="en-US" sz="32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</a:rPr>
              <a:t>)=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                   =2</a:t>
            </a:r>
            <a:r>
              <a:rPr lang="en-US" sz="3200" b="1" dirty="0" err="1" smtClean="0">
                <a:solidFill>
                  <a:srgbClr val="002060"/>
                </a:solidFill>
              </a:rPr>
              <a:t>ab</a:t>
            </a:r>
            <a:r>
              <a:rPr lang="en-US" sz="3200" b="1" dirty="0" smtClean="0">
                <a:solidFill>
                  <a:srgbClr val="002060"/>
                </a:solidFill>
                <a:sym typeface="Symbol" pitchFamily="18" charset="2"/>
              </a:rPr>
              <a:t></a:t>
            </a:r>
            <a:r>
              <a:rPr lang="en-US" sz="3200" b="1" dirty="0" smtClean="0">
                <a:solidFill>
                  <a:srgbClr val="002060"/>
                </a:solidFill>
              </a:rPr>
              <a:t>(</a:t>
            </a:r>
            <a:r>
              <a:rPr lang="ru-RU" sz="3200" b="1" dirty="0" smtClean="0">
                <a:solidFill>
                  <a:srgbClr val="002060"/>
                </a:solidFill>
              </a:rPr>
              <a:t>4</a:t>
            </a:r>
            <a:r>
              <a:rPr lang="en-US" sz="3200" b="1" dirty="0" smtClean="0">
                <a:solidFill>
                  <a:srgbClr val="002060"/>
                </a:solidFill>
              </a:rPr>
              <a:t>a  – </a:t>
            </a:r>
            <a:r>
              <a:rPr lang="ru-RU" sz="3200" b="1" dirty="0" smtClean="0">
                <a:solidFill>
                  <a:srgbClr val="002060"/>
                </a:solidFill>
              </a:rPr>
              <a:t>6</a:t>
            </a:r>
            <a:r>
              <a:rPr lang="en-US" sz="3200" b="1" dirty="0" smtClean="0">
                <a:solidFill>
                  <a:srgbClr val="002060"/>
                </a:solidFill>
              </a:rPr>
              <a:t>b)</a:t>
            </a:r>
            <a:r>
              <a:rPr lang="en-US" sz="3200" b="1" baseline="30000" dirty="0" smtClean="0">
                <a:solidFill>
                  <a:srgbClr val="002060"/>
                </a:solidFill>
              </a:rPr>
              <a:t>2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3714752"/>
            <a:ext cx="83582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Комбинировали два приема: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вынесение общего множителя за скобки;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использование формул сокращенного умножения.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52"/>
            <a:ext cx="8301953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514350" indent="-514350" algn="ctr">
              <a:buFont typeface="Wingdings" pitchFamily="2" charset="2"/>
              <a:buAutoNum type="arabicPeriod" startAt="4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приемы комбинировали при разложении </a:t>
            </a:r>
          </a:p>
          <a:p>
            <a:pPr marL="514350" indent="-514350"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следующих примеров?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07249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 2.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У³ - 3У² + 6У – 8 =</a:t>
            </a:r>
          </a:p>
          <a:p>
            <a:pPr algn="ctr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(У³ – 8) + (-3У² + 6У)= </a:t>
            </a:r>
          </a:p>
          <a:p>
            <a:pPr algn="ctr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=(у – 2) (у² + 2у +4) – 3у (у -2) =</a:t>
            </a:r>
          </a:p>
          <a:p>
            <a:pPr algn="ctr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(у – 2) (У² + 2у + 4– 3у) =  </a:t>
            </a:r>
          </a:p>
          <a:p>
            <a:pPr algn="ctr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=(у – 2) (у² - у + 4)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3929066"/>
            <a:ext cx="8286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Комбинировали три приема: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группировку;</a:t>
            </a:r>
          </a:p>
          <a:p>
            <a:pPr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применение формул сокращенного умножения;</a:t>
            </a:r>
          </a:p>
          <a:p>
            <a:pPr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вынесение за скобки общего множителя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857356" y="214290"/>
            <a:ext cx="52149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  3.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² - 15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+ 56 = 0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² - 7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- 8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+ 56 = 0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² - 7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 + (-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+ 56) = 0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7) – 8(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7) = 0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7) (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8) = 0</a:t>
            </a:r>
          </a:p>
          <a:p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7 = 0  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8 = 0</a:t>
            </a:r>
          </a:p>
          <a:p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7         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8          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7;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4857760"/>
            <a:ext cx="7500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Комбинировали три приема:</a:t>
            </a: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предварительное преобразование;</a:t>
            </a:r>
          </a:p>
          <a:p>
            <a:pPr marL="342900" indent="-34290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способ группировки;</a:t>
            </a:r>
          </a:p>
          <a:p>
            <a:pPr marL="342900" indent="-34290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вынесение общего множителя.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рямоугольник 1"/>
          <p:cNvSpPr>
            <a:spLocks noChangeArrowheads="1"/>
          </p:cNvSpPr>
          <p:nvPr/>
        </p:nvSpPr>
        <p:spPr bwMode="auto">
          <a:xfrm>
            <a:off x="1142976" y="142852"/>
            <a:ext cx="29594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б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+ 21 = 0</a:t>
            </a:r>
          </a:p>
        </p:txBody>
      </p:sp>
      <p:sp>
        <p:nvSpPr>
          <p:cNvPr id="32771" name="Прямоугольник 2"/>
          <p:cNvSpPr>
            <a:spLocks noChangeArrowheads="1"/>
          </p:cNvSpPr>
          <p:nvPr/>
        </p:nvSpPr>
        <p:spPr bwMode="auto">
          <a:xfrm>
            <a:off x="1214414" y="642918"/>
            <a:ext cx="32079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ru-RU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+ 25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4 = 0</a:t>
            </a:r>
          </a:p>
        </p:txBody>
      </p:sp>
      <p:sp>
        <p:nvSpPr>
          <p:cNvPr id="32772" name="Прямоугольник 3"/>
          <p:cNvSpPr>
            <a:spLocks noChangeArrowheads="1"/>
          </p:cNvSpPr>
          <p:nvPr/>
        </p:nvSpPr>
        <p:spPr bwMode="auto">
          <a:xfrm>
            <a:off x="1285852" y="1285860"/>
            <a:ext cx="22942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(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+ 5)² - 4 = 0</a:t>
            </a:r>
          </a:p>
        </p:txBody>
      </p:sp>
      <p:sp>
        <p:nvSpPr>
          <p:cNvPr id="32773" name="Прямоугольник 4"/>
          <p:cNvSpPr>
            <a:spLocks noChangeArrowheads="1"/>
          </p:cNvSpPr>
          <p:nvPr/>
        </p:nvSpPr>
        <p:spPr bwMode="auto">
          <a:xfrm>
            <a:off x="1285852" y="1857364"/>
            <a:ext cx="5500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+ 5 + 2) (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+ 5 – 2) =</a:t>
            </a:r>
            <a:r>
              <a:rPr lang="ru-RU" sz="2800" b="1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32774" name="Прямоугольник 5"/>
          <p:cNvSpPr>
            <a:spLocks noChangeArrowheads="1"/>
          </p:cNvSpPr>
          <p:nvPr/>
        </p:nvSpPr>
        <p:spPr bwMode="auto">
          <a:xfrm>
            <a:off x="1285852" y="2428868"/>
            <a:ext cx="28786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+ 7) (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+ 3) = 0</a:t>
            </a:r>
          </a:p>
        </p:txBody>
      </p:sp>
      <p:sp>
        <p:nvSpPr>
          <p:cNvPr id="32775" name="Прямоугольник 6"/>
          <p:cNvSpPr>
            <a:spLocks noChangeArrowheads="1"/>
          </p:cNvSpPr>
          <p:nvPr/>
        </p:nvSpPr>
        <p:spPr bwMode="auto">
          <a:xfrm>
            <a:off x="1285852" y="3000372"/>
            <a:ext cx="36086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+ 7 = 0        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+ 3 = 0</a:t>
            </a:r>
          </a:p>
        </p:txBody>
      </p:sp>
      <p:sp>
        <p:nvSpPr>
          <p:cNvPr id="32776" name="Прямоугольник 7"/>
          <p:cNvSpPr>
            <a:spLocks noChangeArrowheads="1"/>
          </p:cNvSpPr>
          <p:nvPr/>
        </p:nvSpPr>
        <p:spPr bwMode="auto">
          <a:xfrm>
            <a:off x="1214414" y="3571876"/>
            <a:ext cx="7358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- 7            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-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- 7; - 3.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4857760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Комбинировали два приема:</a:t>
            </a:r>
          </a:p>
          <a:p>
            <a:pPr marL="342900" indent="-34290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метод выделения полного квадрата двучлена;</a:t>
            </a:r>
          </a:p>
          <a:p>
            <a:pPr marL="342900" indent="-34290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применение формул сокращенного умножения.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1"/>
            <a:ext cx="8858280" cy="10001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Восстановите порядок выполнения действий при разложении многочлена на множители способом группировки.</a:t>
            </a:r>
          </a:p>
        </p:txBody>
      </p:sp>
      <p:sp>
        <p:nvSpPr>
          <p:cNvPr id="16387" name="Содержимое 3"/>
          <p:cNvSpPr>
            <a:spLocks noGrp="1"/>
          </p:cNvSpPr>
          <p:nvPr>
            <p:ph sz="quarter" idx="1"/>
          </p:nvPr>
        </p:nvSpPr>
        <p:spPr>
          <a:xfrm>
            <a:off x="214282" y="2214554"/>
            <a:ext cx="2500330" cy="32778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Чтобы разложить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многочлен на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 множители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 способом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группировки,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нужно:</a:t>
            </a:r>
          </a:p>
        </p:txBody>
      </p:sp>
      <p:sp>
        <p:nvSpPr>
          <p:cNvPr id="20487" name="TextBox 5"/>
          <p:cNvSpPr txBox="1">
            <a:spLocks noChangeArrowheads="1"/>
          </p:cNvSpPr>
          <p:nvPr/>
        </p:nvSpPr>
        <p:spPr bwMode="auto">
          <a:xfrm>
            <a:off x="2714625" y="235743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1</a:t>
            </a:r>
          </a:p>
        </p:txBody>
      </p:sp>
      <p:sp>
        <p:nvSpPr>
          <p:cNvPr id="20488" name="TextBox 5"/>
          <p:cNvSpPr txBox="1">
            <a:spLocks noChangeArrowheads="1"/>
          </p:cNvSpPr>
          <p:nvPr/>
        </p:nvSpPr>
        <p:spPr bwMode="auto">
          <a:xfrm>
            <a:off x="2714625" y="36433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2</a:t>
            </a:r>
          </a:p>
        </p:txBody>
      </p:sp>
      <p:sp>
        <p:nvSpPr>
          <p:cNvPr id="20489" name="TextBox 5"/>
          <p:cNvSpPr txBox="1">
            <a:spLocks noChangeArrowheads="1"/>
          </p:cNvSpPr>
          <p:nvPr/>
        </p:nvSpPr>
        <p:spPr bwMode="auto">
          <a:xfrm>
            <a:off x="2786063" y="49291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3</a:t>
            </a:r>
          </a:p>
        </p:txBody>
      </p:sp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3857625" y="1571625"/>
            <a:ext cx="4786313" cy="1384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Вынести в каждой группе общий множитель  (в виде многочлена ) за скобки</a:t>
            </a:r>
          </a:p>
        </p:txBody>
      </p:sp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3857625" y="3000375"/>
            <a:ext cx="5072093" cy="1816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Б)Сгруппировать его члены так, чтобы слагаемые в каждой группе имели общий множитель</a:t>
            </a:r>
          </a:p>
        </p:txBody>
      </p:sp>
      <p:sp>
        <p:nvSpPr>
          <p:cNvPr id="16394" name="TextBox 9"/>
          <p:cNvSpPr txBox="1">
            <a:spLocks noChangeArrowheads="1"/>
          </p:cNvSpPr>
          <p:nvPr/>
        </p:nvSpPr>
        <p:spPr bwMode="auto">
          <a:xfrm>
            <a:off x="3857625" y="4929188"/>
            <a:ext cx="5143531" cy="1384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В)Вынести в каждой группе общий множитель в виде одночлена за скобки</a:t>
            </a:r>
          </a:p>
        </p:txBody>
      </p:sp>
      <p:cxnSp>
        <p:nvCxnSpPr>
          <p:cNvPr id="12" name="Прямая со стрелкой 11"/>
          <p:cNvCxnSpPr>
            <a:endCxn id="16393" idx="1"/>
          </p:cNvCxnSpPr>
          <p:nvPr/>
        </p:nvCxnSpPr>
        <p:spPr>
          <a:xfrm rot="16200000" flipH="1">
            <a:off x="2867819" y="2918619"/>
            <a:ext cx="1122362" cy="85725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2821781" y="4321969"/>
            <a:ext cx="1214438" cy="85725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2357438" y="3643313"/>
            <a:ext cx="2143125" cy="71437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42844" y="6000768"/>
            <a:ext cx="3357587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– б,   2 – в,    3 -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52"/>
            <a:ext cx="778674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Замените знак звездочки такими одночленами, чтобы выполнялось равенство: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428596" y="1214422"/>
            <a:ext cx="79296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27xy + 18y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(3x + 2);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14282" y="2071678"/>
            <a:ext cx="82153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8yt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+ 12y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4y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4yt(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 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14282" y="2857496"/>
            <a:ext cx="807249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3a + 3 –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n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(3a -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*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+ (3 -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 – n) +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 – n) =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*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5357826"/>
            <a:ext cx="62865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9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=(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- 7 )(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0364" y="1285860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9y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15206" y="2000240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y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072066" y="2071678"/>
            <a:ext cx="7858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857884" y="2000240"/>
            <a:ext cx="928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3y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928934"/>
            <a:ext cx="603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na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7950" y="2857496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n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3857628"/>
            <a:ext cx="372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a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9124" y="3857628"/>
            <a:ext cx="2432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(3 – n)(a + 1)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28794" y="5357826"/>
            <a:ext cx="607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49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6050" y="5357826"/>
            <a:ext cx="607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3a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43372" y="5286388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3a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0628" y="5357826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7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4"/>
          <p:cNvSpPr>
            <a:spLocks noChangeArrowheads="1"/>
          </p:cNvSpPr>
          <p:nvPr/>
        </p:nvSpPr>
        <p:spPr bwMode="auto">
          <a:xfrm>
            <a:off x="785786" y="142852"/>
            <a:ext cx="66437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Математический диктант</a:t>
            </a: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142844" y="714356"/>
            <a:ext cx="5786447" cy="2678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2060"/>
                </a:solidFill>
              </a:rPr>
              <a:t>Вариант 1.</a:t>
            </a:r>
            <a:endParaRPr lang="ru-RU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rgbClr val="002060"/>
                </a:solidFill>
              </a:rPr>
              <a:t>( </a:t>
            </a:r>
            <a:r>
              <a:rPr lang="en-US" sz="2800" b="1" dirty="0" smtClean="0">
                <a:solidFill>
                  <a:srgbClr val="002060"/>
                </a:solidFill>
              </a:rPr>
              <a:t>a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- </a:t>
            </a:r>
            <a:r>
              <a:rPr lang="en-US" sz="2800" b="1" dirty="0" smtClean="0">
                <a:solidFill>
                  <a:srgbClr val="002060"/>
                </a:solidFill>
              </a:rPr>
              <a:t>b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)</a:t>
            </a:r>
            <a:r>
              <a:rPr lang="ru-RU" sz="2800" b="1" baseline="30000" dirty="0">
                <a:solidFill>
                  <a:srgbClr val="002060"/>
                </a:solidFill>
              </a:rPr>
              <a:t>2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=</a:t>
            </a:r>
            <a:r>
              <a:rPr lang="en-US" sz="2800" b="1" dirty="0" smtClean="0">
                <a:solidFill>
                  <a:srgbClr val="002060"/>
                </a:solidFill>
              </a:rPr>
              <a:t>a</a:t>
            </a:r>
            <a:r>
              <a:rPr lang="ru-RU" sz="2800" b="1" baseline="30000" dirty="0" smtClean="0">
                <a:solidFill>
                  <a:srgbClr val="002060"/>
                </a:solidFill>
              </a:rPr>
              <a:t>2 </a:t>
            </a:r>
            <a:r>
              <a:rPr lang="ru-RU" sz="2800" b="1" dirty="0" smtClean="0">
                <a:solidFill>
                  <a:srgbClr val="002060"/>
                </a:solidFill>
              </a:rPr>
              <a:t>– 2</a:t>
            </a:r>
            <a:r>
              <a:rPr lang="en-US" sz="2800" b="1" dirty="0" err="1" smtClean="0">
                <a:solidFill>
                  <a:srgbClr val="002060"/>
                </a:solidFill>
              </a:rPr>
              <a:t>ab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+ </a:t>
            </a:r>
            <a:r>
              <a:rPr lang="en-US" sz="2800" b="1" dirty="0" smtClean="0">
                <a:solidFill>
                  <a:srgbClr val="002060"/>
                </a:solidFill>
              </a:rPr>
              <a:t>b</a:t>
            </a:r>
            <a:r>
              <a:rPr lang="ru-RU" sz="2800" b="1" baseline="30000" dirty="0" smtClean="0">
                <a:solidFill>
                  <a:srgbClr val="002060"/>
                </a:solidFill>
              </a:rPr>
              <a:t>2</a:t>
            </a:r>
            <a:r>
              <a:rPr lang="ru-RU" sz="2800" b="1" dirty="0">
                <a:solidFill>
                  <a:srgbClr val="002060"/>
                </a:solidFill>
              </a:rPr>
              <a:t>;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rgbClr val="002060"/>
                </a:solidFill>
              </a:rPr>
              <a:t> ( </a:t>
            </a:r>
            <a:r>
              <a:rPr lang="en-US" sz="2800" b="1" dirty="0" smtClean="0">
                <a:solidFill>
                  <a:srgbClr val="002060"/>
                </a:solidFill>
              </a:rPr>
              <a:t>x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– </a:t>
            </a:r>
            <a:r>
              <a:rPr lang="en-US" sz="2800" b="1" dirty="0" smtClean="0">
                <a:solidFill>
                  <a:srgbClr val="002060"/>
                </a:solidFill>
              </a:rPr>
              <a:t>y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)( </a:t>
            </a:r>
            <a:r>
              <a:rPr lang="en-US" sz="2800" b="1" dirty="0" smtClean="0">
                <a:solidFill>
                  <a:srgbClr val="002060"/>
                </a:solidFill>
              </a:rPr>
              <a:t>x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+ </a:t>
            </a:r>
            <a:r>
              <a:rPr lang="en-US" sz="2800" b="1" dirty="0" smtClean="0">
                <a:solidFill>
                  <a:srgbClr val="002060"/>
                </a:solidFill>
              </a:rPr>
              <a:t>y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) = </a:t>
            </a:r>
            <a:r>
              <a:rPr lang="en-US" sz="2800" b="1" dirty="0" smtClean="0">
                <a:solidFill>
                  <a:srgbClr val="002060"/>
                </a:solidFill>
              </a:rPr>
              <a:t>x</a:t>
            </a:r>
            <a:r>
              <a:rPr lang="ru-RU" sz="2800" b="1" baseline="30000" dirty="0" smtClean="0">
                <a:solidFill>
                  <a:srgbClr val="002060"/>
                </a:solidFill>
              </a:rPr>
              <a:t>2</a:t>
            </a:r>
            <a:r>
              <a:rPr lang="ru-RU" sz="2800" b="1" dirty="0" smtClean="0">
                <a:solidFill>
                  <a:srgbClr val="002060"/>
                </a:solidFill>
              </a:rPr>
              <a:t> – 2</a:t>
            </a:r>
            <a:r>
              <a:rPr lang="en-US" sz="2800" b="1" dirty="0" err="1" smtClean="0">
                <a:solidFill>
                  <a:srgbClr val="002060"/>
                </a:solidFill>
              </a:rPr>
              <a:t>xy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+ </a:t>
            </a:r>
            <a:r>
              <a:rPr lang="en-US" sz="2800" b="1" dirty="0" smtClean="0">
                <a:solidFill>
                  <a:srgbClr val="002060"/>
                </a:solidFill>
              </a:rPr>
              <a:t>y</a:t>
            </a:r>
            <a:r>
              <a:rPr lang="ru-RU" sz="2800" b="1" baseline="30000" dirty="0" smtClean="0">
                <a:solidFill>
                  <a:srgbClr val="002060"/>
                </a:solidFill>
              </a:rPr>
              <a:t>2</a:t>
            </a:r>
            <a:r>
              <a:rPr lang="ru-RU" sz="2800" b="1" dirty="0">
                <a:solidFill>
                  <a:srgbClr val="002060"/>
                </a:solidFill>
              </a:rPr>
              <a:t>;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c</a:t>
            </a:r>
            <a:r>
              <a:rPr lang="ru-RU" sz="2800" b="1" baseline="30000" dirty="0" smtClean="0">
                <a:solidFill>
                  <a:srgbClr val="002060"/>
                </a:solidFill>
              </a:rPr>
              <a:t>3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- </a:t>
            </a:r>
            <a:r>
              <a:rPr lang="en-US" sz="2800" b="1" dirty="0" smtClean="0">
                <a:solidFill>
                  <a:srgbClr val="002060"/>
                </a:solidFill>
              </a:rPr>
              <a:t>d</a:t>
            </a:r>
            <a:r>
              <a:rPr lang="ru-RU" sz="2800" b="1" baseline="30000" dirty="0" smtClean="0">
                <a:solidFill>
                  <a:srgbClr val="002060"/>
                </a:solidFill>
              </a:rPr>
              <a:t>3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= ( </a:t>
            </a:r>
            <a:r>
              <a:rPr lang="en-US" sz="2800" b="1" dirty="0" smtClean="0">
                <a:solidFill>
                  <a:srgbClr val="002060"/>
                </a:solidFill>
              </a:rPr>
              <a:t>c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+ </a:t>
            </a:r>
            <a:r>
              <a:rPr lang="en-US" sz="2800" b="1" dirty="0" smtClean="0">
                <a:solidFill>
                  <a:srgbClr val="002060"/>
                </a:solidFill>
              </a:rPr>
              <a:t>d</a:t>
            </a:r>
            <a:r>
              <a:rPr lang="ru-RU" sz="2800" b="1" dirty="0" smtClean="0">
                <a:solidFill>
                  <a:srgbClr val="002060"/>
                </a:solidFill>
              </a:rPr>
              <a:t>)( </a:t>
            </a:r>
            <a:r>
              <a:rPr lang="en-US" sz="2800" b="1" dirty="0" smtClean="0">
                <a:solidFill>
                  <a:srgbClr val="002060"/>
                </a:solidFill>
              </a:rPr>
              <a:t>c</a:t>
            </a:r>
            <a:r>
              <a:rPr lang="ru-RU" sz="2800" b="1" baseline="30000" dirty="0" smtClean="0">
                <a:solidFill>
                  <a:srgbClr val="002060"/>
                </a:solidFill>
              </a:rPr>
              <a:t>2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– </a:t>
            </a:r>
            <a:r>
              <a:rPr lang="en-US" sz="2800" b="1" dirty="0" err="1" smtClean="0">
                <a:solidFill>
                  <a:srgbClr val="002060"/>
                </a:solidFill>
              </a:rPr>
              <a:t>cd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+ </a:t>
            </a:r>
            <a:r>
              <a:rPr lang="en-US" sz="2800" b="1" dirty="0" smtClean="0">
                <a:solidFill>
                  <a:srgbClr val="002060"/>
                </a:solidFill>
              </a:rPr>
              <a:t>d</a:t>
            </a:r>
            <a:r>
              <a:rPr lang="ru-RU" sz="2800" b="1" baseline="30000" dirty="0" smtClean="0">
                <a:solidFill>
                  <a:srgbClr val="002060"/>
                </a:solidFill>
              </a:rPr>
              <a:t>2</a:t>
            </a:r>
            <a:r>
              <a:rPr lang="ru-RU" sz="2800" b="1" dirty="0">
                <a:solidFill>
                  <a:srgbClr val="002060"/>
                </a:solidFill>
              </a:rPr>
              <a:t>);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rgbClr val="002060"/>
                </a:solidFill>
              </a:rPr>
              <a:t>( а + </a:t>
            </a:r>
            <a:r>
              <a:rPr lang="en-US" sz="2800" b="1" dirty="0" smtClean="0">
                <a:solidFill>
                  <a:srgbClr val="002060"/>
                </a:solidFill>
              </a:rPr>
              <a:t>b</a:t>
            </a:r>
            <a:r>
              <a:rPr lang="ru-RU" sz="2800" b="1" dirty="0" smtClean="0">
                <a:solidFill>
                  <a:srgbClr val="002060"/>
                </a:solidFill>
              </a:rPr>
              <a:t>)</a:t>
            </a:r>
            <a:r>
              <a:rPr lang="ru-RU" sz="2800" b="1" baseline="30000" dirty="0" smtClean="0">
                <a:solidFill>
                  <a:srgbClr val="002060"/>
                </a:solidFill>
              </a:rPr>
              <a:t>2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= а</a:t>
            </a:r>
            <a:r>
              <a:rPr lang="ru-RU" sz="2800" b="1" baseline="30000" dirty="0">
                <a:solidFill>
                  <a:srgbClr val="002060"/>
                </a:solidFill>
              </a:rPr>
              <a:t>2</a:t>
            </a:r>
            <a:r>
              <a:rPr lang="ru-RU" sz="2800" b="1" dirty="0">
                <a:solidFill>
                  <a:srgbClr val="002060"/>
                </a:solidFill>
              </a:rPr>
              <a:t> + а</a:t>
            </a:r>
            <a:r>
              <a:rPr lang="en-US" sz="2800" b="1" dirty="0">
                <a:solidFill>
                  <a:srgbClr val="002060"/>
                </a:solidFill>
              </a:rPr>
              <a:t>b</a:t>
            </a:r>
            <a:r>
              <a:rPr lang="ru-RU" sz="2800" b="1" dirty="0">
                <a:solidFill>
                  <a:srgbClr val="002060"/>
                </a:solidFill>
              </a:rPr>
              <a:t> + в</a:t>
            </a:r>
            <a:r>
              <a:rPr lang="ru-RU" sz="2800" b="1" baseline="30000" dirty="0">
                <a:solidFill>
                  <a:srgbClr val="002060"/>
                </a:solidFill>
              </a:rPr>
              <a:t>2</a:t>
            </a:r>
            <a:r>
              <a:rPr lang="ru-RU" sz="2800" b="1" dirty="0">
                <a:solidFill>
                  <a:srgbClr val="002060"/>
                </a:solidFill>
              </a:rPr>
              <a:t>;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rgbClr val="002060"/>
                </a:solidFill>
              </a:rPr>
              <a:t> а</a:t>
            </a:r>
            <a:r>
              <a:rPr lang="ru-RU" sz="2800" b="1" baseline="30000" dirty="0">
                <a:solidFill>
                  <a:srgbClr val="002060"/>
                </a:solidFill>
              </a:rPr>
              <a:t>3 </a:t>
            </a:r>
            <a:r>
              <a:rPr lang="ru-RU" sz="2800" b="1" dirty="0">
                <a:solidFill>
                  <a:srgbClr val="002060"/>
                </a:solidFill>
              </a:rPr>
              <a:t>+ </a:t>
            </a:r>
            <a:r>
              <a:rPr lang="en-US" sz="2800" b="1" dirty="0">
                <a:solidFill>
                  <a:srgbClr val="002060"/>
                </a:solidFill>
              </a:rPr>
              <a:t>b</a:t>
            </a:r>
            <a:r>
              <a:rPr lang="ru-RU" sz="2800" b="1" baseline="30000" dirty="0">
                <a:solidFill>
                  <a:srgbClr val="002060"/>
                </a:solidFill>
              </a:rPr>
              <a:t>3 </a:t>
            </a:r>
            <a:r>
              <a:rPr lang="ru-RU" sz="2800" b="1" dirty="0">
                <a:solidFill>
                  <a:srgbClr val="002060"/>
                </a:solidFill>
              </a:rPr>
              <a:t>= ( а + </a:t>
            </a:r>
            <a:r>
              <a:rPr lang="en-US" sz="2800" b="1" dirty="0">
                <a:solidFill>
                  <a:srgbClr val="002060"/>
                </a:solidFill>
              </a:rPr>
              <a:t>b</a:t>
            </a:r>
            <a:r>
              <a:rPr lang="ru-RU" sz="2800" b="1" dirty="0">
                <a:solidFill>
                  <a:srgbClr val="002060"/>
                </a:solidFill>
              </a:rPr>
              <a:t>)( а</a:t>
            </a:r>
            <a:r>
              <a:rPr lang="ru-RU" sz="2800" b="1" baseline="30000" dirty="0">
                <a:solidFill>
                  <a:srgbClr val="002060"/>
                </a:solidFill>
              </a:rPr>
              <a:t>2</a:t>
            </a:r>
            <a:r>
              <a:rPr lang="ru-RU" sz="2800" b="1" dirty="0">
                <a:solidFill>
                  <a:srgbClr val="002060"/>
                </a:solidFill>
              </a:rPr>
              <a:t> – а</a:t>
            </a:r>
            <a:r>
              <a:rPr lang="en-US" sz="2800" b="1" dirty="0">
                <a:solidFill>
                  <a:srgbClr val="002060"/>
                </a:solidFill>
              </a:rPr>
              <a:t>b</a:t>
            </a:r>
            <a:r>
              <a:rPr lang="ru-RU" sz="2800" b="1" dirty="0">
                <a:solidFill>
                  <a:srgbClr val="002060"/>
                </a:solidFill>
              </a:rPr>
              <a:t> + </a:t>
            </a:r>
            <a:r>
              <a:rPr lang="en-US" sz="2800" b="1" dirty="0">
                <a:solidFill>
                  <a:srgbClr val="002060"/>
                </a:solidFill>
              </a:rPr>
              <a:t>b</a:t>
            </a:r>
            <a:r>
              <a:rPr lang="ru-RU" sz="2800" b="1" baseline="30000" dirty="0">
                <a:solidFill>
                  <a:srgbClr val="002060"/>
                </a:solidFill>
              </a:rPr>
              <a:t>2</a:t>
            </a:r>
            <a:r>
              <a:rPr lang="ru-RU" sz="2800" b="1" dirty="0">
                <a:solidFill>
                  <a:srgbClr val="002060"/>
                </a:solidFill>
              </a:rPr>
              <a:t>);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3571876"/>
            <a:ext cx="5786478" cy="267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6600FF"/>
                </a:solidFill>
              </a:rPr>
              <a:t>Вариант 2.</a:t>
            </a:r>
            <a:endParaRPr lang="ru-RU" sz="2800" b="1" dirty="0">
              <a:solidFill>
                <a:srgbClr val="6600FF"/>
              </a:solidFill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rgbClr val="6600FF"/>
                </a:solidFill>
              </a:rPr>
              <a:t> ( </a:t>
            </a:r>
            <a:r>
              <a:rPr lang="en-US" sz="2800" b="1" dirty="0" smtClean="0">
                <a:solidFill>
                  <a:srgbClr val="6600FF"/>
                </a:solidFill>
              </a:rPr>
              <a:t>b</a:t>
            </a:r>
            <a:r>
              <a:rPr lang="ru-RU" sz="2800" b="1" dirty="0" smtClean="0">
                <a:solidFill>
                  <a:srgbClr val="6600FF"/>
                </a:solidFill>
              </a:rPr>
              <a:t> </a:t>
            </a:r>
            <a:r>
              <a:rPr lang="ru-RU" sz="2800" b="1" dirty="0">
                <a:solidFill>
                  <a:srgbClr val="6600FF"/>
                </a:solidFill>
              </a:rPr>
              <a:t>- </a:t>
            </a:r>
            <a:r>
              <a:rPr lang="en-US" sz="2800" b="1" dirty="0" smtClean="0">
                <a:solidFill>
                  <a:srgbClr val="6600FF"/>
                </a:solidFill>
              </a:rPr>
              <a:t>a</a:t>
            </a:r>
            <a:r>
              <a:rPr lang="ru-RU" sz="2800" b="1" dirty="0" smtClean="0">
                <a:solidFill>
                  <a:srgbClr val="6600FF"/>
                </a:solidFill>
              </a:rPr>
              <a:t>)( </a:t>
            </a:r>
            <a:r>
              <a:rPr lang="en-US" sz="2800" b="1" dirty="0" smtClean="0">
                <a:solidFill>
                  <a:srgbClr val="6600FF"/>
                </a:solidFill>
              </a:rPr>
              <a:t>b</a:t>
            </a:r>
            <a:r>
              <a:rPr lang="ru-RU" sz="2800" b="1" dirty="0" smtClean="0">
                <a:solidFill>
                  <a:srgbClr val="6600FF"/>
                </a:solidFill>
              </a:rPr>
              <a:t> </a:t>
            </a:r>
            <a:r>
              <a:rPr lang="ru-RU" sz="2800" b="1" dirty="0">
                <a:solidFill>
                  <a:srgbClr val="6600FF"/>
                </a:solidFill>
              </a:rPr>
              <a:t>+ </a:t>
            </a:r>
            <a:r>
              <a:rPr lang="en-US" sz="2800" b="1" dirty="0" smtClean="0">
                <a:solidFill>
                  <a:srgbClr val="6600FF"/>
                </a:solidFill>
              </a:rPr>
              <a:t>a</a:t>
            </a:r>
            <a:r>
              <a:rPr lang="ru-RU" sz="2800" b="1" dirty="0" smtClean="0">
                <a:solidFill>
                  <a:srgbClr val="6600FF"/>
                </a:solidFill>
              </a:rPr>
              <a:t>) </a:t>
            </a:r>
            <a:r>
              <a:rPr lang="ru-RU" sz="2800" b="1" dirty="0">
                <a:solidFill>
                  <a:srgbClr val="6600FF"/>
                </a:solidFill>
              </a:rPr>
              <a:t>= </a:t>
            </a:r>
            <a:r>
              <a:rPr lang="en-US" sz="2800" b="1" dirty="0" smtClean="0">
                <a:solidFill>
                  <a:srgbClr val="6600FF"/>
                </a:solidFill>
              </a:rPr>
              <a:t>b</a:t>
            </a:r>
            <a:r>
              <a:rPr lang="ru-RU" sz="2800" b="1" baseline="30000" dirty="0" smtClean="0">
                <a:solidFill>
                  <a:srgbClr val="6600FF"/>
                </a:solidFill>
              </a:rPr>
              <a:t>2</a:t>
            </a:r>
            <a:r>
              <a:rPr lang="ru-RU" sz="2800" b="1" dirty="0" smtClean="0">
                <a:solidFill>
                  <a:srgbClr val="6600FF"/>
                </a:solidFill>
              </a:rPr>
              <a:t> </a:t>
            </a:r>
            <a:r>
              <a:rPr lang="ru-RU" sz="2800" b="1" dirty="0">
                <a:solidFill>
                  <a:srgbClr val="6600FF"/>
                </a:solidFill>
              </a:rPr>
              <a:t>- </a:t>
            </a:r>
            <a:r>
              <a:rPr lang="en-US" sz="2800" b="1" dirty="0" smtClean="0">
                <a:solidFill>
                  <a:srgbClr val="6600FF"/>
                </a:solidFill>
              </a:rPr>
              <a:t>a</a:t>
            </a:r>
            <a:r>
              <a:rPr lang="ru-RU" sz="2800" b="1" baseline="30000" dirty="0" smtClean="0">
                <a:solidFill>
                  <a:srgbClr val="6600FF"/>
                </a:solidFill>
              </a:rPr>
              <a:t>2</a:t>
            </a:r>
            <a:r>
              <a:rPr lang="ru-RU" sz="2800" b="1" dirty="0" smtClean="0">
                <a:solidFill>
                  <a:srgbClr val="6600FF"/>
                </a:solidFill>
              </a:rPr>
              <a:t> </a:t>
            </a:r>
            <a:r>
              <a:rPr lang="ru-RU" sz="2800" b="1" dirty="0">
                <a:solidFill>
                  <a:srgbClr val="6600FF"/>
                </a:solidFill>
              </a:rPr>
              <a:t>;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rgbClr val="6600FF"/>
                </a:solidFill>
              </a:rPr>
              <a:t> ( </a:t>
            </a:r>
            <a:r>
              <a:rPr lang="ru-RU" sz="2800" b="1" dirty="0" err="1">
                <a:solidFill>
                  <a:srgbClr val="6600FF"/>
                </a:solidFill>
              </a:rPr>
              <a:t>х</a:t>
            </a:r>
            <a:r>
              <a:rPr lang="ru-RU" sz="2800" b="1" dirty="0">
                <a:solidFill>
                  <a:srgbClr val="6600FF"/>
                </a:solidFill>
              </a:rPr>
              <a:t> – у )</a:t>
            </a:r>
            <a:r>
              <a:rPr lang="ru-RU" sz="2800" b="1" baseline="30000" dirty="0">
                <a:solidFill>
                  <a:srgbClr val="6600FF"/>
                </a:solidFill>
              </a:rPr>
              <a:t>2 </a:t>
            </a:r>
            <a:r>
              <a:rPr lang="ru-RU" sz="2800" b="1" dirty="0">
                <a:solidFill>
                  <a:srgbClr val="6600FF"/>
                </a:solidFill>
              </a:rPr>
              <a:t> = х</a:t>
            </a:r>
            <a:r>
              <a:rPr lang="ru-RU" sz="2800" b="1" baseline="30000" dirty="0">
                <a:solidFill>
                  <a:srgbClr val="6600FF"/>
                </a:solidFill>
              </a:rPr>
              <a:t>2</a:t>
            </a:r>
            <a:r>
              <a:rPr lang="ru-RU" sz="2800" b="1" dirty="0">
                <a:solidFill>
                  <a:srgbClr val="6600FF"/>
                </a:solidFill>
              </a:rPr>
              <a:t> + </a:t>
            </a:r>
            <a:r>
              <a:rPr lang="ru-RU" sz="2800" b="1" dirty="0" err="1">
                <a:solidFill>
                  <a:srgbClr val="6600FF"/>
                </a:solidFill>
              </a:rPr>
              <a:t>ху</a:t>
            </a:r>
            <a:r>
              <a:rPr lang="ru-RU" sz="2800" b="1" dirty="0">
                <a:solidFill>
                  <a:srgbClr val="6600FF"/>
                </a:solidFill>
              </a:rPr>
              <a:t> + у</a:t>
            </a:r>
            <a:r>
              <a:rPr lang="ru-RU" sz="2800" b="1" baseline="30000" dirty="0">
                <a:solidFill>
                  <a:srgbClr val="6600FF"/>
                </a:solidFill>
              </a:rPr>
              <a:t>2</a:t>
            </a:r>
            <a:r>
              <a:rPr lang="ru-RU" sz="2800" b="1" dirty="0">
                <a:solidFill>
                  <a:srgbClr val="6600FF"/>
                </a:solidFill>
              </a:rPr>
              <a:t>;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rgbClr val="6600FF"/>
                </a:solidFill>
              </a:rPr>
              <a:t> </a:t>
            </a:r>
            <a:r>
              <a:rPr lang="en-US" sz="2800" b="1" dirty="0" smtClean="0">
                <a:solidFill>
                  <a:srgbClr val="6600FF"/>
                </a:solidFill>
              </a:rPr>
              <a:t>t</a:t>
            </a:r>
            <a:r>
              <a:rPr lang="ru-RU" sz="2800" b="1" baseline="30000" dirty="0" smtClean="0">
                <a:solidFill>
                  <a:srgbClr val="6600FF"/>
                </a:solidFill>
              </a:rPr>
              <a:t>3 </a:t>
            </a:r>
            <a:r>
              <a:rPr lang="ru-RU" sz="2800" b="1" dirty="0" smtClean="0">
                <a:solidFill>
                  <a:srgbClr val="6600FF"/>
                </a:solidFill>
              </a:rPr>
              <a:t>+</a:t>
            </a:r>
            <a:r>
              <a:rPr lang="en-US" sz="2800" b="1" dirty="0" smtClean="0">
                <a:solidFill>
                  <a:srgbClr val="6600FF"/>
                </a:solidFill>
              </a:rPr>
              <a:t> p</a:t>
            </a:r>
            <a:r>
              <a:rPr lang="ru-RU" sz="2800" b="1" baseline="30000" dirty="0" smtClean="0">
                <a:solidFill>
                  <a:srgbClr val="6600FF"/>
                </a:solidFill>
              </a:rPr>
              <a:t>3 </a:t>
            </a:r>
            <a:r>
              <a:rPr lang="ru-RU" sz="2800" b="1" dirty="0">
                <a:solidFill>
                  <a:srgbClr val="6600FF"/>
                </a:solidFill>
              </a:rPr>
              <a:t>= </a:t>
            </a:r>
            <a:r>
              <a:rPr lang="ru-RU" sz="2800" b="1" dirty="0" smtClean="0">
                <a:solidFill>
                  <a:srgbClr val="6600FF"/>
                </a:solidFill>
              </a:rPr>
              <a:t>(</a:t>
            </a:r>
            <a:r>
              <a:rPr lang="en-US" sz="2800" b="1" dirty="0" smtClean="0">
                <a:solidFill>
                  <a:srgbClr val="6600FF"/>
                </a:solidFill>
              </a:rPr>
              <a:t>t</a:t>
            </a:r>
            <a:r>
              <a:rPr lang="ru-RU" sz="2800" b="1" dirty="0" smtClean="0">
                <a:solidFill>
                  <a:srgbClr val="6600FF"/>
                </a:solidFill>
              </a:rPr>
              <a:t> </a:t>
            </a:r>
            <a:r>
              <a:rPr lang="ru-RU" sz="2800" b="1" dirty="0">
                <a:solidFill>
                  <a:srgbClr val="6600FF"/>
                </a:solidFill>
              </a:rPr>
              <a:t>- </a:t>
            </a:r>
            <a:r>
              <a:rPr lang="en-US" sz="2800" b="1" dirty="0" smtClean="0">
                <a:solidFill>
                  <a:srgbClr val="6600FF"/>
                </a:solidFill>
              </a:rPr>
              <a:t>p</a:t>
            </a:r>
            <a:r>
              <a:rPr lang="ru-RU" sz="2800" b="1" dirty="0" smtClean="0">
                <a:solidFill>
                  <a:srgbClr val="6600FF"/>
                </a:solidFill>
              </a:rPr>
              <a:t>)( </a:t>
            </a:r>
            <a:r>
              <a:rPr lang="en-US" sz="2800" b="1" dirty="0" smtClean="0">
                <a:solidFill>
                  <a:srgbClr val="6600FF"/>
                </a:solidFill>
              </a:rPr>
              <a:t>t</a:t>
            </a:r>
            <a:r>
              <a:rPr lang="ru-RU" sz="2800" b="1" baseline="30000" dirty="0" smtClean="0">
                <a:solidFill>
                  <a:srgbClr val="6600FF"/>
                </a:solidFill>
              </a:rPr>
              <a:t>2</a:t>
            </a:r>
            <a:r>
              <a:rPr lang="ru-RU" sz="2800" b="1" dirty="0" smtClean="0">
                <a:solidFill>
                  <a:srgbClr val="6600FF"/>
                </a:solidFill>
              </a:rPr>
              <a:t> </a:t>
            </a:r>
            <a:r>
              <a:rPr lang="ru-RU" sz="2800" b="1" dirty="0">
                <a:solidFill>
                  <a:srgbClr val="6600FF"/>
                </a:solidFill>
              </a:rPr>
              <a:t>– </a:t>
            </a:r>
            <a:r>
              <a:rPr lang="en-US" sz="2800" b="1" dirty="0" err="1" smtClean="0">
                <a:solidFill>
                  <a:srgbClr val="6600FF"/>
                </a:solidFill>
              </a:rPr>
              <a:t>tp</a:t>
            </a:r>
            <a:r>
              <a:rPr lang="ru-RU" sz="2800" b="1" dirty="0" smtClean="0">
                <a:solidFill>
                  <a:srgbClr val="6600FF"/>
                </a:solidFill>
              </a:rPr>
              <a:t> </a:t>
            </a:r>
            <a:r>
              <a:rPr lang="ru-RU" sz="2800" b="1" dirty="0">
                <a:solidFill>
                  <a:srgbClr val="6600FF"/>
                </a:solidFill>
              </a:rPr>
              <a:t>+ </a:t>
            </a:r>
            <a:r>
              <a:rPr lang="en-US" sz="2800" b="1" dirty="0" smtClean="0">
                <a:solidFill>
                  <a:srgbClr val="6600FF"/>
                </a:solidFill>
              </a:rPr>
              <a:t>p</a:t>
            </a:r>
            <a:r>
              <a:rPr lang="ru-RU" sz="2800" b="1" baseline="30000" dirty="0" smtClean="0">
                <a:solidFill>
                  <a:srgbClr val="6600FF"/>
                </a:solidFill>
              </a:rPr>
              <a:t>2</a:t>
            </a:r>
            <a:r>
              <a:rPr lang="ru-RU" sz="2800" b="1" dirty="0">
                <a:solidFill>
                  <a:srgbClr val="6600FF"/>
                </a:solidFill>
              </a:rPr>
              <a:t>);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rgbClr val="6600FF"/>
                </a:solidFill>
              </a:rPr>
              <a:t> а</a:t>
            </a:r>
            <a:r>
              <a:rPr lang="ru-RU" sz="2800" b="1" baseline="30000" dirty="0">
                <a:solidFill>
                  <a:srgbClr val="6600FF"/>
                </a:solidFill>
              </a:rPr>
              <a:t>3</a:t>
            </a:r>
            <a:r>
              <a:rPr lang="ru-RU" sz="2800" b="1" dirty="0">
                <a:solidFill>
                  <a:srgbClr val="6600FF"/>
                </a:solidFill>
              </a:rPr>
              <a:t> - </a:t>
            </a:r>
            <a:r>
              <a:rPr lang="en-US" sz="2800" b="1" dirty="0">
                <a:solidFill>
                  <a:srgbClr val="6600FF"/>
                </a:solidFill>
              </a:rPr>
              <a:t>b</a:t>
            </a:r>
            <a:r>
              <a:rPr lang="ru-RU" sz="2800" b="1" baseline="30000" dirty="0">
                <a:solidFill>
                  <a:srgbClr val="6600FF"/>
                </a:solidFill>
              </a:rPr>
              <a:t>3</a:t>
            </a:r>
            <a:r>
              <a:rPr lang="ru-RU" sz="2800" b="1" dirty="0">
                <a:solidFill>
                  <a:srgbClr val="6600FF"/>
                </a:solidFill>
              </a:rPr>
              <a:t> = ( а + </a:t>
            </a:r>
            <a:r>
              <a:rPr lang="en-US" sz="2800" b="1" dirty="0">
                <a:solidFill>
                  <a:srgbClr val="6600FF"/>
                </a:solidFill>
              </a:rPr>
              <a:t>b</a:t>
            </a:r>
            <a:r>
              <a:rPr lang="ru-RU" sz="2800" b="1" dirty="0">
                <a:solidFill>
                  <a:srgbClr val="6600FF"/>
                </a:solidFill>
              </a:rPr>
              <a:t>)( а</a:t>
            </a:r>
            <a:r>
              <a:rPr lang="ru-RU" sz="2800" b="1" baseline="30000" dirty="0">
                <a:solidFill>
                  <a:srgbClr val="6600FF"/>
                </a:solidFill>
              </a:rPr>
              <a:t>2</a:t>
            </a:r>
            <a:r>
              <a:rPr lang="ru-RU" sz="2800" b="1" dirty="0">
                <a:solidFill>
                  <a:srgbClr val="6600FF"/>
                </a:solidFill>
              </a:rPr>
              <a:t> + а</a:t>
            </a:r>
            <a:r>
              <a:rPr lang="en-US" sz="2800" b="1" dirty="0">
                <a:solidFill>
                  <a:srgbClr val="6600FF"/>
                </a:solidFill>
              </a:rPr>
              <a:t>b</a:t>
            </a:r>
            <a:r>
              <a:rPr lang="ru-RU" sz="2800" b="1" dirty="0">
                <a:solidFill>
                  <a:srgbClr val="6600FF"/>
                </a:solidFill>
              </a:rPr>
              <a:t> + </a:t>
            </a:r>
            <a:r>
              <a:rPr lang="en-US" sz="2800" b="1" dirty="0">
                <a:solidFill>
                  <a:srgbClr val="6600FF"/>
                </a:solidFill>
              </a:rPr>
              <a:t>b</a:t>
            </a:r>
            <a:r>
              <a:rPr lang="ru-RU" sz="2800" b="1" baseline="30000" dirty="0">
                <a:solidFill>
                  <a:srgbClr val="6600FF"/>
                </a:solidFill>
              </a:rPr>
              <a:t>2</a:t>
            </a:r>
            <a:r>
              <a:rPr lang="ru-RU" sz="2800" b="1" dirty="0">
                <a:solidFill>
                  <a:srgbClr val="6600FF"/>
                </a:solidFill>
              </a:rPr>
              <a:t>);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rgbClr val="6600FF"/>
                </a:solidFill>
              </a:rPr>
              <a:t> ( </a:t>
            </a:r>
            <a:r>
              <a:rPr lang="en-US" sz="2800" b="1" dirty="0" smtClean="0">
                <a:solidFill>
                  <a:srgbClr val="6600FF"/>
                </a:solidFill>
              </a:rPr>
              <a:t>x</a:t>
            </a:r>
            <a:r>
              <a:rPr lang="ru-RU" sz="2800" b="1" dirty="0" smtClean="0">
                <a:solidFill>
                  <a:srgbClr val="6600FF"/>
                </a:solidFill>
              </a:rPr>
              <a:t> </a:t>
            </a:r>
            <a:r>
              <a:rPr lang="ru-RU" sz="2800" b="1" dirty="0">
                <a:solidFill>
                  <a:srgbClr val="6600FF"/>
                </a:solidFill>
              </a:rPr>
              <a:t>+ </a:t>
            </a:r>
            <a:r>
              <a:rPr lang="en-US" sz="2800" b="1" dirty="0" smtClean="0">
                <a:solidFill>
                  <a:srgbClr val="6600FF"/>
                </a:solidFill>
              </a:rPr>
              <a:t>y</a:t>
            </a:r>
            <a:r>
              <a:rPr lang="ru-RU" sz="2800" b="1" dirty="0" smtClean="0">
                <a:solidFill>
                  <a:srgbClr val="6600FF"/>
                </a:solidFill>
              </a:rPr>
              <a:t> </a:t>
            </a:r>
            <a:r>
              <a:rPr lang="ru-RU" sz="2800" b="1" dirty="0">
                <a:solidFill>
                  <a:srgbClr val="6600FF"/>
                </a:solidFill>
              </a:rPr>
              <a:t>)</a:t>
            </a:r>
            <a:r>
              <a:rPr lang="ru-RU" sz="2800" b="1" baseline="30000" dirty="0">
                <a:solidFill>
                  <a:srgbClr val="6600FF"/>
                </a:solidFill>
              </a:rPr>
              <a:t>2</a:t>
            </a:r>
            <a:r>
              <a:rPr lang="ru-RU" sz="2800" b="1" dirty="0">
                <a:solidFill>
                  <a:srgbClr val="6600FF"/>
                </a:solidFill>
              </a:rPr>
              <a:t> = </a:t>
            </a:r>
            <a:r>
              <a:rPr lang="en-US" sz="2800" b="1" dirty="0" smtClean="0">
                <a:solidFill>
                  <a:srgbClr val="6600FF"/>
                </a:solidFill>
              </a:rPr>
              <a:t>x</a:t>
            </a:r>
            <a:r>
              <a:rPr lang="ru-RU" sz="2800" b="1" baseline="30000" dirty="0" smtClean="0">
                <a:solidFill>
                  <a:srgbClr val="6600FF"/>
                </a:solidFill>
              </a:rPr>
              <a:t>2</a:t>
            </a:r>
            <a:r>
              <a:rPr lang="ru-RU" sz="2800" b="1" dirty="0" smtClean="0">
                <a:solidFill>
                  <a:srgbClr val="6600FF"/>
                </a:solidFill>
              </a:rPr>
              <a:t> </a:t>
            </a:r>
            <a:r>
              <a:rPr lang="ru-RU" sz="2800" b="1" dirty="0">
                <a:solidFill>
                  <a:srgbClr val="6600FF"/>
                </a:solidFill>
              </a:rPr>
              <a:t>+ </a:t>
            </a:r>
            <a:r>
              <a:rPr lang="ru-RU" sz="2800" b="1" dirty="0" smtClean="0">
                <a:solidFill>
                  <a:srgbClr val="6600FF"/>
                </a:solidFill>
              </a:rPr>
              <a:t>2</a:t>
            </a:r>
            <a:r>
              <a:rPr lang="en-US" sz="2800" b="1" dirty="0" err="1" smtClean="0">
                <a:solidFill>
                  <a:srgbClr val="6600FF"/>
                </a:solidFill>
              </a:rPr>
              <a:t>xy</a:t>
            </a:r>
            <a:r>
              <a:rPr lang="ru-RU" sz="2800" b="1" dirty="0" smtClean="0">
                <a:solidFill>
                  <a:srgbClr val="6600FF"/>
                </a:solidFill>
              </a:rPr>
              <a:t> </a:t>
            </a:r>
            <a:r>
              <a:rPr lang="ru-RU" sz="2800" b="1" dirty="0">
                <a:solidFill>
                  <a:srgbClr val="6600FF"/>
                </a:solidFill>
              </a:rPr>
              <a:t>+ </a:t>
            </a:r>
            <a:r>
              <a:rPr lang="en-US" sz="2800" b="1" dirty="0" smtClean="0">
                <a:solidFill>
                  <a:srgbClr val="6600FF"/>
                </a:solidFill>
              </a:rPr>
              <a:t>y</a:t>
            </a:r>
            <a:r>
              <a:rPr lang="ru-RU" sz="2800" b="1" baseline="30000" dirty="0" smtClean="0">
                <a:solidFill>
                  <a:srgbClr val="6600FF"/>
                </a:solidFill>
              </a:rPr>
              <a:t>2</a:t>
            </a:r>
            <a:r>
              <a:rPr lang="ru-RU" sz="2800" b="1" dirty="0">
                <a:solidFill>
                  <a:srgbClr val="6600FF"/>
                </a:solidFill>
              </a:rPr>
              <a:t>;</a:t>
            </a:r>
          </a:p>
        </p:txBody>
      </p:sp>
      <p:sp>
        <p:nvSpPr>
          <p:cNvPr id="23558" name="Прямоугольник 8"/>
          <p:cNvSpPr>
            <a:spLocks noChangeArrowheads="1"/>
          </p:cNvSpPr>
          <p:nvPr/>
        </p:nvSpPr>
        <p:spPr bwMode="auto">
          <a:xfrm>
            <a:off x="6429388" y="2357430"/>
            <a:ext cx="242889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onstantia" pitchFamily="18" charset="0"/>
              </a:rPr>
              <a:t>Ключ: 10001</a:t>
            </a:r>
            <a:endParaRPr lang="ru-RU" sz="2800" b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3857628"/>
            <a:ext cx="2857520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5 заданий - 5 баллов;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4 задания  -  4 балла;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3 задания  – 3 балла;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2 задания – 2 балла; 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1 задание – 1балл;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0 заданий – 0 баллов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5140" y="714356"/>
            <a:ext cx="21018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–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истина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0 - ложь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3558" grpId="0" animBg="1"/>
      <p:bldP spid="8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642918"/>
            <a:ext cx="8858312" cy="28623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Вариант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1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   3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y – 6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А)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 ( y + 2)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Б)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3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y – 2)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</a:t>
            </a:r>
            <a:r>
              <a:rPr lang="ru-RU" b="1" dirty="0" smtClean="0">
                <a:solidFill>
                  <a:srgbClr val="0070C0"/>
                </a:solidFill>
                <a:latin typeface="+mj-lt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6 ( y – 1)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Г)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 ( y – 6)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b (5 + b) + (5 + b)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А) (5 +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+ 1)        Б) 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+ 5)(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b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– 1)        В) (5 +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b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         Г) 3 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-6)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u="sng" dirty="0" smtClean="0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.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6 – 96y + 64y</a:t>
            </a:r>
            <a:r>
              <a:rPr kumimoji="0" lang="en-US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=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А)(6 – 8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     Б) (18 – 8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  В) (6 – 8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(6 + 8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          Г) Не разлагается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7x – 7y –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=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А) 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– 7)       Б)(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(7 -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           В)(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 </a:t>
            </a:r>
            <a:r>
              <a:rPr lang="en-US" b="1" dirty="0" smtClean="0">
                <a:solidFill>
                  <a:srgbClr val="0070C0"/>
                </a:solidFill>
                <a:latin typeface="+mj-lt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)(7 –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                Г)(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)(7 +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786050" y="1785926"/>
            <a:ext cx="107157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57224" y="2357430"/>
            <a:ext cx="142876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57224" y="2857496"/>
            <a:ext cx="100013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714612" y="3429000"/>
            <a:ext cx="128588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3714752"/>
            <a:ext cx="8786874" cy="28623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Вариант 2.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                     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1. 5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 – 10=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А)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5(a – 2)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Б)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5 (a – 10)                </a:t>
            </a:r>
            <a:r>
              <a:rPr lang="ru-RU" b="1" dirty="0" smtClean="0">
                <a:solidFill>
                  <a:srgbClr val="0070C0"/>
                </a:solidFill>
                <a:latin typeface="+mj-lt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2 (a - 5)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     Г)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5 (a + 2)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2.     a (t – 3) + (t -3)=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(t - 3)a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Б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(t - 3)(a + 1)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В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(t -3)(a – 1)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(t + 3) (a + 1)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3.   49 – 35x +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25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=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А)(7 + 5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         Б)(7 – 5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(7 + 5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         В) (7 – 5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           Г) Не разлагается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ay +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ab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3b – 3y =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(a -3)(y – b)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)(3 – a)(y +b)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)(y + b)(a- 3)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Г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(a – 3)(b – y)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14348" y="4857760"/>
            <a:ext cx="100013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786050" y="5429264"/>
            <a:ext cx="128588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215206" y="5929330"/>
            <a:ext cx="164307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286644" y="6500834"/>
            <a:ext cx="142876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86710" y="714356"/>
            <a:ext cx="106311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БААБ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86710" y="3857628"/>
            <a:ext cx="1008609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АБГГ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285728"/>
            <a:ext cx="8643998" cy="62170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урока: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систематизировать и углубить знания , сформировать  умение разложения многочлена на множители.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урока: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образовательные: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выявить качество и уровень овладения знаниями и умениями, полученными на предыдущих уроках по теме;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закрепить умение разложения многочлена на множители вынесением множителя за скобки, применением формул сокращенного умножения, способом группировки; обобщить материал как систему знаний.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воспитательные: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воспитывать общую культуру, эстетическое восприятие окружающего;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создать условия для реальной самооценки учащихся, реализации его как личности.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развивающие: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мыслительную деятельность через решение разнотипных задач;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учить находить и анализировать наиболее рациональные способы решения;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формированию умения обобщать изучаемые факты;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коммуникативные навыки при работе в группах;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познавательный интерес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357166"/>
            <a:ext cx="8858312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Упражнение для глаз с использованием геометрических фигур: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1. Перемещать взгляд с одной фигуры на другую;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2.Нарисовать глазами треугольник,  круг, квадрат, параллелепипед;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2357430"/>
            <a:ext cx="8858312" cy="42473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Упражнение для рук, ног и туловища:</a:t>
            </a:r>
          </a:p>
          <a:p>
            <a:pPr algn="ctr"/>
            <a:endParaRPr lang="ru-RU" b="1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1. Исходное положение - стоя, руки на поясе ноги на ширине плеч:</a:t>
            </a:r>
          </a:p>
          <a:p>
            <a:r>
              <a:rPr lang="ru-RU" dirty="0" smtClean="0"/>
              <a:t>  1) левую руку в сторону, правую поднять вверх;</a:t>
            </a:r>
          </a:p>
          <a:p>
            <a:r>
              <a:rPr lang="ru-RU" dirty="0" smtClean="0"/>
              <a:t>  2)поменять положение рук; (повторить 3 – 4 раза).</a:t>
            </a:r>
          </a:p>
          <a:p>
            <a:r>
              <a:rPr lang="ru-RU" dirty="0" smtClean="0"/>
              <a:t> Затем опустить руки вниз и потрясти кистями руками.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2. Исходное положение – стойка, ноги врозь.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1-2)-наклон в сторону, правая рука скользит вдоль ноги вниз, левая, согнутая,      вдоль тела вверх; </a:t>
            </a:r>
          </a:p>
          <a:p>
            <a:r>
              <a:rPr lang="ru-RU" dirty="0" smtClean="0"/>
              <a:t>    3-4) – исходное положение;</a:t>
            </a:r>
          </a:p>
          <a:p>
            <a:r>
              <a:rPr lang="ru-RU" dirty="0" smtClean="0"/>
              <a:t>    5-8)-то же в другую сторону; (повторить 5-6 раз). Темп средний.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000100" y="428604"/>
            <a:ext cx="2357454" cy="200026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786446" y="642918"/>
            <a:ext cx="2000264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857884" y="3786190"/>
            <a:ext cx="2286016" cy="2286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уб 4"/>
          <p:cNvSpPr/>
          <p:nvPr/>
        </p:nvSpPr>
        <p:spPr>
          <a:xfrm>
            <a:off x="1071538" y="3500438"/>
            <a:ext cx="2143140" cy="2500330"/>
          </a:xfrm>
          <a:prstGeom prst="cub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86742" cy="114298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u="sng" dirty="0" smtClean="0"/>
              <a:t>Дифференцированная работа в группах.</a:t>
            </a:r>
            <a:endParaRPr lang="ru-RU" sz="2200" b="1" u="sng" dirty="0" smtClean="0">
              <a:solidFill>
                <a:schemeClr val="tx1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643998" cy="1285884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sz="1800" b="1" dirty="0" smtClean="0"/>
              <a:t>           </a:t>
            </a:r>
          </a:p>
          <a:p>
            <a:pPr>
              <a:buNone/>
            </a:pPr>
            <a:r>
              <a:rPr lang="ru-RU" sz="1800" b="1" dirty="0" smtClean="0"/>
              <a:t>      ЗАДАЧА  УЧИТЕЛЯ</a:t>
            </a:r>
            <a:r>
              <a:rPr lang="ru-RU" sz="1800" dirty="0" smtClean="0"/>
              <a:t>: создать условия, при которых стало бы возможным каждому ребенку реализовать свои возможности.</a:t>
            </a:r>
          </a:p>
          <a:p>
            <a:pPr algn="just">
              <a:buNone/>
            </a:pPr>
            <a:r>
              <a:rPr lang="ru-RU" sz="1800" dirty="0" smtClean="0"/>
              <a:t>      </a:t>
            </a:r>
            <a:endParaRPr lang="ru-RU" sz="1600" dirty="0" smtClean="0"/>
          </a:p>
          <a:p>
            <a:pPr eaLnBrk="1" hangingPunct="1">
              <a:buFontTx/>
              <a:buNone/>
            </a:pPr>
            <a:endParaRPr lang="ru-RU" sz="1800" dirty="0" smtClean="0"/>
          </a:p>
          <a:p>
            <a:pPr eaLnBrk="1" hangingPunct="1">
              <a:buFontTx/>
              <a:buNone/>
            </a:pPr>
            <a:endParaRPr lang="ru-RU" dirty="0" smtClean="0"/>
          </a:p>
        </p:txBody>
      </p:sp>
      <p:graphicFrame>
        <p:nvGraphicFramePr>
          <p:cNvPr id="18451" name="Group 19"/>
          <p:cNvGraphicFramePr>
            <a:graphicFrameLocks noGrp="1"/>
          </p:cNvGraphicFramePr>
          <p:nvPr/>
        </p:nvGraphicFramePr>
        <p:xfrm>
          <a:off x="142844" y="2500306"/>
          <a:ext cx="8715375" cy="4025910"/>
        </p:xfrm>
        <a:graphic>
          <a:graphicData uri="http://schemas.openxmlformats.org/drawingml/2006/table">
            <a:tbl>
              <a:tblPr/>
              <a:tblGrid>
                <a:gridCol w="4786346"/>
                <a:gridCol w="3929029"/>
              </a:tblGrid>
              <a:tr h="5136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Деятельность учителя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Деятельность учеников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2570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Разделить класс на две группы. В первую группу входят учащиеся, набравшие более 11 баллов по трём заданиям; во вторую группу – набравшие менее 12 баллов.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 группа выполняет задания слайда №38, вторая – по карточкам.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12865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42844" y="0"/>
            <a:ext cx="9001156" cy="67710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группа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(те,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кто набрал более 11баллов)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1.Разложите на множители: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)9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49c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(1балл)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-27y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+18y–3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                 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(1балл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2.Решите уравнение</a:t>
            </a: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         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(2балла)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                                            Ответ: -3, -2, 3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3.Вычислите наиболее рациональным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способом :                                                                                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(2балла)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714884"/>
            <a:ext cx="4214842" cy="1285884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643174" y="1142984"/>
            <a:ext cx="36433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 – 7c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)(3d + 7c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071802" y="1643050"/>
            <a:ext cx="42514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(9y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–6y+1)=-3(3y–1)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000496" y="2500306"/>
            <a:ext cx="3000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+2y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–9y–18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4857760"/>
            <a:ext cx="785818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133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14282" y="357166"/>
            <a:ext cx="8715436" cy="58169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 группа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(т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е, кто набрал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меньше 12 баллов)</a:t>
            </a: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а)3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+ 5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xy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…  +  … )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)8a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3a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 …  (8a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3)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– 8a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2ab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2a</a:t>
            </a:r>
            <a:r>
              <a:rPr kumimoji="0" lang="en-US" sz="2800" b="1" i="0" u="none" strike="noStrike" cap="none" normalizeH="0" baseline="3000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 = -</a:t>
            </a:r>
            <a:r>
              <a:rPr kumimoji="0" lang="ru-RU" sz="28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 (</a:t>
            </a:r>
            <a:r>
              <a:rPr lang="en-US" sz="2800" smtClean="0"/>
              <a:t> </a:t>
            </a: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  + …  + …   )</a:t>
            </a:r>
            <a:endParaRPr kumimoji="0" lang="ru-RU" sz="2800" b="1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)bx + 3b – xy – 3y = (bx + 3b) – (xy + 3y ) = 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д)</a:t>
            </a: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9a</a:t>
            </a:r>
            <a:r>
              <a:rPr kumimoji="0" lang="en-US" sz="2800" b="1" i="0" u="none" strike="noStrike" cap="none" normalizeH="0" baseline="3000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36y</a:t>
            </a:r>
            <a:r>
              <a:rPr kumimoji="0" lang="en-US" sz="2800" b="1" i="0" u="none" strike="noStrike" cap="none" normalizeH="0" baseline="3000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-16a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– 36 = …  (4a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+ 9) = ……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6215082"/>
            <a:ext cx="871543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балл за каждое задание.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135729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3y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1285860"/>
            <a:ext cx="5982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5x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2071678"/>
            <a:ext cx="497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2857496"/>
            <a:ext cx="7795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4ab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2857496"/>
            <a:ext cx="5357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16" y="2857496"/>
            <a:ext cx="5715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29058" y="4357694"/>
            <a:ext cx="4884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=</a:t>
            </a:r>
            <a:r>
              <a:rPr lang="en-US" sz="2800" b="1" dirty="0" smtClean="0">
                <a:solidFill>
                  <a:srgbClr val="FF0000"/>
                </a:solidFill>
              </a:rPr>
              <a:t>b(x+3) – y(x+3) = (x+3)(b-y)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428860" y="4714884"/>
            <a:ext cx="3000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(3a – 6y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)(3a + 6y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286116" y="5572140"/>
            <a:ext cx="642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57950" y="5357826"/>
            <a:ext cx="1755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-4(2a -3)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500172"/>
          <a:ext cx="8643998" cy="4857784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4321999"/>
                <a:gridCol w="4321999"/>
              </a:tblGrid>
              <a:tr h="1214446">
                <a:tc>
                  <a:txBody>
                    <a:bodyPr/>
                    <a:lstStyle/>
                    <a:p>
                      <a:pPr algn="ctr"/>
                      <a:r>
                        <a:rPr lang="ru-RU" sz="4800" b="1" cap="none" spc="0" dirty="0" smtClean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БАЛЛЫ</a:t>
                      </a:r>
                      <a:endParaRPr lang="ru-RU" sz="48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cap="none" spc="0" dirty="0" smtClean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ОЦЕНКА</a:t>
                      </a:r>
                      <a:endParaRPr lang="ru-RU" sz="48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algn="ctr"/>
                      <a:r>
                        <a:rPr lang="ru-RU" sz="4800" b="1" cap="none" spc="0" dirty="0" smtClean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17 </a:t>
                      </a:r>
                      <a:r>
                        <a:rPr lang="ru-RU" sz="4800" b="1" cap="none" spc="0" baseline="0" dirty="0" smtClean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и более</a:t>
                      </a:r>
                      <a:endParaRPr lang="ru-RU" sz="48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cap="none" spc="0" dirty="0" smtClean="0">
                          <a:ln w="1905"/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«5»</a:t>
                      </a:r>
                      <a:endParaRPr lang="ru-RU" sz="4800" b="1" cap="none" spc="0" dirty="0">
                        <a:ln w="1905"/>
                        <a:solidFill>
                          <a:srgbClr val="FF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algn="ctr"/>
                      <a:r>
                        <a:rPr lang="ru-RU" sz="4800" b="1" cap="none" spc="0" dirty="0" smtClean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13 – 16 </a:t>
                      </a:r>
                      <a:endParaRPr lang="ru-RU" sz="48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cap="none" spc="0" dirty="0" smtClean="0">
                          <a:ln w="1905"/>
                          <a:solidFill>
                            <a:srgbClr val="00B05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«4»</a:t>
                      </a:r>
                      <a:endParaRPr lang="ru-RU" sz="4800" b="1" cap="none" spc="0" dirty="0">
                        <a:ln w="1905"/>
                        <a:solidFill>
                          <a:srgbClr val="00B05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algn="ctr"/>
                      <a:r>
                        <a:rPr lang="ru-RU" sz="4800" b="1" cap="none" spc="0" dirty="0" smtClean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9-12 </a:t>
                      </a:r>
                      <a:endParaRPr lang="ru-RU" sz="48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cap="none" spc="0" dirty="0" smtClean="0">
                          <a:ln w="1905"/>
                          <a:solidFill>
                            <a:srgbClr val="FFFF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«3»</a:t>
                      </a:r>
                      <a:endParaRPr lang="ru-RU" sz="4800" b="1" cap="none" spc="0" dirty="0">
                        <a:ln w="1905"/>
                        <a:solidFill>
                          <a:srgbClr val="FFFF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720" y="428604"/>
            <a:ext cx="8501122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Шкала оценивания:</a:t>
            </a:r>
            <a:endParaRPr lang="ru-RU" sz="4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14282" y="142852"/>
            <a:ext cx="8715436" cy="65008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Домашнее задание: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П.23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№647 ( в, г),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№651 (в, </a:t>
            </a:r>
            <a:r>
              <a:rPr lang="ru-RU" sz="4000" b="1" dirty="0" smtClean="0">
                <a:solidFill>
                  <a:srgbClr val="002060"/>
                </a:solidFill>
              </a:rPr>
              <a:t>г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Дополнительно (у кого «4» и «5»)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№658, 660 (г).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42844" y="285728"/>
            <a:ext cx="8858312" cy="61863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endParaRPr lang="ru-RU" sz="3600" dirty="0" smtClean="0">
              <a:latin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Понравился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</a:rPr>
              <a:t>урок и тема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понята:</a:t>
            </a:r>
          </a:p>
          <a:p>
            <a:pPr marL="742950" indent="-742950">
              <a:buFont typeface="+mj-lt"/>
              <a:buAutoNum type="arabicPeriod"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Понравился урок, но не всё ещё понятно:</a:t>
            </a:r>
          </a:p>
          <a:p>
            <a:pPr marL="742950" indent="-742950">
              <a:buFont typeface="+mj-lt"/>
              <a:buAutoNum type="arabicPeriod"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Урок не понравился и тема                               непонятна:</a:t>
            </a:r>
          </a:p>
          <a:p>
            <a:pPr marL="742950" indent="-742950"/>
            <a:endParaRPr lang="ru-RU" sz="3600" dirty="0">
              <a:latin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8148" y="714356"/>
            <a:ext cx="1000132" cy="928694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86710" y="4857761"/>
            <a:ext cx="1000131" cy="928694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858148" y="2786058"/>
            <a:ext cx="1000132" cy="85725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17693"/>
            <a:ext cx="8858312" cy="67403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prstTxWarp prst="textPlain">
              <a:avLst>
                <a:gd name="adj" fmla="val 49677"/>
              </a:avLst>
            </a:prstTxWarp>
            <a:spAutoFit/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 smtClean="0">
              <a:ln w="11430">
                <a:solidFill>
                  <a:srgbClr val="FF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Всего доброго!</a:t>
            </a:r>
          </a:p>
          <a:p>
            <a:pPr algn="ctr"/>
            <a:endParaRPr lang="ru-RU" sz="5400" b="1" dirty="0" smtClean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4071942"/>
            <a:ext cx="7215238" cy="17859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3808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урока: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Организационный момент (1 минута).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Формулировка темы, цели и задач урока (2 минуты).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Проверка домашнего задания  (3 минуты).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Актуализация опорных знаний и умений учащихся (6 минут).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Выполнение заданий индивидуально  (в виде тестов).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Математический  тест по формулам (2 минуты);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  Проверка и обсуждение выполнения задания (1 минута).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Индивидуальное задание (тест) (6 минут);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  Проверка и обсуждение выполнения задания (2 минуты).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 Физкультминутка (2 минуты).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Дифференцированная работа в группах (12 минут).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  Проверка и обсуждение выполнения задания (2 минуты).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Подведение итогов (3 минуты).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Постановка домашнего задания (1,5 минуты).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12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Рефлексия (1,5 минуты).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7422" y="1928802"/>
            <a:ext cx="3365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Девиз урока: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4000504"/>
            <a:ext cx="102156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«Математику нельзя изучать наблюдая,</a:t>
            </a: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 это делает сосед»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42910" y="3786190"/>
            <a:ext cx="8286808" cy="218122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  <a:latin typeface="Calibri" pitchFamily="34" charset="0"/>
                <a:ea typeface="Batang" pitchFamily="18" charset="-127"/>
                <a:cs typeface="Times New Roman" pitchFamily="18" charset="0"/>
              </a:rPr>
              <a:t>«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 пути ведут к знанию: </a:t>
            </a:r>
            <a:endParaRPr lang="en-US" b="1" i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путь размышления </a:t>
            </a:r>
            <a:r>
              <a:rPr lang="ru-RU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путь самый благородный, путь подражания </a:t>
            </a:r>
            <a:r>
              <a:rPr lang="ru-RU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путь самый лёгкий и</a:t>
            </a:r>
            <a:endParaRPr lang="en-US" b="1" i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путь опыта </a:t>
            </a:r>
            <a:r>
              <a:rPr lang="ru-RU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путь   самый горький</a:t>
            </a:r>
            <a:r>
              <a:rPr lang="ru-RU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29058" y="1500174"/>
            <a:ext cx="4000528" cy="12620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Эпиграф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Прямоугольник 3"/>
          <p:cNvSpPr>
            <a:spLocks noChangeArrowheads="1"/>
          </p:cNvSpPr>
          <p:nvPr/>
        </p:nvSpPr>
        <p:spPr bwMode="auto">
          <a:xfrm>
            <a:off x="6796099" y="6143644"/>
            <a:ext cx="2347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Конфуций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714752"/>
            <a:ext cx="8143932" cy="18573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«Разложение многочленов на множители с помощью комбинаций  различных приёмов».</a:t>
            </a:r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2285984" y="1857364"/>
            <a:ext cx="400052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1" y="285726"/>
          <a:ext cx="8786876" cy="621510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24465"/>
                <a:gridCol w="443036"/>
                <a:gridCol w="443036"/>
                <a:gridCol w="443036"/>
                <a:gridCol w="443036"/>
                <a:gridCol w="459294"/>
                <a:gridCol w="500616"/>
                <a:gridCol w="516875"/>
                <a:gridCol w="516875"/>
                <a:gridCol w="443036"/>
                <a:gridCol w="880302"/>
                <a:gridCol w="702715"/>
                <a:gridCol w="685277"/>
                <a:gridCol w="685277"/>
              </a:tblGrid>
              <a:tr h="761372"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Карточка </a:t>
                      </a:r>
                      <a:r>
                        <a:rPr lang="ru-RU" sz="19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учета работы ученика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372"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solidFill>
                            <a:srgbClr val="002060"/>
                          </a:solidFill>
                        </a:rPr>
                        <a:t>Фамилия имя</a:t>
                      </a:r>
                      <a:r>
                        <a:rPr lang="ru-RU" sz="1900" b="1" baseline="0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2060"/>
                          </a:solidFill>
                        </a:rPr>
                        <a:t>Выполнение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2060"/>
                          </a:solidFill>
                        </a:rPr>
                        <a:t> домашнего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700" b="1" dirty="0">
                          <a:solidFill>
                            <a:srgbClr val="002060"/>
                          </a:solidFill>
                        </a:rPr>
                        <a:t>задания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2060"/>
                          </a:solidFill>
                        </a:rPr>
                        <a:t>Математический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700" b="1" dirty="0">
                          <a:solidFill>
                            <a:srgbClr val="002060"/>
                          </a:solidFill>
                        </a:rPr>
                        <a:t>диктант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2060"/>
                          </a:solidFill>
                        </a:rPr>
                        <a:t>Тест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Дифференцированная работа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Дополнительные баллы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8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28596" y="2500306"/>
            <a:ext cx="821537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№</a:t>
            </a:r>
            <a:r>
              <a:rPr lang="ru-RU" sz="2800" b="1" dirty="0" smtClean="0"/>
              <a:t>6</a:t>
            </a:r>
            <a:r>
              <a:rPr lang="ru-RU" sz="2800" b="1" dirty="0"/>
              <a:t>4</a:t>
            </a:r>
            <a:r>
              <a:rPr lang="en-US" sz="2800" b="1" dirty="0" smtClean="0"/>
              <a:t>6</a:t>
            </a:r>
            <a:endParaRPr lang="ru-RU" sz="2600" b="1" baseline="30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>
                <a:latin typeface="+mj-lt"/>
                <a:cs typeface="Times New Roman" pitchFamily="18" charset="0"/>
              </a:rPr>
              <a:t>) 15с</a:t>
            </a:r>
            <a:r>
              <a:rPr lang="ru-RU" sz="2800" b="1" baseline="30000" dirty="0">
                <a:latin typeface="+mj-lt"/>
                <a:cs typeface="Times New Roman" pitchFamily="18" charset="0"/>
              </a:rPr>
              <a:t>3</a:t>
            </a:r>
            <a:r>
              <a:rPr lang="ru-RU" sz="2800" b="1" dirty="0">
                <a:latin typeface="+mj-lt"/>
                <a:cs typeface="Times New Roman" pitchFamily="18" charset="0"/>
              </a:rPr>
              <a:t> + 15 </a:t>
            </a:r>
            <a:r>
              <a:rPr lang="en-US" sz="2800" b="1" dirty="0">
                <a:latin typeface="+mj-lt"/>
                <a:cs typeface="Times New Roman" pitchFamily="18" charset="0"/>
              </a:rPr>
              <a:t>d</a:t>
            </a:r>
            <a:r>
              <a:rPr lang="ru-RU" sz="2800" b="1" baseline="30000" dirty="0">
                <a:latin typeface="+mj-lt"/>
                <a:cs typeface="Times New Roman" pitchFamily="18" charset="0"/>
              </a:rPr>
              <a:t>3</a:t>
            </a:r>
            <a:r>
              <a:rPr lang="ru-RU" sz="2800" b="1" dirty="0">
                <a:latin typeface="+mj-lt"/>
                <a:cs typeface="Times New Roman" pitchFamily="18" charset="0"/>
              </a:rPr>
              <a:t> = 15 (</a:t>
            </a:r>
            <a:r>
              <a:rPr lang="en-US" sz="2800" b="1" dirty="0">
                <a:latin typeface="+mj-lt"/>
                <a:cs typeface="Times New Roman" pitchFamily="18" charset="0"/>
              </a:rPr>
              <a:t>c</a:t>
            </a:r>
            <a:r>
              <a:rPr lang="ru-RU" sz="2800" b="1" baseline="30000" dirty="0">
                <a:latin typeface="+mj-lt"/>
                <a:cs typeface="Times New Roman" pitchFamily="18" charset="0"/>
              </a:rPr>
              <a:t>3</a:t>
            </a:r>
            <a:r>
              <a:rPr lang="ru-RU" sz="2800" b="1" dirty="0">
                <a:latin typeface="+mj-lt"/>
                <a:cs typeface="Times New Roman" pitchFamily="18" charset="0"/>
              </a:rPr>
              <a:t> +</a:t>
            </a:r>
            <a:r>
              <a:rPr lang="en-US" sz="2800" b="1" dirty="0">
                <a:latin typeface="+mj-lt"/>
                <a:cs typeface="Times New Roman" pitchFamily="18" charset="0"/>
              </a:rPr>
              <a:t>d</a:t>
            </a:r>
            <a:r>
              <a:rPr lang="ru-RU" sz="2800" b="1" baseline="30000" dirty="0">
                <a:latin typeface="+mj-lt"/>
                <a:cs typeface="Times New Roman" pitchFamily="18" charset="0"/>
              </a:rPr>
              <a:t>3</a:t>
            </a:r>
            <a:r>
              <a:rPr lang="ru-RU" sz="2800" b="1" dirty="0">
                <a:latin typeface="+mj-lt"/>
                <a:cs typeface="Times New Roman" pitchFamily="18" charset="0"/>
              </a:rPr>
              <a:t>)= 15 (</a:t>
            </a:r>
            <a:r>
              <a:rPr lang="en-US" sz="2800" b="1" dirty="0">
                <a:latin typeface="+mj-lt"/>
                <a:cs typeface="Times New Roman" pitchFamily="18" charset="0"/>
              </a:rPr>
              <a:t>c</a:t>
            </a:r>
            <a:r>
              <a:rPr lang="ru-RU" sz="2800" b="1" dirty="0">
                <a:latin typeface="+mj-lt"/>
                <a:cs typeface="Times New Roman" pitchFamily="18" charset="0"/>
              </a:rPr>
              <a:t> + </a:t>
            </a:r>
            <a:r>
              <a:rPr lang="en-US" sz="2800" b="1" dirty="0">
                <a:latin typeface="+mj-lt"/>
                <a:cs typeface="Times New Roman" pitchFamily="18" charset="0"/>
              </a:rPr>
              <a:t>d</a:t>
            </a:r>
            <a:r>
              <a:rPr lang="ru-RU" sz="2800" b="1" dirty="0">
                <a:latin typeface="+mj-lt"/>
                <a:cs typeface="Times New Roman" pitchFamily="18" charset="0"/>
              </a:rPr>
              <a:t>)(</a:t>
            </a:r>
            <a:r>
              <a:rPr lang="en-US" sz="2800" b="1" dirty="0">
                <a:latin typeface="+mj-lt"/>
                <a:cs typeface="Times New Roman" pitchFamily="18" charset="0"/>
              </a:rPr>
              <a:t>c</a:t>
            </a:r>
            <a:r>
              <a:rPr lang="ru-RU" sz="2800" b="1" baseline="30000" dirty="0">
                <a:latin typeface="+mj-lt"/>
                <a:cs typeface="Times New Roman" pitchFamily="18" charset="0"/>
              </a:rPr>
              <a:t>2</a:t>
            </a:r>
            <a:r>
              <a:rPr lang="ru-RU" sz="2800" b="1" dirty="0">
                <a:latin typeface="+mj-lt"/>
                <a:cs typeface="Times New Roman" pitchFamily="18" charset="0"/>
              </a:rPr>
              <a:t>- </a:t>
            </a:r>
            <a:r>
              <a:rPr lang="en-US" sz="2800" b="1" dirty="0" err="1">
                <a:latin typeface="+mj-lt"/>
                <a:cs typeface="Times New Roman" pitchFamily="18" charset="0"/>
              </a:rPr>
              <a:t>cd</a:t>
            </a:r>
            <a:r>
              <a:rPr lang="ru-RU" sz="2800" b="1" dirty="0">
                <a:latin typeface="+mj-lt"/>
                <a:cs typeface="Times New Roman" pitchFamily="18" charset="0"/>
              </a:rPr>
              <a:t> + </a:t>
            </a:r>
            <a:r>
              <a:rPr lang="en-US" sz="2800" b="1" dirty="0">
                <a:latin typeface="+mj-lt"/>
                <a:cs typeface="Times New Roman" pitchFamily="18" charset="0"/>
              </a:rPr>
              <a:t>d</a:t>
            </a:r>
            <a:r>
              <a:rPr lang="ru-RU" sz="2800" b="1" baseline="30000" dirty="0">
                <a:latin typeface="+mj-lt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+mj-lt"/>
                <a:cs typeface="Times New Roman" pitchFamily="18" charset="0"/>
              </a:rPr>
              <a:t>)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90488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6394" name="Прямоугольник 12"/>
          <p:cNvSpPr>
            <a:spLocks noChangeArrowheads="1"/>
          </p:cNvSpPr>
          <p:nvPr/>
        </p:nvSpPr>
        <p:spPr bwMode="auto">
          <a:xfrm>
            <a:off x="714348" y="142852"/>
            <a:ext cx="771525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Проверьте выполнение домашнего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задания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(1 балл за каждый пример)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428596" y="1071546"/>
            <a:ext cx="8143932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ru-RU" sz="2800" b="1" dirty="0" smtClean="0"/>
              <a:t>№643 </a:t>
            </a:r>
            <a:endParaRPr lang="ru-RU" sz="2800" dirty="0" smtClean="0"/>
          </a:p>
          <a:p>
            <a:pPr lvl="0" eaLnBrk="0" hangingPunct="0"/>
            <a:r>
              <a:rPr lang="ru-RU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3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+ 3 n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6mn = 3  (m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+  n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2mn) = 3 (m – n)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2800" b="1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г) 8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16n + 8 = 8 (n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2n + 1) = 8 (n – 1)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3571876"/>
            <a:ext cx="8143932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ru-RU" b="1" dirty="0" smtClean="0"/>
              <a:t>№3</a:t>
            </a:r>
            <a:endParaRPr lang="en-US" b="1" dirty="0" smtClean="0"/>
          </a:p>
          <a:p>
            <a:endParaRPr lang="en-US" b="1" dirty="0"/>
          </a:p>
          <a:p>
            <a:endParaRPr lang="en-US" b="1" dirty="0"/>
          </a:p>
          <a:p>
            <a:endParaRPr lang="ru-RU" dirty="0"/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lum contrast="10000"/>
          </a:blip>
          <a:srcRect/>
          <a:stretch>
            <a:fillRect/>
          </a:stretch>
        </p:blipFill>
        <p:spPr bwMode="auto">
          <a:xfrm>
            <a:off x="2071670" y="3643314"/>
            <a:ext cx="5643602" cy="855087"/>
          </a:xfrm>
          <a:prstGeom prst="rect">
            <a:avLst/>
          </a:prstGeom>
          <a:noFill/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lum contrast="10000"/>
          </a:blip>
          <a:srcRect/>
          <a:stretch>
            <a:fillRect/>
          </a:stretch>
        </p:blipFill>
        <p:spPr bwMode="auto">
          <a:xfrm>
            <a:off x="1857356" y="4572008"/>
            <a:ext cx="6176644" cy="857256"/>
          </a:xfrm>
          <a:prstGeom prst="rect">
            <a:avLst/>
          </a:prstGeom>
          <a:noFill/>
        </p:spPr>
      </p:pic>
      <p:pic>
        <p:nvPicPr>
          <p:cNvPr id="21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43108" y="5643578"/>
            <a:ext cx="3000396" cy="720000"/>
          </a:xfrm>
          <a:prstGeom prst="rect">
            <a:avLst/>
          </a:prstGeom>
          <a:noFill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394" grpId="0"/>
      <p:bldP spid="17421" grpId="0" animBg="1"/>
      <p:bldP spid="18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214313"/>
            <a:ext cx="8501063" cy="104298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 algn="ctr" eaLnBrk="1" hangingPunct="1">
              <a:buFont typeface="Wingdings" pitchFamily="2" charset="2"/>
              <a:buNone/>
            </a:pPr>
            <a:r>
              <a:rPr lang="ru-RU" sz="2500" b="1" i="1" dirty="0" smtClean="0">
                <a:solidFill>
                  <a:srgbClr val="002060"/>
                </a:solidFill>
                <a:latin typeface="Times New Roman" pitchFamily="18" charset="0"/>
                <a:ea typeface="Italic" pitchFamily="2" charset="0"/>
                <a:cs typeface="Times New Roman" pitchFamily="18" charset="0"/>
              </a:rPr>
              <a:t>1.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Italic" pitchFamily="2" charset="0"/>
                <a:cs typeface="Times New Roman" pitchFamily="18" charset="0"/>
              </a:rPr>
              <a:t>Что значит разложить многочлен на множители?</a:t>
            </a:r>
          </a:p>
          <a:p>
            <a:pPr marL="514350" indent="-514350" algn="ctr" eaLnBrk="1" hangingPunct="1"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Italic" pitchFamily="2" charset="0"/>
                <a:cs typeface="Times New Roman" pitchFamily="18" charset="0"/>
              </a:rPr>
              <a:t>Выбери правильный вариант ответа.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214313" y="3286125"/>
            <a:ext cx="2643187" cy="1200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2060"/>
                </a:solidFill>
              </a:rPr>
              <a:t>Разложить многочлен на множители - это</a:t>
            </a: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4000496" y="1785926"/>
            <a:ext cx="4929216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Georgia" pitchFamily="18" charset="0"/>
              </a:rPr>
              <a:t>1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.Представление многочлена в виде суммы двух или нескольких многочленов</a:t>
            </a: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4000496" y="3286124"/>
            <a:ext cx="4929254" cy="101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Georgia" pitchFamily="18" charset="0"/>
              </a:rPr>
              <a:t>2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.Представление многочлена в виде произведения  двух или нескольких одночленов</a:t>
            </a: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3929063" y="5000625"/>
            <a:ext cx="5000625" cy="101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Georgia" pitchFamily="18" charset="0"/>
              </a:rPr>
              <a:t>3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.Представление многочлена в виде произведения двух или нескольких многочленов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4343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3696</TotalTime>
  <Words>2351</Words>
  <Application>Microsoft Office PowerPoint</Application>
  <PresentationFormat>Экран (4:3)</PresentationFormat>
  <Paragraphs>336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Справедливость</vt:lpstr>
      <vt:lpstr>Слайд 1</vt:lpstr>
      <vt:lpstr>Слайд 2</vt:lpstr>
      <vt:lpstr>Слайд 3</vt:lpstr>
      <vt:lpstr>Слайд 4</vt:lpstr>
      <vt:lpstr>Эпиграф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5. Восстановите порядок выполнения действий при разложении многочлена на множители способом группировки.</vt:lpstr>
      <vt:lpstr>Слайд 17</vt:lpstr>
      <vt:lpstr>Слайд 18</vt:lpstr>
      <vt:lpstr>Слайд 19</vt:lpstr>
      <vt:lpstr>Слайд 20</vt:lpstr>
      <vt:lpstr>Слайд 21</vt:lpstr>
      <vt:lpstr>Дифференцированная работа в группах.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Руслан</dc:creator>
  <cp:lastModifiedBy>Руслан</cp:lastModifiedBy>
  <cp:revision>350</cp:revision>
  <dcterms:created xsi:type="dcterms:W3CDTF">2013-09-14T12:31:23Z</dcterms:created>
  <dcterms:modified xsi:type="dcterms:W3CDTF">2013-10-20T11:15:13Z</dcterms:modified>
</cp:coreProperties>
</file>