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72" r:id="rId5"/>
    <p:sldId id="273" r:id="rId6"/>
    <p:sldId id="258" r:id="rId7"/>
    <p:sldId id="259" r:id="rId8"/>
    <p:sldId id="260" r:id="rId9"/>
    <p:sldId id="262" r:id="rId10"/>
    <p:sldId id="263" r:id="rId11"/>
    <p:sldId id="264" r:id="rId12"/>
    <p:sldId id="265" r:id="rId13"/>
    <p:sldId id="267" r:id="rId14"/>
    <p:sldId id="274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2D02D-F2B1-4B4E-84CC-AB5436BFBBC7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E3F3-92E9-4152-B9C1-6BD6D6434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13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2D02D-F2B1-4B4E-84CC-AB5436BFBBC7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E3F3-92E9-4152-B9C1-6BD6D6434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59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2D02D-F2B1-4B4E-84CC-AB5436BFBBC7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E3F3-92E9-4152-B9C1-6BD6D6434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93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2D02D-F2B1-4B4E-84CC-AB5436BFBBC7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E3F3-92E9-4152-B9C1-6BD6D6434D7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2D02D-F2B1-4B4E-84CC-AB5436BFBBC7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E3F3-92E9-4152-B9C1-6BD6D6434D7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2D02D-F2B1-4B4E-84CC-AB5436BFBBC7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E3F3-92E9-4152-B9C1-6BD6D6434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2D02D-F2B1-4B4E-84CC-AB5436BFBBC7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E3F3-92E9-4152-B9C1-6BD6D6434D7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2D02D-F2B1-4B4E-84CC-AB5436BFBBC7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E3F3-92E9-4152-B9C1-6BD6D6434D7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2D02D-F2B1-4B4E-84CC-AB5436BFBBC7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E3F3-92E9-4152-B9C1-6BD6D6434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2D02D-F2B1-4B4E-84CC-AB5436BFBBC7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E3F3-92E9-4152-B9C1-6BD6D6434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2D02D-F2B1-4B4E-84CC-AB5436BFBBC7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E3F3-92E9-4152-B9C1-6BD6D6434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2D02D-F2B1-4B4E-84CC-AB5436BFBBC7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E3F3-92E9-4152-B9C1-6BD6D6434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29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2D02D-F2B1-4B4E-84CC-AB5436BFBBC7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E3F3-92E9-4152-B9C1-6BD6D6434D7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2D02D-F2B1-4B4E-84CC-AB5436BFBBC7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E3F3-92E9-4152-B9C1-6BD6D6434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2D02D-F2B1-4B4E-84CC-AB5436BFBBC7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E3F3-92E9-4152-B9C1-6BD6D6434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2D02D-F2B1-4B4E-84CC-AB5436BFBBC7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E3F3-92E9-4152-B9C1-6BD6D6434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0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2D02D-F2B1-4B4E-84CC-AB5436BFBBC7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E3F3-92E9-4152-B9C1-6BD6D6434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77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2D02D-F2B1-4B4E-84CC-AB5436BFBBC7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E3F3-92E9-4152-B9C1-6BD6D6434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70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2D02D-F2B1-4B4E-84CC-AB5436BFBBC7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E3F3-92E9-4152-B9C1-6BD6D6434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39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2D02D-F2B1-4B4E-84CC-AB5436BFBBC7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E3F3-92E9-4152-B9C1-6BD6D6434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54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2D02D-F2B1-4B4E-84CC-AB5436BFBBC7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E3F3-92E9-4152-B9C1-6BD6D6434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64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2D02D-F2B1-4B4E-84CC-AB5436BFBBC7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E3F3-92E9-4152-B9C1-6BD6D6434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31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55000">
              <a:srgbClr val="FF7A00"/>
            </a:gs>
            <a:gs pos="81000">
              <a:srgbClr val="FF0300"/>
            </a:gs>
            <a:gs pos="100000">
              <a:srgbClr val="4D0808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2D02D-F2B1-4B4E-84CC-AB5436BFBBC7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3E3F3-92E9-4152-B9C1-6BD6D6434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68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962D02D-F2B1-4B4E-84CC-AB5436BFBBC7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003E3F3-92E9-4152-B9C1-6BD6D6434D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7624" y="5157192"/>
            <a:ext cx="7776864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Слушателя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курсов повышения квалификации по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проблеме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Катютиной Инны Викторовны, </a:t>
            </a:r>
          </a:p>
          <a:p>
            <a:pPr algn="r"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воспитателя МБДОУ детского сада №15 «Лучик», г. Павлово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116632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Министерство образования Нижегородской области </a:t>
            </a:r>
          </a:p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Государственное бюджетное образовательное учреждение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дополнительного профессионального образования </a:t>
            </a:r>
          </a:p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НИЖЕГОРОДСКИЙ ИНСТИТУТ РАЗВИТИЯ ОБРАЗОВАНИЯ НИРО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4162440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КУРСУ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«АКТУАЛЬНЫЕ ПРОБЛЕМЫ ДОШКОЛЬНОГО ОБРАЗОВАНИЯ</a:t>
            </a:r>
          </a:p>
          <a:p>
            <a:pPr algn="ctr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УСЛОВИЯХ ВНЕДРЕНИЯ ФГОС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3788" y="638132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Нижний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Новгород,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2015 г.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484784"/>
            <a:ext cx="8496944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>
                  <a:solidFill>
                    <a:schemeClr val="bg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МЕТОДИЧЕСКАЯ РАЗРАБОТКА </a:t>
            </a:r>
          </a:p>
          <a:p>
            <a:pPr algn="ctr"/>
            <a:r>
              <a:rPr lang="ru-RU" sz="2800" b="1" dirty="0">
                <a:ln w="11430">
                  <a:solidFill>
                    <a:schemeClr val="bg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плана-конспекта родительского собрания в форме вечера-встречи</a:t>
            </a:r>
          </a:p>
          <a:p>
            <a:pPr algn="ctr"/>
            <a:r>
              <a:rPr lang="ru-RU" sz="2800" b="1" dirty="0">
                <a:ln w="11430">
                  <a:solidFill>
                    <a:schemeClr val="bg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«Учимся </a:t>
            </a:r>
            <a:r>
              <a:rPr lang="ru-RU" sz="2800" b="1" dirty="0" smtClean="0">
                <a:ln w="11430">
                  <a:solidFill>
                    <a:schemeClr val="bg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эмоционально переживать </a:t>
            </a:r>
            <a:r>
              <a:rPr lang="ru-RU" sz="2800" b="1" dirty="0">
                <a:ln w="11430">
                  <a:solidFill>
                    <a:schemeClr val="bg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вместе с ребёнком» </a:t>
            </a:r>
          </a:p>
          <a:p>
            <a:pPr algn="ctr"/>
            <a:r>
              <a:rPr lang="ru-RU" sz="2800" b="1" dirty="0">
                <a:ln w="11430">
                  <a:solidFill>
                    <a:schemeClr val="bg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(старшая группа) </a:t>
            </a:r>
          </a:p>
        </p:txBody>
      </p:sp>
    </p:spTree>
    <p:extLst>
      <p:ext uri="{BB962C8B-B14F-4D97-AF65-F5344CB8AC3E}">
        <p14:creationId xmlns:p14="http://schemas.microsoft.com/office/powerpoint/2010/main" val="391239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>
                <a:alpha val="16000"/>
              </a:srgbClr>
            </a:gs>
            <a:gs pos="55000">
              <a:srgbClr val="00B050">
                <a:alpha val="3100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996952"/>
            <a:ext cx="4896544" cy="3672408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2653" y="1124744"/>
            <a:ext cx="8244916" cy="17864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Comic Sans MS" pitchFamily="66" charset="0"/>
              </a:rPr>
              <a:t>Родители делятся на две группы, им раздаются фрагменты пословицы, одна из которых написана желтым цветом, а другая – оранжевым. </a:t>
            </a:r>
          </a:p>
          <a:p>
            <a:pPr marL="0" indent="0">
              <a:buNone/>
            </a:pPr>
            <a:endParaRPr lang="ru-RU" sz="10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Comic Sans MS" pitchFamily="66" charset="0"/>
              </a:rPr>
              <a:t>Задача – собрать пословицы: «Добрый человек скорее дело делает, чем сердитый», «Сделай доброе дело, чтобы сердце пело».</a:t>
            </a:r>
          </a:p>
          <a:p>
            <a:pPr marL="0" indent="0">
              <a:buNone/>
            </a:pPr>
            <a:endParaRPr lang="ru-RU" sz="2000" dirty="0" smtClean="0">
              <a:latin typeface="Comic Sans MS" pitchFamily="66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35857" y="260648"/>
            <a:ext cx="8272286" cy="86409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40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Игра «Собери пословицу»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5857" y="3501008"/>
            <a:ext cx="317223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omic Sans MS" pitchFamily="66" charset="0"/>
              </a:rPr>
              <a:t>Попросить </a:t>
            </a:r>
            <a:r>
              <a:rPr lang="ru-RU" sz="2000" dirty="0" smtClean="0">
                <a:latin typeface="Comic Sans MS" pitchFamily="66" charset="0"/>
              </a:rPr>
              <a:t>родителей </a:t>
            </a:r>
            <a:r>
              <a:rPr lang="ru-RU" sz="2000" dirty="0">
                <a:latin typeface="Comic Sans MS" pitchFamily="66" charset="0"/>
              </a:rPr>
              <a:t>объяснить</a:t>
            </a:r>
            <a:r>
              <a:rPr lang="ru-RU" sz="2000" dirty="0" smtClean="0">
                <a:latin typeface="Comic Sans MS" pitchFamily="66" charset="0"/>
              </a:rPr>
              <a:t>, </a:t>
            </a:r>
            <a:r>
              <a:rPr lang="ru-RU" sz="2000" dirty="0">
                <a:latin typeface="Comic Sans MS" pitchFamily="66" charset="0"/>
              </a:rPr>
              <a:t>почему пословицы написаны именно такими цветами</a:t>
            </a:r>
            <a:r>
              <a:rPr lang="ru-RU" sz="2000" dirty="0" smtClean="0">
                <a:latin typeface="Comic Sans MS" pitchFamily="66" charset="0"/>
              </a:rPr>
              <a:t>?</a:t>
            </a:r>
          </a:p>
          <a:p>
            <a:endParaRPr lang="ru-RU" sz="2000" dirty="0">
              <a:latin typeface="Comic Sans MS" pitchFamily="66" charset="0"/>
            </a:endParaRPr>
          </a:p>
          <a:p>
            <a:r>
              <a:rPr lang="ru-RU" sz="2000" dirty="0" smtClean="0">
                <a:latin typeface="Comic Sans MS" pitchFamily="66" charset="0"/>
              </a:rPr>
              <a:t>(Жёлтый </a:t>
            </a:r>
            <a:r>
              <a:rPr lang="ru-RU" sz="2000" dirty="0">
                <a:latin typeface="Comic Sans MS" pitchFamily="66" charset="0"/>
              </a:rPr>
              <a:t>и оранжевый цвета излучают добро и </a:t>
            </a:r>
            <a:r>
              <a:rPr lang="ru-RU" sz="2000" dirty="0" smtClean="0">
                <a:latin typeface="Comic Sans MS" pitchFamily="66" charset="0"/>
              </a:rPr>
              <a:t>тепло.)</a:t>
            </a:r>
            <a:endParaRPr lang="ru-RU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78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>
                <a:alpha val="18000"/>
              </a:srgbClr>
            </a:gs>
            <a:gs pos="66000">
              <a:srgbClr val="FF7A00">
                <a:alpha val="48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0745" y="2285671"/>
            <a:ext cx="5832648" cy="40956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Comic Sans MS" pitchFamily="66" charset="0"/>
              </a:rPr>
              <a:t>Как важно объяснить ребёнку, что </a:t>
            </a:r>
            <a:r>
              <a:rPr lang="ru-RU" sz="2000" dirty="0" smtClean="0">
                <a:latin typeface="Comic Sans MS" pitchFamily="66" charset="0"/>
              </a:rPr>
              <a:t>эмоционально переживать </a:t>
            </a:r>
            <a:r>
              <a:rPr lang="ru-RU" sz="2000" dirty="0" smtClean="0">
                <a:latin typeface="Comic Sans MS" pitchFamily="66" charset="0"/>
              </a:rPr>
              <a:t>что-либо - это нормально?  (Радость, удивление, раздражение, обида, страх…) </a:t>
            </a:r>
          </a:p>
          <a:p>
            <a:pPr marL="0" indent="0">
              <a:buNone/>
            </a:pPr>
            <a:endParaRPr lang="ru-RU" sz="20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Comic Sans MS" pitchFamily="66" charset="0"/>
              </a:rPr>
              <a:t>Всегда ли хорошо мы поступаем, движимые различными отрицательными </a:t>
            </a:r>
            <a:r>
              <a:rPr lang="ru-RU" sz="2000" dirty="0" smtClean="0">
                <a:latin typeface="Comic Sans MS" pitchFamily="66" charset="0"/>
              </a:rPr>
              <a:t>эмоциями?</a:t>
            </a:r>
            <a:endParaRPr lang="ru-RU" sz="20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ru-RU" sz="20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Comic Sans MS" pitchFamily="66" charset="0"/>
              </a:rPr>
              <a:t>Насколько важно при общении с ребёнком отделять его поведение от его </a:t>
            </a:r>
            <a:r>
              <a:rPr lang="ru-RU" sz="2000" dirty="0" smtClean="0">
                <a:latin typeface="Comic Sans MS" pitchFamily="66" charset="0"/>
              </a:rPr>
              <a:t>эмоций </a:t>
            </a:r>
            <a:r>
              <a:rPr lang="ru-RU" sz="2000" dirty="0" smtClean="0">
                <a:latin typeface="Comic Sans MS" pitchFamily="66" charset="0"/>
              </a:rPr>
              <a:t>и подсказывать ему более удачное действие, которое не задевало бы окружающих и не унижало бы самого ребёнка?</a:t>
            </a:r>
          </a:p>
          <a:p>
            <a:endParaRPr lang="ru-RU" sz="2000" dirty="0" smtClean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48162" y="188640"/>
            <a:ext cx="8047676" cy="122413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Учимся с </a:t>
            </a:r>
            <a:r>
              <a:rPr lang="ru-RU" sz="4000" b="1" dirty="0" smtClean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ребёнком </a:t>
            </a:r>
            <a:r>
              <a:rPr lang="ru-RU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«прикасаться» к своим </a:t>
            </a:r>
            <a:r>
              <a:rPr lang="ru-RU" sz="4000" b="1" dirty="0" smtClean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эмоциям</a:t>
            </a:r>
            <a:endParaRPr lang="ru-RU" sz="4000" b="1" dirty="0">
              <a:ln w="10541" cmpd="sng">
                <a:solidFill>
                  <a:srgbClr val="00B0F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068960"/>
            <a:ext cx="2933700" cy="3714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1556792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mic Sans MS" pitchFamily="66" charset="0"/>
              </a:rPr>
              <a:t>Беседа воспитателя с родителями по вопросам: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5420" y="2181725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5421" y="3437799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5421" y="4446639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939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>
                <a:alpha val="74000"/>
              </a:srgbClr>
            </a:gs>
            <a:gs pos="55000">
              <a:srgbClr val="00B050">
                <a:alpha val="35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044" y="260648"/>
            <a:ext cx="7717912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relaxedInse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Игровое упражнение «Родительские установки»</a:t>
            </a:r>
            <a:endParaRPr lang="ru-RU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6743" y="1772816"/>
            <a:ext cx="81105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Вопрос к родителям: «Какие последствия могут повлечь негативные установки?»</a:t>
            </a:r>
          </a:p>
          <a:p>
            <a:endParaRPr lang="ru-RU" sz="2000" dirty="0" smtClean="0">
              <a:latin typeface="Comic Sans MS" pitchFamily="66" charset="0"/>
            </a:endParaRPr>
          </a:p>
          <a:p>
            <a:r>
              <a:rPr lang="ru-RU" sz="2000" dirty="0" smtClean="0">
                <a:latin typeface="Comic Sans MS" pitchFamily="66" charset="0"/>
              </a:rPr>
              <a:t>Родителям предлагается попытаться изменить негативную установку на позитивную (графа позитивной установки условно скрыта).</a:t>
            </a:r>
            <a:endParaRPr lang="ru-RU" sz="2000" dirty="0">
              <a:latin typeface="Comic Sans MS" pitchFamily="66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164478"/>
              </p:ext>
            </p:extLst>
          </p:nvPr>
        </p:nvGraphicFramePr>
        <p:xfrm>
          <a:off x="516743" y="3933056"/>
          <a:ext cx="8231721" cy="26395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1001"/>
                <a:gridCol w="4536504"/>
                <a:gridCol w="1944216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Негативные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установки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Последствия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Позитивные установки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Горе ты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моё!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Заниженная самооценка, чувство вины, отчуждение, конфликты.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Радость ты моя!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Нытик, плакса!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Внутренняя озлобленность, повышенное эмоциональное напряжение, тревожность, неуверенность в своих силах, безынициативность.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Поплачь, станет легче!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751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>
                <a:alpha val="74000"/>
              </a:srgbClr>
            </a:gs>
            <a:gs pos="55000">
              <a:srgbClr val="00B050">
                <a:alpha val="35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2666162"/>
              </p:ext>
            </p:extLst>
          </p:nvPr>
        </p:nvGraphicFramePr>
        <p:xfrm>
          <a:off x="431540" y="404664"/>
          <a:ext cx="8280920" cy="5958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9748"/>
                <a:gridCol w="3017573"/>
                <a:gridCol w="2793599"/>
              </a:tblGrid>
              <a:tr h="2090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Негативные установки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Последствия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Позитивные установки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70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Ты копия своего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папочки!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Неадекватная самооценка, упрямство, противоречивость, трудности в общении с родителями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Папа у нас замечательный, 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мама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у нас умница!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6270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Неумейка! Откуда у тебя только руки растут!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Страхи, заниженная самооценка, неуверенность, низкая мотивация к деятельности.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Попробуй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ещё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раз,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и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у тебя обязательно получится!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Давай попробуем вместе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8360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Ты обидел маму! Ты плохой, вот уйду от тебя к другому мальчику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Отчуждение,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тревожность, страхи, чувство одиночества, нарушение сна.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Я тебя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всё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равно люблю! Но мне очень неприятно – постарайся не поступать так больше.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180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Займись чем-нибудь,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отстань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Отчуждение, озлобленность.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Иди ко мне,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давай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подумаем, чем мы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займёмся.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6270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Только и слышу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: «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Купи, купи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». Надоел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с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о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своими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проблемами!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Агрессия, капризы, истерики.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Мне бы хотелось купить тебе, но у меня нет денег.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050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>
                <a:alpha val="0"/>
              </a:srgbClr>
            </a:gs>
            <a:gs pos="80000">
              <a:srgbClr val="006600">
                <a:alpha val="5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944" y="188640"/>
            <a:ext cx="8229600" cy="78296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Полезные советы родителям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1800199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Aft>
                <a:spcPts val="1200"/>
              </a:spcAft>
              <a:buFont typeface="Wingdings" pitchFamily="2" charset="2"/>
              <a:buChar char="ü"/>
            </a:pPr>
            <a:r>
              <a:rPr lang="ru-RU" dirty="0" smtClean="0">
                <a:latin typeface="Comic Sans MS" pitchFamily="66" charset="0"/>
              </a:rPr>
              <a:t>Наблюдайте </a:t>
            </a:r>
            <a:r>
              <a:rPr lang="ru-RU" dirty="0">
                <a:latin typeface="Comic Sans MS" pitchFamily="66" charset="0"/>
              </a:rPr>
              <a:t>за своим </a:t>
            </a:r>
            <a:r>
              <a:rPr lang="ru-RU" dirty="0" smtClean="0">
                <a:latin typeface="Comic Sans MS" pitchFamily="66" charset="0"/>
              </a:rPr>
              <a:t>ребёнком; обращайте </a:t>
            </a:r>
            <a:r>
              <a:rPr lang="ru-RU" dirty="0">
                <a:latin typeface="Comic Sans MS" pitchFamily="66" charset="0"/>
              </a:rPr>
              <a:t>внимание на то, какие </a:t>
            </a:r>
            <a:r>
              <a:rPr lang="ru-RU" dirty="0" smtClean="0">
                <a:latin typeface="Comic Sans MS" pitchFamily="66" charset="0"/>
              </a:rPr>
              <a:t>эмоции </a:t>
            </a:r>
            <a:r>
              <a:rPr lang="ru-RU" dirty="0">
                <a:latin typeface="Comic Sans MS" pitchFamily="66" charset="0"/>
              </a:rPr>
              <a:t>ему сложнее заметить в себе и выразить; какие </a:t>
            </a:r>
            <a:r>
              <a:rPr lang="ru-RU" dirty="0" smtClean="0">
                <a:latin typeface="Comic Sans MS" pitchFamily="66" charset="0"/>
              </a:rPr>
              <a:t>эмоции </a:t>
            </a:r>
            <a:r>
              <a:rPr lang="ru-RU" dirty="0">
                <a:latin typeface="Comic Sans MS" pitchFamily="66" charset="0"/>
              </a:rPr>
              <a:t>ребёнок подавляет в себе, избегает их.</a:t>
            </a:r>
          </a:p>
          <a:p>
            <a:pPr>
              <a:lnSpc>
                <a:spcPct val="120000"/>
              </a:lnSpc>
              <a:spcAft>
                <a:spcPts val="1200"/>
              </a:spcAft>
              <a:buFont typeface="Wingdings" pitchFamily="2" charset="2"/>
              <a:buChar char="ü"/>
            </a:pPr>
            <a:r>
              <a:rPr lang="ru-RU" dirty="0" smtClean="0">
                <a:latin typeface="Comic Sans MS" pitchFamily="66" charset="0"/>
              </a:rPr>
              <a:t>Привлекайте ребёнка </a:t>
            </a:r>
            <a:r>
              <a:rPr lang="ru-RU" dirty="0">
                <a:latin typeface="Comic Sans MS" pitchFamily="66" charset="0"/>
              </a:rPr>
              <a:t>к наблюдению за собой, например: «Что сейчас случилось с </a:t>
            </a:r>
            <a:r>
              <a:rPr lang="ru-RU" dirty="0" smtClean="0">
                <a:latin typeface="Comic Sans MS" pitchFamily="66" charset="0"/>
              </a:rPr>
              <a:t>твоим </a:t>
            </a:r>
            <a:r>
              <a:rPr lang="ru-RU" dirty="0">
                <a:latin typeface="Comic Sans MS" pitchFamily="66" charset="0"/>
              </a:rPr>
              <a:t>голосом? Он очень тихий</a:t>
            </a:r>
            <a:r>
              <a:rPr lang="ru-RU" dirty="0" smtClean="0">
                <a:latin typeface="Comic Sans MS" pitchFamily="66" charset="0"/>
              </a:rPr>
              <a:t>?»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843031"/>
            <a:ext cx="5184576" cy="433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Wingdings" pitchFamily="2" charset="2"/>
              <a:buChar char="ü"/>
            </a:pPr>
            <a:r>
              <a:rPr lang="ru-RU" dirty="0">
                <a:latin typeface="Comic Sans MS" pitchFamily="66" charset="0"/>
              </a:rPr>
              <a:t>Чаще задавайте ребёнку вопрос: «Что ты хотел бы сейчас от меня?»,  и предлагайте тут же варианты ответа, например: «Может, ты хочешь, чтобы я погладила тебя, пожалела, поцеловала, сказала что-то приятное?» </a:t>
            </a:r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Wingdings" pitchFamily="2" charset="2"/>
              <a:buChar char="ü"/>
            </a:pPr>
            <a:r>
              <a:rPr lang="ru-RU" dirty="0">
                <a:latin typeface="Comic Sans MS" pitchFamily="66" charset="0"/>
              </a:rPr>
              <a:t>Учитесь формулировать точное и нужное сообщение ребёнку, которое его действительно поддержит, в котором он действительно нуждается в данный момент.</a:t>
            </a:r>
          </a:p>
          <a:p>
            <a:endParaRPr lang="ru-RU" dirty="0">
              <a:latin typeface="Comic Sans MS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3" t="6266" b="20619"/>
          <a:stretch/>
        </p:blipFill>
        <p:spPr>
          <a:xfrm>
            <a:off x="5828232" y="2696199"/>
            <a:ext cx="3298676" cy="4161801"/>
          </a:xfrm>
          <a:prstGeom prst="rect">
            <a:avLst/>
          </a:prstGeo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372249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0880" cy="648072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36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Игра </a:t>
            </a:r>
            <a:r>
              <a:rPr lang="ru-RU" sz="36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вместе </a:t>
            </a:r>
            <a:r>
              <a:rPr lang="ru-RU" sz="36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с детьми </a:t>
            </a:r>
            <a:r>
              <a:rPr lang="ru-RU" sz="36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36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«Добрые эльфы»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1975" y="1988840"/>
            <a:ext cx="5638789" cy="219624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i="1" dirty="0" smtClean="0">
                <a:solidFill>
                  <a:srgbClr val="006600"/>
                </a:solidFill>
                <a:latin typeface="Comic Sans MS" pitchFamily="66" charset="0"/>
              </a:rPr>
              <a:t>«</a:t>
            </a:r>
            <a:r>
              <a:rPr lang="ru-RU" sz="1600" i="1" dirty="0">
                <a:solidFill>
                  <a:srgbClr val="006600"/>
                </a:solidFill>
                <a:latin typeface="Comic Sans MS" pitchFamily="66" charset="0"/>
              </a:rPr>
              <a:t>Когда-то </a:t>
            </a:r>
            <a:r>
              <a:rPr lang="ru-RU" sz="1600" i="1" dirty="0" smtClean="0">
                <a:solidFill>
                  <a:srgbClr val="006600"/>
                </a:solidFill>
                <a:latin typeface="Comic Sans MS" pitchFamily="66" charset="0"/>
              </a:rPr>
              <a:t>давным-давно </a:t>
            </a:r>
            <a:r>
              <a:rPr lang="ru-RU" sz="1600" i="1" dirty="0">
                <a:solidFill>
                  <a:srgbClr val="006600"/>
                </a:solidFill>
                <a:latin typeface="Comic Sans MS" pitchFamily="66" charset="0"/>
              </a:rPr>
              <a:t>люди, </a:t>
            </a:r>
            <a:r>
              <a:rPr lang="ru-RU" sz="1600" i="1" dirty="0" smtClean="0">
                <a:solidFill>
                  <a:srgbClr val="006600"/>
                </a:solidFill>
                <a:latin typeface="Comic Sans MS" pitchFamily="66" charset="0"/>
              </a:rPr>
              <a:t>борясь </a:t>
            </a:r>
            <a:r>
              <a:rPr lang="ru-RU" sz="1600" i="1" dirty="0">
                <a:solidFill>
                  <a:srgbClr val="006600"/>
                </a:solidFill>
                <a:latin typeface="Comic Sans MS" pitchFamily="66" charset="0"/>
              </a:rPr>
              <a:t>за выживание, </a:t>
            </a:r>
            <a:r>
              <a:rPr lang="ru-RU" sz="1600" i="1" dirty="0" smtClean="0">
                <a:solidFill>
                  <a:srgbClr val="006600"/>
                </a:solidFill>
                <a:latin typeface="Comic Sans MS" pitchFamily="66" charset="0"/>
              </a:rPr>
              <a:t>работали днём </a:t>
            </a:r>
            <a:r>
              <a:rPr lang="ru-RU" sz="1600" i="1" dirty="0">
                <a:solidFill>
                  <a:srgbClr val="006600"/>
                </a:solidFill>
                <a:latin typeface="Comic Sans MS" pitchFamily="66" charset="0"/>
              </a:rPr>
              <a:t>и ночью. Конечно, они очень уставали.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i="1" dirty="0">
                <a:solidFill>
                  <a:srgbClr val="006600"/>
                </a:solidFill>
                <a:latin typeface="Comic Sans MS" pitchFamily="66" charset="0"/>
              </a:rPr>
              <a:t>Сжалились над ними добрые эльфы</a:t>
            </a:r>
            <a:r>
              <a:rPr lang="ru-RU" sz="1600" i="1" dirty="0" smtClean="0">
                <a:solidFill>
                  <a:srgbClr val="006600"/>
                </a:solidFill>
                <a:latin typeface="Comic Sans MS" pitchFamily="66" charset="0"/>
              </a:rPr>
              <a:t>. С </a:t>
            </a:r>
            <a:r>
              <a:rPr lang="ru-RU" sz="1600" i="1" dirty="0">
                <a:solidFill>
                  <a:srgbClr val="006600"/>
                </a:solidFill>
                <a:latin typeface="Comic Sans MS" pitchFamily="66" charset="0"/>
              </a:rPr>
              <a:t>наступлением ночи они стали прилетать к </a:t>
            </a:r>
            <a:r>
              <a:rPr lang="ru-RU" sz="1600" i="1" dirty="0" smtClean="0">
                <a:solidFill>
                  <a:srgbClr val="006600"/>
                </a:solidFill>
                <a:latin typeface="Comic Sans MS" pitchFamily="66" charset="0"/>
              </a:rPr>
              <a:t>людям</a:t>
            </a:r>
            <a:r>
              <a:rPr lang="ru-RU" sz="1600" i="1" dirty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ru-RU" sz="1600" i="1" dirty="0" smtClean="0">
                <a:solidFill>
                  <a:srgbClr val="006600"/>
                </a:solidFill>
                <a:latin typeface="Comic Sans MS" pitchFamily="66" charset="0"/>
              </a:rPr>
              <a:t>и </a:t>
            </a:r>
            <a:r>
              <a:rPr lang="ru-RU" sz="1600" i="1" dirty="0">
                <a:solidFill>
                  <a:srgbClr val="006600"/>
                </a:solidFill>
                <a:latin typeface="Comic Sans MS" pitchFamily="66" charset="0"/>
              </a:rPr>
              <a:t>ласково убаюкивать их добрыми словами, произнося их </a:t>
            </a:r>
            <a:r>
              <a:rPr lang="ru-RU" sz="1600" i="1" dirty="0" smtClean="0">
                <a:solidFill>
                  <a:srgbClr val="006600"/>
                </a:solidFill>
                <a:latin typeface="Comic Sans MS" pitchFamily="66" charset="0"/>
              </a:rPr>
              <a:t>шёпотом</a:t>
            </a:r>
            <a:r>
              <a:rPr lang="ru-RU" sz="1600" i="1" dirty="0">
                <a:solidFill>
                  <a:srgbClr val="006600"/>
                </a:solidFill>
                <a:latin typeface="Comic Sans MS" pitchFamily="66" charset="0"/>
              </a:rPr>
              <a:t>. И люди засыпали. А </a:t>
            </a:r>
            <a:r>
              <a:rPr lang="ru-RU" sz="1600" i="1" dirty="0" smtClean="0">
                <a:solidFill>
                  <a:srgbClr val="006600"/>
                </a:solidFill>
                <a:latin typeface="Comic Sans MS" pitchFamily="66" charset="0"/>
              </a:rPr>
              <a:t>утром, </a:t>
            </a:r>
            <a:r>
              <a:rPr lang="ru-RU" sz="1600" i="1" dirty="0">
                <a:solidFill>
                  <a:srgbClr val="006600"/>
                </a:solidFill>
                <a:latin typeface="Comic Sans MS" pitchFamily="66" charset="0"/>
              </a:rPr>
              <a:t>полные сил, с удвоенной энергией брались за </a:t>
            </a:r>
            <a:r>
              <a:rPr lang="ru-RU" sz="1600" i="1" dirty="0" smtClean="0">
                <a:solidFill>
                  <a:srgbClr val="006600"/>
                </a:solidFill>
                <a:latin typeface="Comic Sans MS" pitchFamily="66" charset="0"/>
              </a:rPr>
              <a:t>работу.»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651" y="1988840"/>
            <a:ext cx="3104232" cy="439248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1905000">
              <a:schemeClr val="accent1">
                <a:alpha val="0"/>
              </a:schemeClr>
            </a:glow>
            <a:innerShdw blurRad="749300">
              <a:schemeClr val="tx2">
                <a:lumMod val="60000"/>
                <a:lumOff val="40000"/>
                <a:alpha val="74000"/>
              </a:schemeClr>
            </a:innerShdw>
            <a:softEdge rad="177800"/>
          </a:effectLst>
        </p:spPr>
      </p:pic>
      <p:sp>
        <p:nvSpPr>
          <p:cNvPr id="5" name="TextBox 4"/>
          <p:cNvSpPr txBox="1"/>
          <p:nvPr/>
        </p:nvSpPr>
        <p:spPr>
          <a:xfrm>
            <a:off x="321975" y="1265238"/>
            <a:ext cx="8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Воспитатель предлагает детям поиграть вместе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родителями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рассказывает правила игры: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7663" y="4219995"/>
            <a:ext cx="5693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и родители разыгрывают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роли древних людей и добрых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эльфов: дети – роли тружеников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родители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эльфов.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Потом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команды меняются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ролями.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898" y="5301208"/>
            <a:ext cx="569351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  <a:t>«Итак, наступила ночь. Изнемогающие от усталости люди, продолжают работать, а добрые эльфы прилетают и убаюкивают их…»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Разыгрывается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бессловесное действие.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32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532" y="332656"/>
            <a:ext cx="8424936" cy="1656184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b="1" cap="all" dirty="0" smtClean="0">
                <a:ln w="900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рефлексию  </a:t>
            </a:r>
            <a:br>
              <a:rPr lang="ru-RU" b="1" cap="all" dirty="0" smtClean="0">
                <a:ln w="900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ln w="900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«С </a:t>
            </a:r>
            <a:r>
              <a:rPr lang="ru-RU" b="1" cap="all" dirty="0" smtClean="0">
                <a:ln w="900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каким настроением вы уходите?»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352928" cy="4608512"/>
          </a:xfrm>
          <a:effectLst>
            <a:glow rad="698500">
              <a:schemeClr val="accent1">
                <a:alpha val="92000"/>
              </a:schemeClr>
            </a:glow>
          </a:effectLst>
        </p:spPr>
        <p:txBody>
          <a:bodyPr>
            <a:noAutofit/>
          </a:bodyPr>
          <a:lstStyle/>
          <a:p>
            <a:pPr marL="0" indent="0">
              <a:lnSpc>
                <a:spcPct val="160000"/>
              </a:lnSpc>
              <a:spcAft>
                <a:spcPts val="1800"/>
              </a:spcAft>
              <a:buNone/>
            </a:pPr>
            <a:r>
              <a:rPr lang="ru-RU" sz="2000" b="1" dirty="0">
                <a:ln w="17780" cmpd="sng">
                  <a:noFill/>
                  <a:prstDash val="solid"/>
                  <a:miter lim="800000"/>
                </a:ln>
                <a:solidFill>
                  <a:srgbClr val="3333CC"/>
                </a:solidFill>
                <a:effectLst>
                  <a:glow rad="50800">
                    <a:srgbClr val="FFFF00">
                      <a:alpha val="18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В заключение </a:t>
            </a:r>
            <a:r>
              <a:rPr lang="ru-RU" sz="2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3333CC"/>
                </a:solidFill>
                <a:effectLst>
                  <a:glow rad="50800">
                    <a:srgbClr val="FFFF00">
                      <a:alpha val="18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проводится </a:t>
            </a:r>
            <a:r>
              <a:rPr lang="ru-RU" sz="2000" b="1" dirty="0">
                <a:ln w="17780" cmpd="sng">
                  <a:noFill/>
                  <a:prstDash val="solid"/>
                  <a:miter lim="800000"/>
                </a:ln>
                <a:solidFill>
                  <a:srgbClr val="3333CC"/>
                </a:solidFill>
                <a:effectLst>
                  <a:glow rad="50800">
                    <a:srgbClr val="FFFF00">
                      <a:alpha val="18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анализ </a:t>
            </a:r>
            <a:r>
              <a:rPr lang="ru-RU" sz="2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3333CC"/>
                </a:solidFill>
                <a:effectLst>
                  <a:glow rad="50800">
                    <a:srgbClr val="FFFF00">
                      <a:alpha val="18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встречи </a:t>
            </a:r>
            <a:r>
              <a:rPr lang="ru-RU" sz="2000" b="1" dirty="0">
                <a:ln w="17780" cmpd="sng">
                  <a:noFill/>
                  <a:prstDash val="solid"/>
                  <a:miter lim="800000"/>
                </a:ln>
                <a:solidFill>
                  <a:srgbClr val="3333CC"/>
                </a:solidFill>
                <a:effectLst>
                  <a:glow rad="50800">
                    <a:srgbClr val="FFFF00">
                      <a:alpha val="18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с </a:t>
            </a:r>
            <a:r>
              <a:rPr lang="ru-RU" sz="2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3333CC"/>
                </a:solidFill>
                <a:effectLst>
                  <a:glow rad="50800">
                    <a:srgbClr val="FFFF00">
                      <a:alpha val="18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родителями         «С </a:t>
            </a:r>
            <a:r>
              <a:rPr lang="ru-RU" sz="2000" b="1" dirty="0">
                <a:ln w="17780" cmpd="sng">
                  <a:noFill/>
                  <a:prstDash val="solid"/>
                  <a:miter lim="800000"/>
                </a:ln>
                <a:solidFill>
                  <a:srgbClr val="3333CC"/>
                </a:solidFill>
                <a:effectLst>
                  <a:glow rad="50800">
                    <a:srgbClr val="FFFF00">
                      <a:alpha val="18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каким </a:t>
            </a:r>
            <a:r>
              <a:rPr lang="ru-RU" sz="2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3333CC"/>
                </a:solidFill>
                <a:effectLst>
                  <a:glow rad="50800">
                    <a:srgbClr val="FFFF00">
                      <a:alpha val="18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настроением </a:t>
            </a:r>
            <a:r>
              <a:rPr lang="ru-RU" sz="2000" b="1" dirty="0">
                <a:ln w="17780" cmpd="sng">
                  <a:noFill/>
                  <a:prstDash val="solid"/>
                  <a:miter lim="800000"/>
                </a:ln>
                <a:solidFill>
                  <a:srgbClr val="3333CC"/>
                </a:solidFill>
                <a:effectLst>
                  <a:glow rad="50800">
                    <a:srgbClr val="FFFF00">
                      <a:alpha val="18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вы уходите?» </a:t>
            </a:r>
            <a:endParaRPr lang="ru-RU" sz="2000" b="1" dirty="0" smtClean="0">
              <a:ln w="17780" cmpd="sng">
                <a:noFill/>
                <a:prstDash val="solid"/>
                <a:miter lim="800000"/>
              </a:ln>
              <a:solidFill>
                <a:srgbClr val="3333CC"/>
              </a:solidFill>
              <a:effectLst>
                <a:glow rad="50800">
                  <a:srgbClr val="FFFF00">
                    <a:alpha val="18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pPr marL="0" indent="0">
              <a:lnSpc>
                <a:spcPct val="160000"/>
              </a:lnSpc>
              <a:spcAft>
                <a:spcPts val="1800"/>
              </a:spcAft>
              <a:buNone/>
            </a:pPr>
            <a:r>
              <a:rPr lang="ru-RU" sz="2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3333CC"/>
                </a:solidFill>
                <a:effectLst>
                  <a:glow rad="50800">
                    <a:srgbClr val="FFFF00">
                      <a:alpha val="18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Выходя </a:t>
            </a:r>
            <a:r>
              <a:rPr lang="ru-RU" sz="2000" b="1" dirty="0">
                <a:ln w="17780" cmpd="sng">
                  <a:noFill/>
                  <a:prstDash val="solid"/>
                  <a:miter lim="800000"/>
                </a:ln>
                <a:solidFill>
                  <a:srgbClr val="3333CC"/>
                </a:solidFill>
                <a:effectLst>
                  <a:glow rad="50800">
                    <a:srgbClr val="FFFF00">
                      <a:alpha val="18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с собрания, родители выбирают карточку с соответствующим эмоциональным состоянием </a:t>
            </a:r>
            <a:r>
              <a:rPr lang="ru-RU" sz="2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3333CC"/>
                </a:solidFill>
                <a:effectLst>
                  <a:glow rad="50800">
                    <a:srgbClr val="FFFF00">
                      <a:alpha val="18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и </a:t>
            </a:r>
            <a:r>
              <a:rPr lang="ru-RU" sz="2000" b="1" dirty="0">
                <a:ln w="17780" cmpd="sng">
                  <a:noFill/>
                  <a:prstDash val="solid"/>
                  <a:miter lim="800000"/>
                </a:ln>
                <a:solidFill>
                  <a:srgbClr val="3333CC"/>
                </a:solidFill>
                <a:effectLst>
                  <a:glow rad="50800">
                    <a:srgbClr val="FFFF00">
                      <a:alpha val="18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кладут на поднос (</a:t>
            </a:r>
            <a:r>
              <a:rPr lang="ru-RU" sz="2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3333CC"/>
                </a:solidFill>
                <a:effectLst>
                  <a:glow rad="50800">
                    <a:srgbClr val="FFFF00">
                      <a:alpha val="18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схематичное изображение </a:t>
            </a:r>
            <a:r>
              <a:rPr lang="ru-RU" sz="2000" b="1" dirty="0">
                <a:ln w="17780" cmpd="sng">
                  <a:noFill/>
                  <a:prstDash val="solid"/>
                  <a:miter lim="800000"/>
                </a:ln>
                <a:solidFill>
                  <a:srgbClr val="3333CC"/>
                </a:solidFill>
                <a:effectLst>
                  <a:glow rad="50800">
                    <a:srgbClr val="FFFF00">
                      <a:alpha val="18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людей разных </a:t>
            </a:r>
            <a:r>
              <a:rPr lang="ru-RU" sz="2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3333CC"/>
                </a:solidFill>
                <a:effectLst>
                  <a:glow rad="50800">
                    <a:srgbClr val="FFFF00">
                      <a:alpha val="18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эмоциональных состояний: весёлое</a:t>
            </a:r>
            <a:r>
              <a:rPr lang="ru-RU" sz="2000" b="1" dirty="0">
                <a:ln w="17780" cmpd="sng">
                  <a:noFill/>
                  <a:prstDash val="solid"/>
                  <a:miter lim="800000"/>
                </a:ln>
                <a:solidFill>
                  <a:srgbClr val="3333CC"/>
                </a:solidFill>
                <a:effectLst>
                  <a:glow rad="50800">
                    <a:srgbClr val="FFFF00">
                      <a:alpha val="18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, </a:t>
            </a:r>
            <a:r>
              <a:rPr lang="ru-RU" sz="2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3333CC"/>
                </a:solidFill>
                <a:effectLst>
                  <a:glow rad="50800">
                    <a:srgbClr val="FFFF00">
                      <a:alpha val="18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безразличное, грустное).</a:t>
            </a:r>
          </a:p>
          <a:p>
            <a:pPr marL="0" indent="0">
              <a:lnSpc>
                <a:spcPct val="160000"/>
              </a:lnSpc>
              <a:spcAft>
                <a:spcPts val="1800"/>
              </a:spcAft>
              <a:buNone/>
            </a:pPr>
            <a:r>
              <a:rPr lang="ru-RU" sz="2000" b="1" dirty="0">
                <a:ln w="17780" cmpd="sng">
                  <a:noFill/>
                  <a:prstDash val="solid"/>
                  <a:miter lim="800000"/>
                </a:ln>
                <a:solidFill>
                  <a:srgbClr val="3333CC"/>
                </a:solidFill>
                <a:effectLst>
                  <a:glow rad="50800">
                    <a:srgbClr val="FFFF00">
                      <a:alpha val="18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После собрания </a:t>
            </a:r>
            <a:r>
              <a:rPr lang="ru-RU" sz="2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3333CC"/>
                </a:solidFill>
                <a:effectLst>
                  <a:glow rad="50800">
                    <a:srgbClr val="FFFF00">
                      <a:alpha val="18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воспитателем </a:t>
            </a:r>
            <a:r>
              <a:rPr lang="ru-RU" sz="2000" b="1" dirty="0">
                <a:ln w="17780" cmpd="sng">
                  <a:noFill/>
                  <a:prstDash val="solid"/>
                  <a:miter lim="800000"/>
                </a:ln>
                <a:solidFill>
                  <a:srgbClr val="3333CC"/>
                </a:solidFill>
                <a:effectLst>
                  <a:glow rad="50800">
                    <a:srgbClr val="FFFF00">
                      <a:alpha val="18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делаются выводы о проведении собрания</a:t>
            </a:r>
            <a:r>
              <a:rPr lang="ru-RU" sz="2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3333CC"/>
                </a:solidFill>
                <a:effectLst>
                  <a:glow rad="50800">
                    <a:srgbClr val="FFFF00">
                      <a:alpha val="18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.</a:t>
            </a:r>
            <a:endParaRPr lang="ru-RU" sz="2000" b="1" dirty="0">
              <a:ln w="17780" cmpd="sng">
                <a:noFill/>
                <a:prstDash val="solid"/>
                <a:miter lim="800000"/>
              </a:ln>
              <a:solidFill>
                <a:srgbClr val="3333CC"/>
              </a:solidFill>
              <a:effectLst>
                <a:glow rad="50800">
                  <a:srgbClr val="FFFF00">
                    <a:alpha val="18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24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>
                <a:alpha val="11000"/>
              </a:srgbClr>
            </a:gs>
            <a:gs pos="100000">
              <a:srgbClr val="FF7A00">
                <a:alpha val="98000"/>
              </a:srgbClr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852936"/>
            <a:ext cx="8229600" cy="1359024"/>
          </a:xfrm>
        </p:spPr>
        <p:txBody>
          <a:bodyPr>
            <a:normAutofit fontScale="90000"/>
          </a:bodyPr>
          <a:lstStyle/>
          <a:p>
            <a:r>
              <a:rPr lang="ru-RU" sz="7300" b="1" dirty="0" smtClean="0">
                <a:solidFill>
                  <a:srgbClr val="00B050"/>
                </a:solidFill>
              </a:rPr>
              <a:t>Спасибо за внимание!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46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>
                <a:alpha val="16000"/>
              </a:srgbClr>
            </a:gs>
            <a:gs pos="100000">
              <a:srgbClr val="FF7A00">
                <a:alpha val="50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63442" y="404664"/>
            <a:ext cx="721711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Актуальные проблемы в развитии детей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7363" y="4797152"/>
            <a:ext cx="3779007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>
                  <a:solidFill>
                    <a:srgbClr val="00B0F0"/>
                  </a:solidFill>
                </a:ln>
                <a:solidFill>
                  <a:srgbClr val="0070C0"/>
                </a:solidFill>
              </a:rPr>
              <a:t>Проблема развития эмоционального интеллекта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76056" y="4851288"/>
            <a:ext cx="374762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>
                  <a:solidFill>
                    <a:srgbClr val="00B0F0"/>
                  </a:solidFill>
                </a:ln>
                <a:solidFill>
                  <a:srgbClr val="0070C0"/>
                </a:solidFill>
              </a:rPr>
              <a:t>Ухудшение состояния </a:t>
            </a:r>
            <a:r>
              <a:rPr lang="ru-RU" sz="2800" b="1" spc="50" dirty="0" smtClean="0">
                <a:ln w="11430">
                  <a:solidFill>
                    <a:srgbClr val="00B0F0"/>
                  </a:solidFill>
                </a:ln>
                <a:solidFill>
                  <a:srgbClr val="0070C0"/>
                </a:solidFill>
              </a:rPr>
              <a:t>здоровья</a:t>
            </a:r>
            <a:endParaRPr lang="ru-RU" sz="2800" b="1" spc="50" dirty="0">
              <a:ln w="11430">
                <a:solidFill>
                  <a:srgbClr val="00B0F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12" name="Стрелка вправо с вырезом 11"/>
          <p:cNvSpPr/>
          <p:nvPr/>
        </p:nvSpPr>
        <p:spPr>
          <a:xfrm rot="7734843">
            <a:off x="2466459" y="3570368"/>
            <a:ext cx="1465506" cy="655872"/>
          </a:xfrm>
          <a:prstGeom prst="notchedRightArrow">
            <a:avLst>
              <a:gd name="adj1" fmla="val 37995"/>
              <a:gd name="adj2" fmla="val 91999"/>
            </a:avLst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innerShdw blurRad="114300">
              <a:schemeClr val="accent1">
                <a:lumMod val="20000"/>
                <a:lumOff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с вырезом 12"/>
          <p:cNvSpPr/>
          <p:nvPr/>
        </p:nvSpPr>
        <p:spPr>
          <a:xfrm rot="3133243">
            <a:off x="5262004" y="3581652"/>
            <a:ext cx="1465506" cy="655872"/>
          </a:xfrm>
          <a:prstGeom prst="notchedRightArrow">
            <a:avLst>
              <a:gd name="adj1" fmla="val 37995"/>
              <a:gd name="adj2" fmla="val 91999"/>
            </a:avLst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innerShdw blurRad="114300">
              <a:schemeClr val="accent1">
                <a:lumMod val="20000"/>
                <a:lumOff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37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64000">
              <a:schemeClr val="accent5">
                <a:alpha val="38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263466" y="2093246"/>
            <a:ext cx="338437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укрепление физического </a:t>
            </a:r>
            <a:r>
              <a:rPr lang="ru-RU" sz="2800" b="1" dirty="0" smtClean="0">
                <a:ln w="10541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здоровья</a:t>
            </a:r>
            <a:endParaRPr lang="ru-RU" sz="2800" b="1" dirty="0">
              <a:ln w="10541" cmpd="sng">
                <a:solidFill>
                  <a:srgbClr val="7030A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41094" y="2093247"/>
            <a:ext cx="338437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укрепление психического здоровья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26634" y="3573016"/>
            <a:ext cx="5472608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укрепление </a:t>
            </a:r>
            <a:endParaRPr lang="ru-RU" sz="2800" b="1" dirty="0" smtClean="0">
              <a:ln w="10541" cmpd="sng">
                <a:solidFill>
                  <a:srgbClr val="7030A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800" b="1" dirty="0" smtClean="0">
                <a:ln w="10541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эмоционального </a:t>
            </a:r>
            <a:r>
              <a:rPr lang="ru-RU" sz="2800" b="1" dirty="0">
                <a:ln w="10541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благополучия, эмоциональной отзывчивости, сопереживания, </a:t>
            </a:r>
            <a:endParaRPr lang="ru-RU" sz="2800" b="1" dirty="0" smtClean="0">
              <a:ln w="10541" cmpd="sng">
                <a:solidFill>
                  <a:srgbClr val="7030A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800" b="1" dirty="0" smtClean="0">
                <a:ln w="10541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формирование </a:t>
            </a:r>
            <a:r>
              <a:rPr lang="ru-RU" sz="2800" b="1" dirty="0">
                <a:ln w="10541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готовности к совместной деятельности со </a:t>
            </a:r>
            <a:r>
              <a:rPr lang="ru-RU" sz="2800" b="1" dirty="0" smtClean="0">
                <a:ln w="10541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сверстниками</a:t>
            </a:r>
            <a:endParaRPr lang="ru-RU" sz="2800" b="1" dirty="0">
              <a:ln w="10541" cmpd="sng">
                <a:solidFill>
                  <a:srgbClr val="7030A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Стрелка вправо с вырезом 9"/>
          <p:cNvSpPr/>
          <p:nvPr/>
        </p:nvSpPr>
        <p:spPr>
          <a:xfrm rot="8319000">
            <a:off x="2496351" y="1473371"/>
            <a:ext cx="968017" cy="534985"/>
          </a:xfrm>
          <a:prstGeom prst="notchedRightArrow">
            <a:avLst>
              <a:gd name="adj1" fmla="val 37995"/>
              <a:gd name="adj2" fmla="val 91999"/>
            </a:avLst>
          </a:prstGeom>
          <a:solidFill>
            <a:srgbClr val="7030A0"/>
          </a:solidFill>
          <a:ln>
            <a:solidFill>
              <a:schemeClr val="accent4">
                <a:lumMod val="75000"/>
              </a:schemeClr>
            </a:solidFill>
          </a:ln>
          <a:effectLst>
            <a:innerShdw blurRad="114300">
              <a:schemeClr val="accent1">
                <a:lumMod val="20000"/>
                <a:lumOff val="80000"/>
              </a:schemeClr>
            </a:innerShdw>
          </a:effectLst>
          <a:scene3d>
            <a:camera prst="orthographicFront"/>
            <a:lightRig rig="chilly" dir="t"/>
          </a:scene3d>
          <a:sp3d prstMaterial="translucent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с вырезом 10"/>
          <p:cNvSpPr/>
          <p:nvPr/>
        </p:nvSpPr>
        <p:spPr>
          <a:xfrm rot="2469577">
            <a:off x="5557085" y="1472750"/>
            <a:ext cx="968017" cy="534985"/>
          </a:xfrm>
          <a:prstGeom prst="notchedRightArrow">
            <a:avLst>
              <a:gd name="adj1" fmla="val 37995"/>
              <a:gd name="adj2" fmla="val 91999"/>
            </a:avLst>
          </a:prstGeom>
          <a:solidFill>
            <a:srgbClr val="7030A0"/>
          </a:solidFill>
          <a:ln>
            <a:solidFill>
              <a:schemeClr val="accent4">
                <a:lumMod val="75000"/>
              </a:schemeClr>
            </a:solidFill>
          </a:ln>
          <a:effectLst>
            <a:innerShdw blurRad="114300">
              <a:schemeClr val="accent1">
                <a:lumMod val="20000"/>
                <a:lumOff val="80000"/>
              </a:schemeClr>
            </a:innerShdw>
          </a:effectLst>
          <a:scene3d>
            <a:camera prst="orthographicFront"/>
            <a:lightRig rig="chilly" dir="t"/>
          </a:scene3d>
          <a:sp3d prstMaterial="translucent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с вырезом 11"/>
          <p:cNvSpPr/>
          <p:nvPr/>
        </p:nvSpPr>
        <p:spPr>
          <a:xfrm rot="5400000">
            <a:off x="3867575" y="2355630"/>
            <a:ext cx="1412580" cy="534985"/>
          </a:xfrm>
          <a:prstGeom prst="notchedRightArrow">
            <a:avLst>
              <a:gd name="adj1" fmla="val 37995"/>
              <a:gd name="adj2" fmla="val 91999"/>
            </a:avLst>
          </a:prstGeom>
          <a:solidFill>
            <a:srgbClr val="7030A0"/>
          </a:solidFill>
          <a:ln>
            <a:solidFill>
              <a:schemeClr val="accent4">
                <a:lumMod val="75000"/>
              </a:schemeClr>
            </a:solidFill>
          </a:ln>
          <a:effectLst>
            <a:innerShdw blurRad="114300">
              <a:schemeClr val="accent1">
                <a:lumMod val="20000"/>
                <a:lumOff val="80000"/>
              </a:schemeClr>
            </a:innerShdw>
          </a:effectLst>
          <a:scene3d>
            <a:camera prst="orthographicFront"/>
            <a:lightRig rig="chilly" dir="t"/>
          </a:scene3d>
          <a:sp3d prstMaterial="translucent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-10927" y="262153"/>
            <a:ext cx="91695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Актуальные задачи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907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alpha val="25000"/>
              </a:srgbClr>
            </a:gs>
            <a:gs pos="55000">
              <a:srgbClr val="92D050">
                <a:alpha val="47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427984" y="3933056"/>
            <a:ext cx="4564762" cy="2520280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«Человек, научившийся управлять своими эмоциями, становится хозяином своей жизни»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(Джоан Роулинг)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0515" y="116632"/>
            <a:ext cx="5009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Таким образом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1784" y="1039962"/>
            <a:ext cx="8460432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Приоритетным вопросом в рамках ФГОС является развитие </a:t>
            </a:r>
            <a:r>
              <a:rPr lang="ru-RU" sz="3200" b="1" dirty="0">
                <a:ln w="10541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социального и эмоционального интеллекта у детей дошкольного </a:t>
            </a:r>
            <a:r>
              <a:rPr lang="ru-RU" sz="3200" b="1" dirty="0" smtClean="0">
                <a:ln w="10541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возраста</a:t>
            </a:r>
            <a:endParaRPr lang="ru-RU" sz="3200" b="1" dirty="0">
              <a:ln w="10541" cmpd="sng">
                <a:solidFill>
                  <a:srgbClr val="0070C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8" r="16436"/>
          <a:stretch/>
        </p:blipFill>
        <p:spPr>
          <a:xfrm>
            <a:off x="0" y="3208412"/>
            <a:ext cx="4315627" cy="3649588"/>
          </a:xfrm>
          <a:prstGeom prst="rect">
            <a:avLst/>
          </a:prstGeo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77588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>
                <a:alpha val="16000"/>
              </a:srgbClr>
            </a:gs>
            <a:gs pos="100000">
              <a:srgbClr val="FF7A00">
                <a:alpha val="46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131839" y="116632"/>
            <a:ext cx="2622955" cy="923330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43000">
                      <a:srgbClr val="7030A0"/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18900000" scaled="1"/>
                  <a:tileRect/>
                </a:gradFill>
                <a:effectLst>
                  <a:glow rad="63500">
                    <a:schemeClr val="accent5">
                      <a:lumMod val="40000"/>
                      <a:lumOff val="60000"/>
                      <a:alpha val="66000"/>
                    </a:schemeClr>
                  </a:glow>
                  <a:outerShdw blurRad="63500" dist="50800" dir="5400000" algn="t" rotWithShape="0">
                    <a:prstClr val="black">
                      <a:alpha val="71000"/>
                    </a:prstClr>
                  </a:outerShdw>
                </a:effectLst>
              </a:rPr>
              <a:t>ЦЕЛЬ</a:t>
            </a:r>
            <a:endParaRPr lang="ru-RU" sz="5400" b="1" cap="all" dirty="0">
              <a:ln w="9000" cmpd="sng">
                <a:solidFill>
                  <a:schemeClr val="tx2">
                    <a:lumMod val="75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43000">
                    <a:srgbClr val="7030A0"/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18900000" scaled="1"/>
                <a:tileRect/>
              </a:gradFill>
              <a:effectLst>
                <a:glow rad="63500">
                  <a:schemeClr val="accent5">
                    <a:lumMod val="40000"/>
                    <a:lumOff val="60000"/>
                    <a:alpha val="66000"/>
                  </a:schemeClr>
                </a:glow>
                <a:outerShdw blurRad="63500" dist="50800" dir="5400000" algn="t" rotWithShape="0">
                  <a:prstClr val="black">
                    <a:alpha val="71000"/>
                  </a:prst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323" y="2852936"/>
            <a:ext cx="6922855" cy="389809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45883"/>
            <a:ext cx="8064896" cy="1858563"/>
          </a:xfrm>
        </p:spPr>
        <p:txBody>
          <a:bodyPr>
            <a:normAutofit fontScale="92500" lnSpcReduction="1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indent="0" algn="just">
              <a:buNone/>
            </a:pPr>
            <a:r>
              <a:rPr lang="ru-RU" b="1" dirty="0" smtClean="0">
                <a:ln/>
                <a:solidFill>
                  <a:srgbClr val="008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– осознание родителями того, что, обогащая эмоциональный опыт ребенка, они помогают ему понимать </a:t>
            </a:r>
            <a:r>
              <a:rPr lang="ru-RU" b="1" dirty="0">
                <a:ln/>
                <a:solidFill>
                  <a:srgbClr val="008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свои </a:t>
            </a:r>
            <a:r>
              <a:rPr lang="ru-RU" b="1" dirty="0" smtClean="0">
                <a:ln/>
                <a:solidFill>
                  <a:srgbClr val="008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переживания и самого себя.</a:t>
            </a:r>
          </a:p>
        </p:txBody>
      </p:sp>
    </p:spTree>
    <p:extLst>
      <p:ext uri="{BB962C8B-B14F-4D97-AF65-F5344CB8AC3E}">
        <p14:creationId xmlns:p14="http://schemas.microsoft.com/office/powerpoint/2010/main" val="205934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>
                <a:alpha val="11000"/>
              </a:srgbClr>
            </a:gs>
            <a:gs pos="78000">
              <a:srgbClr val="00B050">
                <a:alpha val="3100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 trans="67000"/>
                    </a14:imgEffect>
                    <a14:imgEffect>
                      <a14:sharpenSoften amount="-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160" y="1844824"/>
            <a:ext cx="4433577" cy="3138278"/>
          </a:xfrm>
          <a:prstGeom prst="rect">
            <a:avLst/>
          </a:prstGeom>
          <a:noFill/>
          <a:effectLst>
            <a:glow rad="1905000">
              <a:schemeClr val="accent1">
                <a:alpha val="0"/>
              </a:schemeClr>
            </a:glow>
            <a:reflection stA="0" endPos="48000" dist="50800" dir="5400000" sy="-100000" algn="bl" rotWithShape="0"/>
            <a:softEdge rad="203200"/>
          </a:effectLst>
          <a:scene3d>
            <a:camera prst="orthographicFront"/>
            <a:lightRig rig="threePt" dir="t"/>
          </a:scene3d>
          <a:sp3d prstMaterial="matte"/>
        </p:spPr>
      </p:pic>
      <p:sp>
        <p:nvSpPr>
          <p:cNvPr id="7" name="Прямоугольник 6"/>
          <p:cNvSpPr/>
          <p:nvPr/>
        </p:nvSpPr>
        <p:spPr>
          <a:xfrm>
            <a:off x="2987824" y="188640"/>
            <a:ext cx="3092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Средства: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7776864" cy="5328592"/>
          </a:xfrm>
        </p:spPr>
        <p:txBody>
          <a:bodyPr>
            <a:noAutofit/>
          </a:bodyPr>
          <a:lstStyle/>
          <a:p>
            <a:pPr>
              <a:lnSpc>
                <a:spcPct val="134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b="1" dirty="0" smtClean="0">
                <a:latin typeface="Comic Sans MS" pitchFamily="66" charset="0"/>
                <a:cs typeface="Times New Roman" pitchFamily="18" charset="0"/>
              </a:rPr>
              <a:t>Карточки со схематичным изображением лиц с разным настроением</a:t>
            </a:r>
          </a:p>
          <a:p>
            <a:pPr>
              <a:lnSpc>
                <a:spcPct val="134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b="1" dirty="0" smtClean="0">
                <a:latin typeface="Comic Sans MS" pitchFamily="66" charset="0"/>
                <a:cs typeface="Times New Roman" pitchFamily="18" charset="0"/>
              </a:rPr>
              <a:t>Музыкальная композиция – </a:t>
            </a:r>
          </a:p>
          <a:p>
            <a:pPr marL="0" indent="0">
              <a:lnSpc>
                <a:spcPct val="134000"/>
              </a:lnSpc>
              <a:spcAft>
                <a:spcPts val="600"/>
              </a:spcAft>
              <a:buNone/>
            </a:pPr>
            <a:r>
              <a:rPr lang="ru-RU" sz="2000" b="1" dirty="0" smtClean="0">
                <a:latin typeface="Comic Sans MS" pitchFamily="66" charset="0"/>
                <a:cs typeface="Times New Roman" pitchFamily="18" charset="0"/>
              </a:rPr>
              <a:t>   «Вальс Цветов» (Пётр Ильич </a:t>
            </a:r>
          </a:p>
          <a:p>
            <a:pPr marL="0" indent="0">
              <a:lnSpc>
                <a:spcPct val="134000"/>
              </a:lnSpc>
              <a:spcAft>
                <a:spcPts val="600"/>
              </a:spcAft>
              <a:buNone/>
            </a:pPr>
            <a:r>
              <a:rPr lang="ru-RU" sz="2000" b="1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Comic Sans MS" pitchFamily="66" charset="0"/>
                <a:cs typeface="Times New Roman" pitchFamily="18" charset="0"/>
              </a:rPr>
              <a:t>  Чайковский)</a:t>
            </a:r>
          </a:p>
          <a:p>
            <a:pPr>
              <a:lnSpc>
                <a:spcPct val="134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b="1" dirty="0" smtClean="0">
                <a:latin typeface="Comic Sans MS" pitchFamily="66" charset="0"/>
                <a:cs typeface="Times New Roman" pitchFamily="18" charset="0"/>
              </a:rPr>
              <a:t>Листы бумаги, мелки восковые</a:t>
            </a:r>
          </a:p>
          <a:p>
            <a:pPr>
              <a:lnSpc>
                <a:spcPct val="134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b="1" dirty="0" smtClean="0">
                <a:latin typeface="Comic Sans MS" pitchFamily="66" charset="0"/>
                <a:cs typeface="Times New Roman" pitchFamily="18" charset="0"/>
              </a:rPr>
              <a:t>Пословицы о добре</a:t>
            </a:r>
          </a:p>
          <a:p>
            <a:pPr>
              <a:lnSpc>
                <a:spcPct val="134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b="1" dirty="0" smtClean="0">
                <a:latin typeface="Comic Sans MS" pitchFamily="66" charset="0"/>
                <a:cs typeface="Times New Roman" pitchFamily="18" charset="0"/>
              </a:rPr>
              <a:t>Таблица </a:t>
            </a:r>
            <a:r>
              <a:rPr lang="ru-RU" sz="2000" b="1" dirty="0" smtClean="0">
                <a:latin typeface="Comic Sans MS" pitchFamily="66" charset="0"/>
                <a:cs typeface="Times New Roman" pitchFamily="18" charset="0"/>
              </a:rPr>
              <a:t>«Родительские установки»</a:t>
            </a:r>
          </a:p>
          <a:p>
            <a:pPr>
              <a:lnSpc>
                <a:spcPct val="134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b="1" dirty="0" smtClean="0">
                <a:latin typeface="Comic Sans MS" pitchFamily="66" charset="0"/>
                <a:cs typeface="Times New Roman" pitchFamily="18" charset="0"/>
              </a:rPr>
              <a:t>Полезные советы для родителей</a:t>
            </a:r>
            <a:endParaRPr lang="ru-RU" sz="2000" b="1" dirty="0"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0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5088" y="1592956"/>
            <a:ext cx="8208912" cy="4214011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ru-RU" sz="1800" dirty="0" smtClean="0">
                <a:latin typeface="Comic Sans MS" pitchFamily="66" charset="0"/>
                <a:cs typeface="Times New Roman" pitchFamily="18" charset="0"/>
              </a:rPr>
              <a:t>Вступительное слово </a:t>
            </a:r>
            <a:endParaRPr lang="ru-RU" sz="1800" dirty="0" smtClean="0">
              <a:latin typeface="Comic Sans MS" pitchFamily="66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ru-RU" sz="1800" dirty="0" smtClean="0">
                <a:latin typeface="Comic Sans MS" pitchFamily="66" charset="0"/>
                <a:cs typeface="Times New Roman" pitchFamily="18" charset="0"/>
              </a:rPr>
              <a:t>Обсуждение </a:t>
            </a:r>
            <a:r>
              <a:rPr lang="ru-RU" sz="1800" dirty="0" smtClean="0">
                <a:latin typeface="Comic Sans MS" pitchFamily="66" charset="0"/>
                <a:cs typeface="Times New Roman" pitchFamily="18" charset="0"/>
              </a:rPr>
              <a:t>с родителями: что такое эмоции? Нужно ли обучаться управлять своими эмоциями? Для чего?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ru-RU" sz="1800" dirty="0" smtClean="0">
                <a:latin typeface="Comic Sans MS" pitchFamily="66" charset="0"/>
                <a:cs typeface="Times New Roman" pitchFamily="18" charset="0"/>
              </a:rPr>
              <a:t>Упражнение «Рисуем </a:t>
            </a:r>
            <a:r>
              <a:rPr lang="ru-RU" sz="1800" dirty="0" smtClean="0">
                <a:latin typeface="Comic Sans MS" pitchFamily="66" charset="0"/>
                <a:cs typeface="Times New Roman" pitchFamily="18" charset="0"/>
              </a:rPr>
              <a:t>свои эмоции»</a:t>
            </a:r>
            <a:endParaRPr lang="ru-RU" sz="1800" dirty="0" smtClean="0">
              <a:latin typeface="Comic Sans MS" pitchFamily="66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ru-RU" sz="1800" dirty="0" smtClean="0">
                <a:latin typeface="Comic Sans MS" pitchFamily="66" charset="0"/>
                <a:cs typeface="Times New Roman" pitchFamily="18" charset="0"/>
              </a:rPr>
              <a:t>Игра «Собери пословицу»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ru-RU" sz="1800" dirty="0" smtClean="0">
                <a:latin typeface="Comic Sans MS" pitchFamily="66" charset="0"/>
                <a:cs typeface="Times New Roman" pitchFamily="18" charset="0"/>
              </a:rPr>
              <a:t>Учимся с ребёнком «прикасаться» к своим </a:t>
            </a:r>
            <a:r>
              <a:rPr lang="ru-RU" sz="1800" dirty="0" smtClean="0">
                <a:latin typeface="Comic Sans MS" pitchFamily="66" charset="0"/>
                <a:cs typeface="Times New Roman" pitchFamily="18" charset="0"/>
              </a:rPr>
              <a:t>эмоциям</a:t>
            </a:r>
            <a:endParaRPr lang="ru-RU" sz="1800" dirty="0" smtClean="0">
              <a:latin typeface="Comic Sans MS" pitchFamily="66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ru-RU" sz="1800" dirty="0" smtClean="0">
                <a:latin typeface="Comic Sans MS" pitchFamily="66" charset="0"/>
                <a:cs typeface="Times New Roman" pitchFamily="18" charset="0"/>
              </a:rPr>
              <a:t>Игровое </a:t>
            </a:r>
            <a:r>
              <a:rPr lang="ru-RU" sz="1800" dirty="0" smtClean="0">
                <a:latin typeface="Comic Sans MS" pitchFamily="66" charset="0"/>
                <a:cs typeface="Times New Roman" pitchFamily="18" charset="0"/>
              </a:rPr>
              <a:t>упражнение «Родительские установки»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ru-RU" sz="1800" dirty="0" smtClean="0">
                <a:latin typeface="Comic Sans MS" pitchFamily="66" charset="0"/>
                <a:cs typeface="Times New Roman" pitchFamily="18" charset="0"/>
              </a:rPr>
              <a:t>Полезные советы родителям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ru-RU" sz="1800" dirty="0" smtClean="0">
                <a:latin typeface="Comic Sans MS" pitchFamily="66" charset="0"/>
                <a:cs typeface="Times New Roman" pitchFamily="18" charset="0"/>
              </a:rPr>
              <a:t>Игра </a:t>
            </a:r>
            <a:r>
              <a:rPr lang="ru-RU" sz="1800" dirty="0" smtClean="0">
                <a:latin typeface="Comic Sans MS" pitchFamily="66" charset="0"/>
                <a:cs typeface="Times New Roman" pitchFamily="18" charset="0"/>
              </a:rPr>
              <a:t>вместе </a:t>
            </a:r>
            <a:r>
              <a:rPr lang="ru-RU" sz="1800" dirty="0" smtClean="0">
                <a:latin typeface="Comic Sans MS" pitchFamily="66" charset="0"/>
                <a:cs typeface="Times New Roman" pitchFamily="18" charset="0"/>
              </a:rPr>
              <a:t>с детьми «Добрые эльфы»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ru-RU" sz="1800" dirty="0" smtClean="0">
                <a:latin typeface="Comic Sans MS" pitchFamily="66" charset="0"/>
                <a:cs typeface="Times New Roman" pitchFamily="18" charset="0"/>
              </a:rPr>
              <a:t>Игра </a:t>
            </a:r>
            <a:r>
              <a:rPr lang="ru-RU" sz="1800" dirty="0">
                <a:latin typeface="Comic Sans MS" pitchFamily="66" charset="0"/>
                <a:cs typeface="Times New Roman" pitchFamily="18" charset="0"/>
              </a:rPr>
              <a:t>на рефлексию «</a:t>
            </a:r>
            <a:r>
              <a:rPr lang="ru-RU" sz="1800" dirty="0" smtClean="0">
                <a:latin typeface="Comic Sans MS" pitchFamily="66" charset="0"/>
                <a:cs typeface="Times New Roman" pitchFamily="18" charset="0"/>
              </a:rPr>
              <a:t>С каким настроением вы уходите?»</a:t>
            </a:r>
            <a:endParaRPr lang="ru-RU" sz="1800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63423" y="332656"/>
            <a:ext cx="4392488" cy="1015663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spc="0" dirty="0" smtClean="0">
                <a:ln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Структура</a:t>
            </a:r>
            <a:endParaRPr lang="ru-RU" sz="6000" b="1" cap="all" spc="0" dirty="0">
              <a:ln>
                <a:solidFill>
                  <a:srgbClr val="002060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179512" y="1628592"/>
            <a:ext cx="685902" cy="4144437"/>
            <a:chOff x="179512" y="1696205"/>
            <a:chExt cx="829766" cy="3803865"/>
          </a:xfrm>
        </p:grpSpPr>
        <p:sp>
          <p:nvSpPr>
            <p:cNvPr id="9" name="Стрелка вправо с вырезом 8"/>
            <p:cNvSpPr/>
            <p:nvPr/>
          </p:nvSpPr>
          <p:spPr>
            <a:xfrm>
              <a:off x="179512" y="1696205"/>
              <a:ext cx="829766" cy="270870"/>
            </a:xfrm>
            <a:prstGeom prst="notchedRightArrow">
              <a:avLst>
                <a:gd name="adj1" fmla="val 50774"/>
                <a:gd name="adj2" fmla="val 71182"/>
              </a:avLst>
            </a:prstGeom>
            <a:solidFill>
              <a:srgbClr val="7030A0">
                <a:alpha val="80000"/>
              </a:srgbClr>
            </a:solidFill>
            <a:ln>
              <a:solidFill>
                <a:schemeClr val="tx1">
                  <a:alpha val="84000"/>
                </a:schemeClr>
              </a:solidFill>
            </a:ln>
            <a:effectLst>
              <a:innerShdw blurRad="114300">
                <a:schemeClr val="accent1">
                  <a:lumMod val="20000"/>
                  <a:lumOff val="80000"/>
                </a:schemeClr>
              </a:innerShdw>
            </a:effectLst>
            <a:scene3d>
              <a:camera prst="orthographicFront"/>
              <a:lightRig rig="chilly" dir="t"/>
            </a:scene3d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трелка вправо с вырезом 14"/>
            <p:cNvSpPr/>
            <p:nvPr/>
          </p:nvSpPr>
          <p:spPr>
            <a:xfrm>
              <a:off x="179512" y="2104036"/>
              <a:ext cx="829766" cy="270870"/>
            </a:xfrm>
            <a:prstGeom prst="notchedRightArrow">
              <a:avLst>
                <a:gd name="adj1" fmla="val 50774"/>
                <a:gd name="adj2" fmla="val 71182"/>
              </a:avLst>
            </a:prstGeom>
            <a:solidFill>
              <a:srgbClr val="7030A0">
                <a:alpha val="80000"/>
              </a:srgbClr>
            </a:solidFill>
            <a:ln>
              <a:solidFill>
                <a:schemeClr val="tx1">
                  <a:alpha val="84000"/>
                </a:schemeClr>
              </a:solidFill>
            </a:ln>
            <a:effectLst>
              <a:innerShdw blurRad="114300">
                <a:schemeClr val="accent1">
                  <a:lumMod val="20000"/>
                  <a:lumOff val="80000"/>
                </a:schemeClr>
              </a:innerShdw>
            </a:effectLst>
            <a:scene3d>
              <a:camera prst="orthographicFront"/>
              <a:lightRig rig="chilly" dir="t"/>
            </a:scene3d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трелка вправо с вырезом 15"/>
            <p:cNvSpPr/>
            <p:nvPr/>
          </p:nvSpPr>
          <p:spPr>
            <a:xfrm>
              <a:off x="179512" y="2708920"/>
              <a:ext cx="829766" cy="270870"/>
            </a:xfrm>
            <a:prstGeom prst="notchedRightArrow">
              <a:avLst>
                <a:gd name="adj1" fmla="val 50774"/>
                <a:gd name="adj2" fmla="val 71182"/>
              </a:avLst>
            </a:prstGeom>
            <a:solidFill>
              <a:srgbClr val="7030A0">
                <a:alpha val="80000"/>
              </a:srgbClr>
            </a:solidFill>
            <a:ln>
              <a:solidFill>
                <a:schemeClr val="tx1">
                  <a:alpha val="84000"/>
                </a:schemeClr>
              </a:solidFill>
            </a:ln>
            <a:effectLst>
              <a:innerShdw blurRad="114300">
                <a:schemeClr val="accent1">
                  <a:lumMod val="20000"/>
                  <a:lumOff val="80000"/>
                </a:schemeClr>
              </a:innerShdw>
            </a:effectLst>
            <a:scene3d>
              <a:camera prst="orthographicFront"/>
              <a:lightRig rig="chilly" dir="t"/>
            </a:scene3d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 вправо с вырезом 16"/>
            <p:cNvSpPr/>
            <p:nvPr/>
          </p:nvSpPr>
          <p:spPr>
            <a:xfrm>
              <a:off x="179512" y="3140968"/>
              <a:ext cx="829766" cy="270870"/>
            </a:xfrm>
            <a:prstGeom prst="notchedRightArrow">
              <a:avLst>
                <a:gd name="adj1" fmla="val 50774"/>
                <a:gd name="adj2" fmla="val 71182"/>
              </a:avLst>
            </a:prstGeom>
            <a:solidFill>
              <a:srgbClr val="7030A0">
                <a:alpha val="80000"/>
              </a:srgbClr>
            </a:solidFill>
            <a:ln>
              <a:solidFill>
                <a:schemeClr val="tx1">
                  <a:alpha val="84000"/>
                </a:schemeClr>
              </a:solidFill>
            </a:ln>
            <a:effectLst>
              <a:innerShdw blurRad="114300">
                <a:schemeClr val="accent1">
                  <a:lumMod val="20000"/>
                  <a:lumOff val="80000"/>
                </a:schemeClr>
              </a:innerShdw>
            </a:effectLst>
            <a:scene3d>
              <a:camera prst="orthographicFront"/>
              <a:lightRig rig="chilly" dir="t"/>
            </a:scene3d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трелка вправо с вырезом 17"/>
            <p:cNvSpPr/>
            <p:nvPr/>
          </p:nvSpPr>
          <p:spPr>
            <a:xfrm>
              <a:off x="179512" y="3573016"/>
              <a:ext cx="829766" cy="270870"/>
            </a:xfrm>
            <a:prstGeom prst="notchedRightArrow">
              <a:avLst>
                <a:gd name="adj1" fmla="val 50774"/>
                <a:gd name="adj2" fmla="val 71182"/>
              </a:avLst>
            </a:prstGeom>
            <a:solidFill>
              <a:srgbClr val="7030A0">
                <a:alpha val="80000"/>
              </a:srgbClr>
            </a:solidFill>
            <a:ln>
              <a:solidFill>
                <a:schemeClr val="tx1">
                  <a:alpha val="84000"/>
                </a:schemeClr>
              </a:solidFill>
            </a:ln>
            <a:effectLst>
              <a:innerShdw blurRad="114300">
                <a:schemeClr val="accent1">
                  <a:lumMod val="20000"/>
                  <a:lumOff val="80000"/>
                </a:schemeClr>
              </a:innerShdw>
            </a:effectLst>
            <a:scene3d>
              <a:camera prst="orthographicFront"/>
              <a:lightRig rig="chilly" dir="t"/>
            </a:scene3d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трелка вправо с вырезом 18"/>
            <p:cNvSpPr/>
            <p:nvPr/>
          </p:nvSpPr>
          <p:spPr>
            <a:xfrm>
              <a:off x="179512" y="3967507"/>
              <a:ext cx="829766" cy="270870"/>
            </a:xfrm>
            <a:prstGeom prst="notchedRightArrow">
              <a:avLst>
                <a:gd name="adj1" fmla="val 50774"/>
                <a:gd name="adj2" fmla="val 71182"/>
              </a:avLst>
            </a:prstGeom>
            <a:solidFill>
              <a:srgbClr val="7030A0">
                <a:alpha val="80000"/>
              </a:srgbClr>
            </a:solidFill>
            <a:ln>
              <a:solidFill>
                <a:schemeClr val="tx1">
                  <a:alpha val="84000"/>
                </a:schemeClr>
              </a:solidFill>
            </a:ln>
            <a:effectLst>
              <a:innerShdw blurRad="114300">
                <a:schemeClr val="accent1">
                  <a:lumMod val="20000"/>
                  <a:lumOff val="80000"/>
                </a:schemeClr>
              </a:innerShdw>
            </a:effectLst>
            <a:scene3d>
              <a:camera prst="orthographicFront"/>
              <a:lightRig rig="chilly" dir="t"/>
            </a:scene3d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трелка вправо с вырезом 19"/>
            <p:cNvSpPr/>
            <p:nvPr/>
          </p:nvSpPr>
          <p:spPr>
            <a:xfrm>
              <a:off x="179512" y="4365104"/>
              <a:ext cx="829766" cy="270870"/>
            </a:xfrm>
            <a:prstGeom prst="notchedRightArrow">
              <a:avLst>
                <a:gd name="adj1" fmla="val 50774"/>
                <a:gd name="adj2" fmla="val 71182"/>
              </a:avLst>
            </a:prstGeom>
            <a:solidFill>
              <a:srgbClr val="7030A0">
                <a:alpha val="80000"/>
              </a:srgbClr>
            </a:solidFill>
            <a:ln>
              <a:solidFill>
                <a:schemeClr val="tx1">
                  <a:alpha val="84000"/>
                </a:schemeClr>
              </a:solidFill>
            </a:ln>
            <a:effectLst>
              <a:innerShdw blurRad="114300">
                <a:schemeClr val="accent1">
                  <a:lumMod val="20000"/>
                  <a:lumOff val="80000"/>
                </a:schemeClr>
              </a:innerShdw>
            </a:effectLst>
            <a:scene3d>
              <a:camera prst="orthographicFront"/>
              <a:lightRig rig="chilly" dir="t"/>
            </a:scene3d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Стрелка вправо с вырезом 20"/>
            <p:cNvSpPr/>
            <p:nvPr/>
          </p:nvSpPr>
          <p:spPr>
            <a:xfrm>
              <a:off x="179512" y="4797152"/>
              <a:ext cx="829766" cy="270870"/>
            </a:xfrm>
            <a:prstGeom prst="notchedRightArrow">
              <a:avLst>
                <a:gd name="adj1" fmla="val 50774"/>
                <a:gd name="adj2" fmla="val 71182"/>
              </a:avLst>
            </a:prstGeom>
            <a:solidFill>
              <a:srgbClr val="7030A0">
                <a:alpha val="80000"/>
              </a:srgbClr>
            </a:solidFill>
            <a:ln>
              <a:solidFill>
                <a:schemeClr val="tx1">
                  <a:alpha val="84000"/>
                </a:schemeClr>
              </a:solidFill>
            </a:ln>
            <a:effectLst>
              <a:innerShdw blurRad="114300">
                <a:schemeClr val="accent1">
                  <a:lumMod val="20000"/>
                  <a:lumOff val="80000"/>
                </a:schemeClr>
              </a:innerShdw>
            </a:effectLst>
            <a:scene3d>
              <a:camera prst="orthographicFront"/>
              <a:lightRig rig="chilly" dir="t"/>
            </a:scene3d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трелка вправо с вырезом 21"/>
            <p:cNvSpPr/>
            <p:nvPr/>
          </p:nvSpPr>
          <p:spPr>
            <a:xfrm>
              <a:off x="179512" y="5229200"/>
              <a:ext cx="829766" cy="270870"/>
            </a:xfrm>
            <a:prstGeom prst="notchedRightArrow">
              <a:avLst>
                <a:gd name="adj1" fmla="val 50774"/>
                <a:gd name="adj2" fmla="val 71182"/>
              </a:avLst>
            </a:prstGeom>
            <a:solidFill>
              <a:srgbClr val="7030A0">
                <a:alpha val="80000"/>
              </a:srgbClr>
            </a:solidFill>
            <a:ln>
              <a:solidFill>
                <a:schemeClr val="tx1">
                  <a:alpha val="84000"/>
                </a:schemeClr>
              </a:solidFill>
            </a:ln>
            <a:effectLst>
              <a:innerShdw blurRad="114300">
                <a:schemeClr val="accent1">
                  <a:lumMod val="20000"/>
                  <a:lumOff val="80000"/>
                </a:schemeClr>
              </a:innerShdw>
            </a:effectLst>
            <a:scene3d>
              <a:camera prst="orthographicFront"/>
              <a:lightRig rig="chilly" dir="t"/>
            </a:scene3d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23563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>
                <a:alpha val="4000"/>
              </a:srgbClr>
            </a:gs>
            <a:gs pos="81000">
              <a:srgbClr val="00B050">
                <a:alpha val="49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9" b="8179"/>
          <a:stretch/>
        </p:blipFill>
        <p:spPr>
          <a:xfrm>
            <a:off x="3419872" y="1717703"/>
            <a:ext cx="5568618" cy="3426863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softEdge rad="1270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10955"/>
            <a:ext cx="3245687" cy="32403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smtClean="0">
                <a:latin typeface="Comic Sans MS" pitchFamily="66" charset="0"/>
              </a:rPr>
              <a:t>Эмоции – выражение отношения человека к явлениям окружающего мира.</a:t>
            </a:r>
          </a:p>
          <a:p>
            <a:pPr marL="0" indent="0">
              <a:buNone/>
            </a:pPr>
            <a:endParaRPr lang="ru-RU" sz="20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Comic Sans MS" pitchFamily="66" charset="0"/>
              </a:rPr>
              <a:t>Сама по себе эмоциональная сфера не складывается, её необходимо формировать.</a:t>
            </a:r>
          </a:p>
          <a:p>
            <a:pPr marL="0" indent="0">
              <a:buNone/>
            </a:pPr>
            <a:endParaRPr lang="ru-RU" sz="2000" dirty="0" smtClean="0">
              <a:latin typeface="Comic Sans MS" pitchFamily="66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9552" y="349118"/>
            <a:ext cx="8208912" cy="86409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Круглый стол с родителями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560" y="5517232"/>
            <a:ext cx="8784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omic Sans MS" pitchFamily="66" charset="0"/>
              </a:rPr>
              <a:t>Любой сильный и успешный человек умеет, а для этого целенаправленно обучается управлять своими эмоциями.</a:t>
            </a:r>
          </a:p>
        </p:txBody>
      </p:sp>
    </p:spTree>
    <p:extLst>
      <p:ext uri="{BB962C8B-B14F-4D97-AF65-F5344CB8AC3E}">
        <p14:creationId xmlns:p14="http://schemas.microsoft.com/office/powerpoint/2010/main" val="357523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>
                <a:alpha val="36000"/>
              </a:srgbClr>
            </a:gs>
            <a:gs pos="21001">
              <a:srgbClr val="0819FB">
                <a:alpha val="26000"/>
              </a:srgbClr>
            </a:gs>
            <a:gs pos="35001">
              <a:srgbClr val="1A8D48">
                <a:alpha val="40000"/>
              </a:srgbClr>
            </a:gs>
            <a:gs pos="52000">
              <a:srgbClr val="FFFF00">
                <a:alpha val="36000"/>
              </a:srgbClr>
            </a:gs>
            <a:gs pos="73000">
              <a:srgbClr val="EE3F17">
                <a:alpha val="44000"/>
              </a:srgbClr>
            </a:gs>
            <a:gs pos="88000">
              <a:srgbClr val="E81766">
                <a:alpha val="46000"/>
              </a:srgbClr>
            </a:gs>
            <a:gs pos="100000">
              <a:srgbClr val="A603AB">
                <a:alpha val="52000"/>
              </a:srgb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1"/>
          <a:stretch/>
        </p:blipFill>
        <p:spPr>
          <a:xfrm>
            <a:off x="107503" y="2533578"/>
            <a:ext cx="5705571" cy="4225651"/>
          </a:xfrm>
          <a:prstGeom prst="rect">
            <a:avLst/>
          </a:prstGeom>
          <a:effectLst>
            <a:softEdge rad="1778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35857" y="260648"/>
            <a:ext cx="8272286" cy="86409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40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Игровое </a:t>
            </a:r>
            <a:r>
              <a:rPr lang="ru-RU" sz="40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упражнение </a:t>
            </a:r>
          </a:p>
          <a:p>
            <a:pPr>
              <a:lnSpc>
                <a:spcPct val="80000"/>
              </a:lnSpc>
            </a:pPr>
            <a:r>
              <a:rPr lang="ru-RU" sz="40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«</a:t>
            </a:r>
            <a:r>
              <a:rPr lang="ru-RU" sz="40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Рисуем </a:t>
            </a:r>
            <a:r>
              <a:rPr lang="ru-RU" sz="40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свои эмоции»</a:t>
            </a:r>
            <a:endParaRPr lang="ru-RU" sz="4000" b="1" dirty="0">
              <a:ln w="1905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81625" y="1228110"/>
            <a:ext cx="5780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Times New Roman" pitchFamily="18" charset="0"/>
              </a:rPr>
              <a:t>(под </a:t>
            </a:r>
            <a:r>
              <a:rPr lang="ru-RU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Times New Roman" pitchFamily="18" charset="0"/>
              </a:rPr>
              <a:t>музыку П.И. </a:t>
            </a:r>
            <a:r>
              <a:rPr lang="ru-RU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Times New Roman" pitchFamily="18" charset="0"/>
              </a:rPr>
              <a:t>Чайковского «Вальс цветов»)</a:t>
            </a:r>
            <a:endParaRPr lang="ru-RU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8213" y="2548769"/>
            <a:ext cx="3159904" cy="3960440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2000" dirty="0" smtClean="0">
                <a:latin typeface="Comic Sans MS" pitchFamily="66" charset="0"/>
              </a:rPr>
              <a:t>Под звучание музыки попробовать нарисовать то, что соответствует этому чувству, и дать комментарий к своему рисунку. 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2000" dirty="0" smtClean="0">
                <a:latin typeface="Comic Sans MS" pitchFamily="66" charset="0"/>
              </a:rPr>
              <a:t>Родители могут провести такое же упражнение дома  с ребёнком.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266" y="1744694"/>
            <a:ext cx="8640960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000" dirty="0">
                <a:latin typeface="Comic Sans MS" pitchFamily="66" charset="0"/>
              </a:rPr>
              <a:t>Воспитатель предлагает родителям прислушаться к себе и определить </a:t>
            </a:r>
            <a:r>
              <a:rPr lang="ru-RU" sz="2000" dirty="0" smtClean="0">
                <a:latin typeface="Comic Sans MS" pitchFamily="66" charset="0"/>
              </a:rPr>
              <a:t>те эмоции, </a:t>
            </a:r>
            <a:r>
              <a:rPr lang="ru-RU" sz="2000" dirty="0">
                <a:latin typeface="Comic Sans MS" pitchFamily="66" charset="0"/>
              </a:rPr>
              <a:t>которое они ощущают в данный момент. </a:t>
            </a:r>
          </a:p>
        </p:txBody>
      </p:sp>
    </p:spTree>
    <p:extLst>
      <p:ext uri="{BB962C8B-B14F-4D97-AF65-F5344CB8AC3E}">
        <p14:creationId xmlns:p14="http://schemas.microsoft.com/office/powerpoint/2010/main" val="19677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705</TotalTime>
  <Words>1047</Words>
  <Application>Microsoft Office PowerPoint</Application>
  <PresentationFormat>Экран (4:3)</PresentationFormat>
  <Paragraphs>130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Воздушный поток</vt:lpstr>
      <vt:lpstr>Презентация PowerPoint</vt:lpstr>
      <vt:lpstr>Презентация PowerPoint</vt:lpstr>
      <vt:lpstr>Презентация PowerPoint</vt:lpstr>
      <vt:lpstr>«Человек, научившийся управлять своими эмоциями, становится хозяином своей жизни»  (Джоан Роулинг)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Игровое упражнение «Родительские установки»</vt:lpstr>
      <vt:lpstr>Презентация PowerPoint</vt:lpstr>
      <vt:lpstr>Полезные советы родителям</vt:lpstr>
      <vt:lpstr>Игра вместе с детьми  «Добрые эльфы»</vt:lpstr>
      <vt:lpstr>Игра на рефлексию   «С каким настроением вы уходите?» </vt:lpstr>
      <vt:lpstr>Спасибо за внимание! 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DNA7 X86</cp:lastModifiedBy>
  <cp:revision>76</cp:revision>
  <dcterms:created xsi:type="dcterms:W3CDTF">2015-11-18T17:50:54Z</dcterms:created>
  <dcterms:modified xsi:type="dcterms:W3CDTF">2016-02-07T09:46:34Z</dcterms:modified>
</cp:coreProperties>
</file>