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71" r:id="rId12"/>
    <p:sldId id="265" r:id="rId13"/>
    <p:sldId id="272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8759-E18A-474A-B77B-7CF2CA067A3F}" type="datetimeFigureOut">
              <a:rPr lang="ru-RU" smtClean="0"/>
              <a:t>20.10.2013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5A31B5-D4D5-4587-9523-6DF2AADD9B5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8759-E18A-474A-B77B-7CF2CA067A3F}" type="datetimeFigureOut">
              <a:rPr lang="ru-RU" smtClean="0"/>
              <a:t>20.10.2013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31B5-D4D5-4587-9523-6DF2AADD9B5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8759-E18A-474A-B77B-7CF2CA067A3F}" type="datetimeFigureOut">
              <a:rPr lang="ru-RU" smtClean="0"/>
              <a:t>20.10.2013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31B5-D4D5-4587-9523-6DF2AADD9B5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8759-E18A-474A-B77B-7CF2CA067A3F}" type="datetimeFigureOut">
              <a:rPr lang="ru-RU" smtClean="0"/>
              <a:t>20.10.2013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5A31B5-D4D5-4587-9523-6DF2AADD9B5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8759-E18A-474A-B77B-7CF2CA067A3F}" type="datetimeFigureOut">
              <a:rPr lang="ru-RU" smtClean="0"/>
              <a:t>20.10.2013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31B5-D4D5-4587-9523-6DF2AADD9B5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8759-E18A-474A-B77B-7CF2CA067A3F}" type="datetimeFigureOut">
              <a:rPr lang="ru-RU" smtClean="0"/>
              <a:t>20.10.2013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31B5-D4D5-4587-9523-6DF2AADD9B5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8759-E18A-474A-B77B-7CF2CA067A3F}" type="datetimeFigureOut">
              <a:rPr lang="ru-RU" smtClean="0"/>
              <a:t>20.10.2013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5A31B5-D4D5-4587-9523-6DF2AADD9B5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8759-E18A-474A-B77B-7CF2CA067A3F}" type="datetimeFigureOut">
              <a:rPr lang="ru-RU" smtClean="0"/>
              <a:t>20.10.2013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31B5-D4D5-4587-9523-6DF2AADD9B5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8759-E18A-474A-B77B-7CF2CA067A3F}" type="datetimeFigureOut">
              <a:rPr lang="ru-RU" smtClean="0"/>
              <a:t>20.10.2013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31B5-D4D5-4587-9523-6DF2AADD9B5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8759-E18A-474A-B77B-7CF2CA067A3F}" type="datetimeFigureOut">
              <a:rPr lang="ru-RU" smtClean="0"/>
              <a:t>20.10.2013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31B5-D4D5-4587-9523-6DF2AADD9B5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8759-E18A-474A-B77B-7CF2CA067A3F}" type="datetimeFigureOut">
              <a:rPr lang="ru-RU" smtClean="0"/>
              <a:t>20.10.2013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31B5-D4D5-4587-9523-6DF2AADD9B5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8F8759-E18A-474A-B77B-7CF2CA067A3F}" type="datetimeFigureOut">
              <a:rPr lang="ru-RU" smtClean="0"/>
              <a:t>20.10.2013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5A31B5-D4D5-4587-9523-6DF2AADD9B5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ll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83568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/>
              <a:t>МБОУ «</a:t>
            </a:r>
            <a:r>
              <a:rPr lang="ru-RU" sz="2400" dirty="0" err="1" smtClean="0"/>
              <a:t>чульская</a:t>
            </a:r>
            <a:r>
              <a:rPr lang="ru-RU" sz="2400" dirty="0" smtClean="0"/>
              <a:t> основная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общеобразовательная </a:t>
            </a:r>
            <a:r>
              <a:rPr lang="ru-RU" sz="2400" dirty="0" smtClean="0"/>
              <a:t>школа»</a:t>
            </a:r>
            <a:br>
              <a:rPr lang="ru-RU" sz="2400" dirty="0" smtClean="0"/>
            </a:br>
            <a:r>
              <a:rPr lang="ru-RU" sz="2400" dirty="0" smtClean="0"/>
              <a:t>Учитель  </a:t>
            </a:r>
            <a:r>
              <a:rPr lang="ru-RU" sz="2400" dirty="0" err="1" smtClean="0"/>
              <a:t>Генералова</a:t>
            </a:r>
            <a:r>
              <a:rPr lang="ru-RU" sz="2400" dirty="0" smtClean="0"/>
              <a:t> О.В.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420888"/>
            <a:ext cx="8686800" cy="3659237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cap="all" dirty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Определение степени с натуральным </a:t>
            </a:r>
            <a:r>
              <a:rPr lang="ru-RU" sz="3600" b="1" cap="all" dirty="0" smtClean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показателем</a:t>
            </a:r>
          </a:p>
          <a:p>
            <a:pPr marL="0" indent="0" algn="ctr">
              <a:buNone/>
            </a:pPr>
            <a:endParaRPr lang="ru-RU" sz="3600" b="1" cap="all" dirty="0" smtClean="0">
              <a:solidFill>
                <a:srgbClr val="4E3B30"/>
              </a:solidFill>
              <a:latin typeface="Calibri"/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ru-RU" sz="3600" b="1" cap="all" dirty="0" smtClean="0">
                <a:solidFill>
                  <a:srgbClr val="4E3B30"/>
                </a:solidFill>
                <a:latin typeface="Calibri"/>
                <a:cs typeface="Times New Roman"/>
              </a:rPr>
              <a:t>7 класс</a:t>
            </a:r>
          </a:p>
          <a:p>
            <a:pPr marL="0" indent="0" algn="ctr">
              <a:buNone/>
            </a:pPr>
            <a:endParaRPr lang="ru-RU" sz="3600" cap="all" dirty="0" smtClean="0">
              <a:solidFill>
                <a:srgbClr val="4E3B30"/>
              </a:solidFill>
              <a:latin typeface="Calibri"/>
              <a:cs typeface="Times New Roman"/>
            </a:endParaRPr>
          </a:p>
          <a:p>
            <a:pPr marL="0" indent="0" algn="ctr">
              <a:buNone/>
            </a:pPr>
            <a:r>
              <a:rPr lang="ru-RU" sz="2000" cap="all" dirty="0" smtClean="0">
                <a:solidFill>
                  <a:srgbClr val="4E3B30"/>
                </a:solidFill>
                <a:latin typeface="Calibri"/>
                <a:cs typeface="Times New Roman"/>
              </a:rPr>
              <a:t>2013г.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968560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  <a:latin typeface="Calibri"/>
                <a:ea typeface="Calibri"/>
                <a:cs typeface="Times New Roman"/>
              </a:rPr>
              <a:t>Сделаем выводы: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При возведении в степень положительного числа 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получается…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Calibri"/>
                <a:ea typeface="Calibri"/>
                <a:cs typeface="Times New Roman"/>
              </a:rPr>
              <a:t>п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оложительное число.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>При </a:t>
            </a:r>
            <a:r>
              <a:rPr lang="ru-RU" dirty="0">
                <a:latin typeface="Calibri"/>
                <a:ea typeface="Calibri"/>
                <a:cs typeface="Times New Roman"/>
              </a:rPr>
              <a:t>возведении в степень отрицательного числа получается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…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Calibri"/>
                <a:ea typeface="Calibri"/>
                <a:cs typeface="Times New Roman"/>
              </a:rPr>
              <a:t>п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оложительное число, если показатель четное число, отрицательное, если показатель нечетное число.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lvl="0" algn="just">
              <a:buClr>
                <a:srgbClr val="F0A22E"/>
              </a:buClr>
            </a:pPr>
            <a:r>
              <a:rPr lang="ru-RU" dirty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При возведении в степень нуля получается</a:t>
            </a:r>
            <a:r>
              <a:rPr lang="ru-RU" dirty="0" smtClean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…</a:t>
            </a:r>
          </a:p>
          <a:p>
            <a:pPr marL="0" lvl="0" indent="0" algn="just">
              <a:buClr>
                <a:srgbClr val="F0A22E"/>
              </a:buClr>
              <a:buNone/>
            </a:pPr>
            <a:r>
              <a:rPr lang="ru-RU" dirty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н</a:t>
            </a:r>
            <a:r>
              <a:rPr lang="ru-RU" dirty="0" smtClean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уль.</a:t>
            </a:r>
            <a:endParaRPr lang="ru-RU" dirty="0">
              <a:solidFill>
                <a:srgbClr val="4E3B30"/>
              </a:solidFill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>Квадрат </a:t>
            </a:r>
            <a:r>
              <a:rPr lang="ru-RU" dirty="0">
                <a:latin typeface="Calibri"/>
                <a:ea typeface="Calibri"/>
                <a:cs typeface="Times New Roman"/>
              </a:rPr>
              <a:t>любого числа есть… 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число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Calibri"/>
                <a:ea typeface="Calibri"/>
                <a:cs typeface="Times New Roman"/>
              </a:rPr>
              <a:t>п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оложительное число или нуль.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078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№ 376(</a:t>
            </a:r>
            <a:r>
              <a:rPr lang="ru-RU" dirty="0" err="1"/>
              <a:t>а,б,в,г.д,ж,з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Проверим:</a:t>
            </a:r>
          </a:p>
          <a:p>
            <a:pPr marL="0" indent="0">
              <a:buNone/>
            </a:pPr>
            <a:r>
              <a:rPr lang="ru-RU" dirty="0"/>
              <a:t>а</a:t>
            </a:r>
            <a:r>
              <a:rPr lang="ru-RU" dirty="0" smtClean="0"/>
              <a:t>) 16                                ж) 81/256</a:t>
            </a:r>
          </a:p>
          <a:p>
            <a:pPr marL="0" indent="0">
              <a:buNone/>
            </a:pPr>
            <a:r>
              <a:rPr lang="ru-RU" dirty="0"/>
              <a:t>б</a:t>
            </a:r>
            <a:r>
              <a:rPr lang="ru-RU" dirty="0" smtClean="0"/>
              <a:t>) 16                                з) -32/243</a:t>
            </a:r>
          </a:p>
          <a:p>
            <a:pPr marL="0" indent="0">
              <a:buNone/>
            </a:pPr>
            <a:r>
              <a:rPr lang="ru-RU" dirty="0"/>
              <a:t>в</a:t>
            </a:r>
            <a:r>
              <a:rPr lang="ru-RU" dirty="0" smtClean="0"/>
              <a:t>) 125                             </a:t>
            </a:r>
          </a:p>
          <a:p>
            <a:pPr marL="0" indent="0">
              <a:buNone/>
            </a:pPr>
            <a:r>
              <a:rPr lang="ru-RU" dirty="0"/>
              <a:t>г</a:t>
            </a:r>
            <a:r>
              <a:rPr lang="ru-RU" dirty="0" smtClean="0"/>
              <a:t>) 243</a:t>
            </a:r>
          </a:p>
          <a:p>
            <a:pPr marL="0" indent="0">
              <a:buNone/>
            </a:pPr>
            <a:r>
              <a:rPr lang="ru-RU" dirty="0"/>
              <a:t>д</a:t>
            </a:r>
            <a:r>
              <a:rPr lang="ru-RU" dirty="0" smtClean="0"/>
              <a:t>) 60,84</a:t>
            </a:r>
          </a:p>
          <a:p>
            <a:pPr marL="0" indent="0">
              <a:buNone/>
            </a:pPr>
            <a:r>
              <a:rPr lang="ru-RU" dirty="0"/>
              <a:t>е</a:t>
            </a:r>
            <a:r>
              <a:rPr lang="ru-RU" dirty="0" smtClean="0"/>
              <a:t>) -3,375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5009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effectLst/>
                <a:latin typeface="Calibri"/>
                <a:ea typeface="Calibri"/>
                <a:cs typeface="Times New Roman"/>
              </a:rPr>
              <a:t>Найдем значение выражения 5*10</a:t>
            </a:r>
            <a:r>
              <a:rPr lang="ru-RU" baseline="30000" dirty="0">
                <a:effectLst/>
                <a:latin typeface="Calibri"/>
                <a:ea typeface="Calibri"/>
                <a:cs typeface="Times New Roman"/>
              </a:rPr>
              <a:t>3</a:t>
            </a:r>
            <a:r>
              <a:rPr lang="ru-RU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buFont typeface="+mj-lt"/>
              <a:buAutoNum type="arabicParenR"/>
            </a:pPr>
            <a:r>
              <a:rPr lang="ru-RU" sz="4000" dirty="0">
                <a:latin typeface="Calibri"/>
                <a:ea typeface="Calibri"/>
                <a:cs typeface="Times New Roman"/>
              </a:rPr>
              <a:t>10</a:t>
            </a:r>
            <a:r>
              <a:rPr lang="ru-RU" sz="4000" baseline="30000" dirty="0">
                <a:latin typeface="Calibri"/>
                <a:ea typeface="Calibri"/>
                <a:cs typeface="Times New Roman"/>
              </a:rPr>
              <a:t>3</a:t>
            </a:r>
            <a:r>
              <a:rPr lang="ru-RU" sz="4000" dirty="0">
                <a:latin typeface="Calibri"/>
                <a:ea typeface="Calibri"/>
                <a:cs typeface="Times New Roman"/>
              </a:rPr>
              <a:t>=10*10*10=1000</a:t>
            </a:r>
          </a:p>
          <a:p>
            <a:pPr lvl="0" algn="just">
              <a:buFont typeface="+mj-lt"/>
              <a:buAutoNum type="arabicParenR"/>
            </a:pPr>
            <a:r>
              <a:rPr lang="ru-RU" sz="4000" dirty="0" smtClean="0">
                <a:latin typeface="Calibri"/>
                <a:ea typeface="Calibri"/>
                <a:cs typeface="Times New Roman"/>
              </a:rPr>
              <a:t>5*1000=5000</a:t>
            </a:r>
            <a:endParaRPr lang="en-US" sz="4000" dirty="0" smtClean="0">
              <a:latin typeface="Calibri"/>
              <a:ea typeface="Calibri"/>
              <a:cs typeface="Times New Roman"/>
            </a:endParaRPr>
          </a:p>
          <a:p>
            <a:pPr marL="0" lvl="0" indent="0" algn="just">
              <a:buNone/>
            </a:pPr>
            <a:r>
              <a:rPr lang="ru-RU" sz="40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4000" dirty="0">
                <a:latin typeface="Calibri"/>
                <a:ea typeface="Calibri"/>
                <a:cs typeface="Times New Roman"/>
              </a:rPr>
              <a:t>значит, 5*10</a:t>
            </a:r>
            <a:r>
              <a:rPr lang="ru-RU" sz="4000" baseline="30000" dirty="0">
                <a:latin typeface="Calibri"/>
                <a:ea typeface="Calibri"/>
                <a:cs typeface="Times New Roman"/>
              </a:rPr>
              <a:t>3</a:t>
            </a:r>
            <a:r>
              <a:rPr lang="ru-RU" sz="4000" dirty="0">
                <a:latin typeface="Calibri"/>
                <a:ea typeface="Calibri"/>
                <a:cs typeface="Times New Roman"/>
              </a:rPr>
              <a:t>=5000</a:t>
            </a:r>
            <a:r>
              <a:rPr lang="ru-RU" sz="4000" dirty="0" smtClean="0">
                <a:latin typeface="Calibri"/>
                <a:ea typeface="Calibri"/>
                <a:cs typeface="Times New Roman"/>
              </a:rPr>
              <a:t>.</a:t>
            </a:r>
            <a:endParaRPr lang="en-US" sz="4000" dirty="0" smtClean="0">
              <a:latin typeface="Calibri"/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Calibri"/>
                <a:ea typeface="Calibri"/>
                <a:cs typeface="Times New Roman"/>
              </a:rPr>
              <a:t>При вычислении значений выражений, не 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содержащих </a:t>
            </a:r>
            <a:r>
              <a:rPr lang="ru-RU" dirty="0">
                <a:latin typeface="Calibri"/>
                <a:ea typeface="Calibri"/>
                <a:cs typeface="Times New Roman"/>
              </a:rPr>
              <a:t>скобки, принят следующий порядок действий: сначала выполняется возведение в степень, затем умножение и деление, далее сложение и вычитание.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7709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№ 385(</a:t>
            </a:r>
            <a:r>
              <a:rPr lang="ru-RU" dirty="0" err="1"/>
              <a:t>а,б,в,г</a:t>
            </a:r>
            <a:r>
              <a:rPr lang="ru-RU" dirty="0"/>
              <a:t>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Проверим:</a:t>
            </a:r>
          </a:p>
          <a:p>
            <a:pPr marL="0" indent="0">
              <a:buNone/>
            </a:pPr>
            <a:r>
              <a:rPr lang="ru-RU" dirty="0"/>
              <a:t>а</a:t>
            </a:r>
            <a:r>
              <a:rPr lang="ru-RU" dirty="0" smtClean="0"/>
              <a:t>) 1156-175=981</a:t>
            </a:r>
          </a:p>
          <a:p>
            <a:pPr marL="0" indent="0">
              <a:buNone/>
            </a:pPr>
            <a:r>
              <a:rPr lang="ru-RU" dirty="0"/>
              <a:t>б</a:t>
            </a:r>
            <a:r>
              <a:rPr lang="ru-RU" dirty="0" smtClean="0"/>
              <a:t>) 605+6084=6689</a:t>
            </a:r>
          </a:p>
          <a:p>
            <a:pPr marL="0" indent="0">
              <a:buNone/>
            </a:pPr>
            <a:r>
              <a:rPr lang="ru-RU" dirty="0" smtClean="0"/>
              <a:t>в) 1764*9=15876</a:t>
            </a:r>
          </a:p>
          <a:p>
            <a:pPr marL="0" indent="0">
              <a:buNone/>
            </a:pPr>
            <a:r>
              <a:rPr lang="ru-RU" dirty="0" smtClean="0"/>
              <a:t>г) 324/27=12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4172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71600"/>
          </a:xfrm>
        </p:spPr>
        <p:txBody>
          <a:bodyPr>
            <a:normAutofit fontScale="9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4800" cap="none" dirty="0">
                <a:solidFill>
                  <a:srgbClr val="4E3B30"/>
                </a:solidFill>
                <a:effectLst/>
                <a:latin typeface="Calibri"/>
                <a:ea typeface="Calibri"/>
                <a:cs typeface="Times New Roman"/>
              </a:rPr>
              <a:t>Как вычислить с помощью калькулятора выражение 4,15</a:t>
            </a:r>
            <a:r>
              <a:rPr lang="ru-RU" sz="4800" cap="none" baseline="30000" dirty="0">
                <a:solidFill>
                  <a:srgbClr val="4E3B30"/>
                </a:solidFill>
                <a:effectLst/>
                <a:latin typeface="Calibri"/>
                <a:ea typeface="Calibri"/>
                <a:cs typeface="Times New Roman"/>
              </a:rPr>
              <a:t>3</a:t>
            </a:r>
            <a:r>
              <a:rPr lang="ru-RU" sz="4800" cap="none" dirty="0">
                <a:solidFill>
                  <a:srgbClr val="4E3B30"/>
                </a:solidFill>
                <a:effectLst/>
                <a:latin typeface="Calibri"/>
                <a:ea typeface="Calibri"/>
                <a:cs typeface="Times New Roman"/>
              </a:rPr>
              <a:t>?</a:t>
            </a:r>
            <a:r>
              <a:rPr lang="en-US" sz="4800" cap="none" dirty="0">
                <a:solidFill>
                  <a:srgbClr val="4E3B30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sz="4800" cap="none" dirty="0">
                <a:solidFill>
                  <a:srgbClr val="4E3B30"/>
                </a:solidFill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780928"/>
            <a:ext cx="8686800" cy="3299197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sz="4800" dirty="0" smtClean="0">
                <a:latin typeface="Calibri"/>
                <a:ea typeface="Calibri"/>
                <a:cs typeface="Times New Roman"/>
              </a:rPr>
              <a:t>Достаточно </a:t>
            </a:r>
            <a:r>
              <a:rPr lang="ru-RU" sz="4800" dirty="0">
                <a:latin typeface="Calibri"/>
                <a:ea typeface="Calibri"/>
                <a:cs typeface="Times New Roman"/>
              </a:rPr>
              <a:t>ввести число 4,15, нажать клавишу «умножить» и три раза нажать клавишу «=».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3930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Великие </a:t>
            </a:r>
            <a:r>
              <a:rPr lang="ru-RU" dirty="0" smtClean="0"/>
              <a:t>люди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/>
              <a:t>СЕРГЕЙ АЛЕКСЕЕВИЧ ЛЕБЕДЕВ(1902-1974)-советский ученый в области электротехники и вычислительной техники, академик. Под его руководством создана первая в СССР ЭВМ.</a:t>
            </a:r>
          </a:p>
        </p:txBody>
      </p:sp>
    </p:spTree>
    <p:extLst>
      <p:ext uri="{BB962C8B-B14F-4D97-AF65-F5344CB8AC3E}">
        <p14:creationId xmlns:p14="http://schemas.microsoft.com/office/powerpoint/2010/main" val="29241966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Подведем итоги </a:t>
            </a:r>
            <a:r>
              <a:rPr lang="ru-RU" dirty="0" smtClean="0"/>
              <a:t>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091285"/>
          </a:xfrm>
        </p:spPr>
        <p:txBody>
          <a:bodyPr>
            <a:normAutofit fontScale="92500"/>
          </a:bodyPr>
          <a:lstStyle/>
          <a:p>
            <a:r>
              <a:rPr lang="ru-RU" sz="6000" dirty="0" smtClean="0"/>
              <a:t>на </a:t>
            </a:r>
            <a:r>
              <a:rPr lang="ru-RU" sz="6000" dirty="0"/>
              <a:t>уроке мы повторили…</a:t>
            </a:r>
          </a:p>
          <a:p>
            <a:r>
              <a:rPr lang="ru-RU" sz="6000" dirty="0" smtClean="0"/>
              <a:t>на </a:t>
            </a:r>
            <a:r>
              <a:rPr lang="ru-RU" sz="6000" dirty="0"/>
              <a:t>уроке мы узнали…</a:t>
            </a:r>
          </a:p>
          <a:p>
            <a:r>
              <a:rPr lang="ru-RU" sz="6000" dirty="0" smtClean="0"/>
              <a:t>на </a:t>
            </a:r>
            <a:r>
              <a:rPr lang="ru-RU" sz="6000" dirty="0"/>
              <a:t>уроке мы научились…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4879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Домашнее задание: стр. 87-89 (учить определения), №377, №386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ru-RU" sz="6000" dirty="0" smtClean="0"/>
              <a:t>Спасибо за урок.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4504318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60649"/>
            <a:ext cx="8458200" cy="581513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effectLst/>
                <a:latin typeface="Calibri"/>
                <a:ea typeface="Calibri"/>
                <a:cs typeface="Times New Roman"/>
              </a:rPr>
              <a:t>Тема: Определение степени с натуральным показателем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.</a:t>
            </a:r>
            <a:br>
              <a:rPr lang="ru-RU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556792"/>
            <a:ext cx="8458200" cy="453650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Цели</a:t>
            </a:r>
            <a:r>
              <a:rPr lang="ru-RU" sz="2800" dirty="0"/>
              <a:t>: </a:t>
            </a:r>
            <a:br>
              <a:rPr lang="ru-RU" sz="2800" dirty="0"/>
            </a:br>
            <a:r>
              <a:rPr lang="ru-RU" sz="2800" dirty="0"/>
              <a:t>•	•	Закрепить умение вычислять степень числа, умение выполнять вычисления, зная порядок выполнения действий, если в выражении есть степень числа. </a:t>
            </a:r>
            <a:br>
              <a:rPr lang="ru-RU" sz="2800" dirty="0"/>
            </a:br>
            <a:r>
              <a:rPr lang="ru-RU" sz="2800" dirty="0"/>
              <a:t>•	Развитие логического мышления, познавательной активности, творческих способностей. </a:t>
            </a:r>
            <a:br>
              <a:rPr lang="ru-RU" sz="2800" dirty="0"/>
            </a:br>
            <a:r>
              <a:rPr lang="ru-RU" sz="2800" dirty="0"/>
              <a:t>•	Воспитание самостоятельности, интереса к предмету.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64796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Повторим: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Какая функция называется линейной?</a:t>
            </a:r>
          </a:p>
          <a:p>
            <a:pPr marL="0" indent="0">
              <a:buNone/>
            </a:pPr>
            <a:r>
              <a:rPr lang="ru-RU" dirty="0"/>
              <a:t>- Что является графиком линейной функции?</a:t>
            </a:r>
          </a:p>
          <a:p>
            <a:pPr marL="0" indent="0">
              <a:buNone/>
            </a:pPr>
            <a:r>
              <a:rPr lang="ru-RU" dirty="0"/>
              <a:t>-Формулой какого вида можно задать функцию прямой пропорциональности?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Что является графиком прямой пропорциональности?</a:t>
            </a:r>
          </a:p>
          <a:p>
            <a:pPr marL="0" indent="0">
              <a:buNone/>
            </a:pPr>
            <a:r>
              <a:rPr lang="ru-RU" dirty="0"/>
              <a:t>- Не выполняя построения, найдите координаты точки пересечения графика функции </a:t>
            </a:r>
          </a:p>
          <a:p>
            <a:pPr marL="0" indent="0">
              <a:buNone/>
            </a:pPr>
            <a:r>
              <a:rPr lang="ru-RU" dirty="0"/>
              <a:t>y= 1,2x-30  с осью Y.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Каково взаимное расположение графиков функций: y=-4x+4 и y=-4x-9.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1653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 можно записать короче произведение 4*4*4?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Произведение нескольких одинаковых множителей можно записать в виде степени 4³.</a:t>
            </a:r>
          </a:p>
          <a:p>
            <a:pPr marL="0" indent="0">
              <a:buNone/>
            </a:pPr>
            <a:r>
              <a:rPr lang="ru-RU" dirty="0"/>
              <a:t>Повторяющийся множитель называют </a:t>
            </a:r>
            <a:r>
              <a:rPr lang="ru-RU" i="1" dirty="0"/>
              <a:t>основанием степени</a:t>
            </a:r>
            <a:r>
              <a:rPr lang="ru-RU" dirty="0"/>
              <a:t>, а число повторяющихся множителей – </a:t>
            </a:r>
            <a:r>
              <a:rPr lang="ru-RU" i="1" dirty="0"/>
              <a:t>показателем степени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В выражении 4³ число  4-основание степени, а число 3-показатель степени.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6849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Продолжите </a:t>
            </a:r>
            <a:r>
              <a:rPr lang="ru-RU" dirty="0" smtClean="0"/>
              <a:t>предложение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 smtClean="0"/>
              <a:t>Степенью </a:t>
            </a:r>
            <a:r>
              <a:rPr lang="ru-RU" sz="4400" dirty="0"/>
              <a:t>числа а с натуральным показателем n, большим 1, называется</a:t>
            </a:r>
            <a:r>
              <a:rPr lang="ru-RU" sz="4400" dirty="0" smtClean="0"/>
              <a:t>…</a:t>
            </a:r>
          </a:p>
          <a:p>
            <a:pPr marL="0" indent="0">
              <a:buNone/>
            </a:pPr>
            <a:r>
              <a:rPr lang="ru-RU" sz="4400" dirty="0" smtClean="0"/>
              <a:t>выражение </a:t>
            </a:r>
            <a:r>
              <a:rPr lang="ru-RU" sz="4400" dirty="0">
                <a:latin typeface="Calibri"/>
                <a:ea typeface="Calibri"/>
                <a:cs typeface="Times New Roman"/>
              </a:rPr>
              <a:t>а</a:t>
            </a:r>
            <a:r>
              <a:rPr lang="en-US" sz="4400" baseline="30000" dirty="0">
                <a:latin typeface="Calibri"/>
                <a:ea typeface="Calibri"/>
                <a:cs typeface="Times New Roman"/>
              </a:rPr>
              <a:t>n</a:t>
            </a:r>
            <a:r>
              <a:rPr lang="ru-RU" sz="4400" dirty="0" smtClean="0"/>
              <a:t> </a:t>
            </a:r>
            <a:r>
              <a:rPr lang="ru-RU" sz="4400" dirty="0"/>
              <a:t>, равное произведению n множителей, каждый из которых равен 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3289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  <a:latin typeface="Calibri"/>
                <a:ea typeface="Calibri"/>
                <a:cs typeface="Times New Roman"/>
              </a:rPr>
              <a:t>Как вы 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думаете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3600" cap="all" dirty="0" smtClean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какое </a:t>
            </a:r>
            <a:r>
              <a:rPr lang="ru-RU" sz="3600" cap="all" dirty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число будет являться степенью числа а с показателем 1</a:t>
            </a:r>
            <a:r>
              <a:rPr lang="ru-RU" sz="3600" cap="all" dirty="0" smtClean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?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3600" cap="all" dirty="0">
              <a:solidFill>
                <a:srgbClr val="4E3B30"/>
              </a:solidFill>
              <a:latin typeface="Calibri"/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8000" dirty="0" smtClean="0">
                <a:latin typeface="Calibri"/>
                <a:ea typeface="Calibri"/>
                <a:cs typeface="Times New Roman"/>
              </a:rPr>
              <a:t>а</a:t>
            </a:r>
            <a:r>
              <a:rPr lang="ru-RU" sz="8000" baseline="30000" dirty="0" smtClean="0">
                <a:latin typeface="Calibri"/>
                <a:ea typeface="Calibri"/>
                <a:cs typeface="Times New Roman"/>
              </a:rPr>
              <a:t>1</a:t>
            </a:r>
            <a:r>
              <a:rPr lang="ru-RU" sz="8000" b="1" baseline="300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80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8000" dirty="0">
                <a:latin typeface="Calibri"/>
                <a:ea typeface="Calibri"/>
                <a:cs typeface="Times New Roman"/>
              </a:rPr>
              <a:t>= </a:t>
            </a:r>
            <a:r>
              <a:rPr lang="ru-RU" sz="8000" dirty="0" smtClean="0">
                <a:latin typeface="Calibri"/>
                <a:ea typeface="Calibri"/>
                <a:cs typeface="Times New Roman"/>
              </a:rPr>
              <a:t>а</a:t>
            </a:r>
            <a:endParaRPr lang="ru-RU" sz="8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84507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cap="none" dirty="0">
                <a:solidFill>
                  <a:srgbClr val="4E3B30"/>
                </a:solidFill>
                <a:effectLst/>
                <a:latin typeface="Franklin Gothic Book"/>
              </a:rPr>
              <a:t>Запись а</a:t>
            </a:r>
            <a:r>
              <a:rPr lang="en-US" sz="4000" cap="none" baseline="30000" dirty="0">
                <a:solidFill>
                  <a:srgbClr val="4E3B30"/>
                </a:solidFill>
                <a:effectLst/>
                <a:latin typeface="Franklin Gothic Book"/>
              </a:rPr>
              <a:t>n</a:t>
            </a:r>
            <a:r>
              <a:rPr lang="en-US" sz="4000" cap="none" dirty="0">
                <a:solidFill>
                  <a:srgbClr val="4E3B30"/>
                </a:solidFill>
                <a:effectLst/>
                <a:latin typeface="Franklin Gothic Book"/>
              </a:rPr>
              <a:t> </a:t>
            </a:r>
            <a:r>
              <a:rPr lang="ru-RU" sz="4000" cap="none" dirty="0">
                <a:solidFill>
                  <a:srgbClr val="4E3B30"/>
                </a:solidFill>
                <a:effectLst/>
                <a:latin typeface="Franklin Gothic Book"/>
              </a:rPr>
              <a:t>читается так: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 </a:t>
            </a:r>
            <a:r>
              <a:rPr lang="ru-RU" sz="4000" dirty="0"/>
              <a:t>«а в степени </a:t>
            </a:r>
            <a:r>
              <a:rPr lang="en-US" sz="4000" dirty="0"/>
              <a:t>n</a:t>
            </a:r>
            <a:r>
              <a:rPr lang="ru-RU" sz="4000" dirty="0"/>
              <a:t>» или «</a:t>
            </a:r>
            <a:r>
              <a:rPr lang="en-US" sz="4000" dirty="0"/>
              <a:t>n</a:t>
            </a:r>
            <a:r>
              <a:rPr lang="ru-RU" sz="4000" dirty="0"/>
              <a:t>-я степень числа а».</a:t>
            </a:r>
          </a:p>
          <a:p>
            <a:r>
              <a:rPr lang="ru-RU" sz="4000" dirty="0"/>
              <a:t>По определению степени а</a:t>
            </a:r>
            <a:r>
              <a:rPr lang="ru-RU" sz="4000" baseline="30000" dirty="0"/>
              <a:t>1</a:t>
            </a:r>
            <a:r>
              <a:rPr lang="ru-RU" sz="4000" dirty="0"/>
              <a:t>=а, а</a:t>
            </a:r>
            <a:r>
              <a:rPr lang="ru-RU" sz="4000" baseline="30000" dirty="0"/>
              <a:t>2</a:t>
            </a:r>
            <a:r>
              <a:rPr lang="ru-RU" sz="4000" dirty="0"/>
              <a:t>=</a:t>
            </a:r>
            <a:r>
              <a:rPr lang="ru-RU" sz="4000" dirty="0" err="1"/>
              <a:t>аа</a:t>
            </a:r>
            <a:r>
              <a:rPr lang="ru-RU" sz="4000" dirty="0"/>
              <a:t>, а</a:t>
            </a:r>
            <a:r>
              <a:rPr lang="ru-RU" sz="4000" baseline="30000" dirty="0"/>
              <a:t>3</a:t>
            </a:r>
            <a:r>
              <a:rPr lang="ru-RU" sz="4000" dirty="0"/>
              <a:t>=</a:t>
            </a:r>
            <a:r>
              <a:rPr lang="ru-RU" sz="4000" dirty="0" err="1"/>
              <a:t>ааа</a:t>
            </a:r>
            <a:r>
              <a:rPr lang="ru-RU" sz="4000" dirty="0"/>
              <a:t>.</a:t>
            </a:r>
          </a:p>
          <a:p>
            <a:r>
              <a:rPr lang="ru-RU" sz="4000" dirty="0"/>
              <a:t>Вообще    а</a:t>
            </a:r>
            <a:r>
              <a:rPr lang="en-US" sz="4000" baseline="30000" dirty="0"/>
              <a:t>n</a:t>
            </a:r>
            <a:r>
              <a:rPr lang="ru-RU" sz="4000" dirty="0"/>
              <a:t>=</a:t>
            </a:r>
            <a:r>
              <a:rPr lang="ru-RU" sz="4000" dirty="0" err="1"/>
              <a:t>ааа</a:t>
            </a:r>
            <a:r>
              <a:rPr lang="ru-RU" sz="4000" dirty="0"/>
              <a:t>…а.</a:t>
            </a:r>
          </a:p>
          <a:p>
            <a:pPr marL="0" indent="0">
              <a:buNone/>
            </a:pPr>
            <a:r>
              <a:rPr lang="ru-RU" sz="4000" dirty="0"/>
              <a:t>                           </a:t>
            </a:r>
            <a:r>
              <a:rPr lang="en-US" sz="4000" dirty="0"/>
              <a:t>n</a:t>
            </a:r>
            <a:r>
              <a:rPr lang="ru-RU" sz="4000" dirty="0"/>
              <a:t> раз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3995936" y="4221088"/>
            <a:ext cx="1008112" cy="1584176"/>
          </a:xfrm>
          <a:prstGeom prst="leftBrace">
            <a:avLst>
              <a:gd name="adj1" fmla="val 8333"/>
              <a:gd name="adj2" fmla="val 475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2936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/>
                <a:latin typeface="Calibri"/>
                <a:ea typeface="Calibri"/>
                <a:cs typeface="Times New Roman"/>
              </a:rPr>
              <a:t>№ 374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Проверим: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а) 0,9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3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б) (-6)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4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в) (1/2)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4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г) 5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25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д) с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25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е) </a:t>
            </a:r>
            <a:r>
              <a:rPr lang="en-US" dirty="0">
                <a:latin typeface="Calibri"/>
                <a:ea typeface="Calibri"/>
                <a:cs typeface="Times New Roman"/>
              </a:rPr>
              <a:t>y</a:t>
            </a:r>
            <a:r>
              <a:rPr lang="en-US" baseline="30000" dirty="0">
                <a:latin typeface="Calibri"/>
                <a:ea typeface="Calibri"/>
                <a:cs typeface="Times New Roman"/>
              </a:rPr>
              <a:t>12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ж) (-</a:t>
            </a:r>
            <a:r>
              <a:rPr lang="en-US" dirty="0">
                <a:latin typeface="Calibri"/>
                <a:ea typeface="Calibri"/>
                <a:cs typeface="Times New Roman"/>
              </a:rPr>
              <a:t>x</a:t>
            </a:r>
            <a:r>
              <a:rPr lang="ru-RU" dirty="0">
                <a:latin typeface="Calibri"/>
                <a:ea typeface="Calibri"/>
                <a:cs typeface="Times New Roman"/>
              </a:rPr>
              <a:t>)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5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з) (</a:t>
            </a:r>
            <a:r>
              <a:rPr lang="en-US" dirty="0">
                <a:latin typeface="Calibri"/>
                <a:ea typeface="Calibri"/>
                <a:cs typeface="Times New Roman"/>
              </a:rPr>
              <a:t>a</a:t>
            </a:r>
            <a:r>
              <a:rPr lang="ru-RU" dirty="0">
                <a:latin typeface="Calibri"/>
                <a:ea typeface="Calibri"/>
                <a:cs typeface="Times New Roman"/>
              </a:rPr>
              <a:t>-</a:t>
            </a:r>
            <a:r>
              <a:rPr lang="en-US" dirty="0">
                <a:latin typeface="Calibri"/>
                <a:ea typeface="Calibri"/>
                <a:cs typeface="Times New Roman"/>
              </a:rPr>
              <a:t>b</a:t>
            </a:r>
            <a:r>
              <a:rPr lang="ru-RU" dirty="0">
                <a:latin typeface="Calibri"/>
                <a:ea typeface="Calibri"/>
                <a:cs typeface="Times New Roman"/>
              </a:rPr>
              <a:t>)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2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и) (</a:t>
            </a:r>
            <a:r>
              <a:rPr lang="en-US" dirty="0" err="1">
                <a:latin typeface="Calibri"/>
                <a:ea typeface="Calibri"/>
                <a:cs typeface="Times New Roman"/>
              </a:rPr>
              <a:t>xy</a:t>
            </a:r>
            <a:r>
              <a:rPr lang="ru-RU" dirty="0">
                <a:latin typeface="Calibri"/>
                <a:ea typeface="Calibri"/>
                <a:cs typeface="Times New Roman"/>
              </a:rPr>
              <a:t>)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5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852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Нахождение значения степени называется возведением в степень.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4000" dirty="0">
                <a:latin typeface="Calibri"/>
                <a:ea typeface="Calibri"/>
                <a:cs typeface="Times New Roman"/>
              </a:rPr>
              <a:t>Возведите в степень: </a:t>
            </a:r>
            <a:r>
              <a:rPr lang="ru-RU" sz="4000" dirty="0" smtClean="0">
                <a:latin typeface="Calibri"/>
                <a:ea typeface="Calibri"/>
                <a:cs typeface="Times New Roman"/>
              </a:rPr>
              <a:t>10</a:t>
            </a:r>
            <a:r>
              <a:rPr lang="ru-RU" sz="4000" baseline="30000" dirty="0" smtClean="0">
                <a:latin typeface="Calibri"/>
                <a:ea typeface="Calibri"/>
                <a:cs typeface="Times New Roman"/>
              </a:rPr>
              <a:t>3 </a:t>
            </a:r>
            <a:r>
              <a:rPr lang="ru-RU" sz="4000" dirty="0" smtClean="0">
                <a:latin typeface="Calibri"/>
                <a:ea typeface="Calibri"/>
                <a:cs typeface="Times New Roman"/>
              </a:rPr>
              <a:t>  (-4)</a:t>
            </a:r>
            <a:r>
              <a:rPr lang="ru-RU" sz="4000" baseline="30000" dirty="0" smtClean="0">
                <a:latin typeface="Calibri"/>
                <a:ea typeface="Calibri"/>
                <a:cs typeface="Times New Roman"/>
              </a:rPr>
              <a:t>3</a:t>
            </a:r>
            <a:r>
              <a:rPr lang="en-US" sz="4000" baseline="300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4000" baseline="300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4000" dirty="0" smtClean="0">
                <a:latin typeface="Calibri"/>
                <a:ea typeface="Calibri"/>
                <a:cs typeface="Times New Roman"/>
              </a:rPr>
              <a:t> (-</a:t>
            </a:r>
            <a:r>
              <a:rPr lang="ru-RU" sz="4000" dirty="0" smtClean="0">
                <a:latin typeface="Calibri"/>
                <a:ea typeface="Calibri"/>
                <a:cs typeface="Times New Roman"/>
              </a:rPr>
              <a:t>5)</a:t>
            </a:r>
            <a:r>
              <a:rPr lang="ru-RU" sz="4000" baseline="30000" dirty="0" smtClean="0">
                <a:latin typeface="Calibri"/>
                <a:ea typeface="Calibri"/>
                <a:cs typeface="Times New Roman"/>
              </a:rPr>
              <a:t>2</a:t>
            </a:r>
            <a:r>
              <a:rPr lang="en-US" sz="4000" baseline="300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4000" dirty="0" smtClean="0">
                <a:latin typeface="Calibri"/>
                <a:ea typeface="Calibri"/>
                <a:cs typeface="Times New Roman"/>
              </a:rPr>
              <a:t>  </a:t>
            </a:r>
            <a:r>
              <a:rPr lang="ru-RU" sz="4000" dirty="0" smtClean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0</a:t>
            </a:r>
            <a:r>
              <a:rPr lang="ru-RU" sz="4000" baseline="30000" dirty="0" smtClean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2</a:t>
            </a:r>
            <a:r>
              <a:rPr lang="en-US" sz="4000" baseline="30000" dirty="0" smtClean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 </a:t>
            </a:r>
            <a:endParaRPr lang="en-US" sz="4000" dirty="0">
              <a:solidFill>
                <a:srgbClr val="4E3B3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10</a:t>
            </a:r>
            <a:r>
              <a:rPr lang="ru-RU" sz="4000" baseline="30000" dirty="0" smtClean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3 </a:t>
            </a:r>
            <a:r>
              <a:rPr lang="ru-RU" sz="4400" baseline="30000" dirty="0" smtClean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=</a:t>
            </a:r>
            <a:r>
              <a:rPr lang="ru-RU" sz="4400" dirty="0" smtClean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 1000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(-4)</a:t>
            </a:r>
            <a:r>
              <a:rPr lang="ru-RU" sz="4000" baseline="30000" dirty="0" smtClean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3 = </a:t>
            </a:r>
            <a:r>
              <a:rPr lang="ru-RU" sz="4000" dirty="0" smtClean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-64 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(-</a:t>
            </a:r>
            <a:r>
              <a:rPr lang="ru-RU" sz="4000" dirty="0" smtClean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5)</a:t>
            </a:r>
            <a:r>
              <a:rPr lang="ru-RU" sz="4000" baseline="30000" dirty="0" smtClean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2 </a:t>
            </a:r>
            <a:r>
              <a:rPr lang="ru-RU" sz="4000" dirty="0" smtClean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= 25  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0</a:t>
            </a:r>
            <a:r>
              <a:rPr lang="ru-RU" sz="4000" baseline="30000" dirty="0" smtClean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2 =</a:t>
            </a:r>
            <a:r>
              <a:rPr lang="ru-RU" sz="4000" dirty="0" smtClean="0">
                <a:solidFill>
                  <a:srgbClr val="4E3B30"/>
                </a:solidFill>
                <a:latin typeface="Calibri"/>
                <a:ea typeface="Calibri"/>
                <a:cs typeface="Times New Roman"/>
              </a:rPr>
              <a:t> 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4649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175</TotalTime>
  <Words>525</Words>
  <Application>Microsoft Office PowerPoint</Application>
  <PresentationFormat>Экран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МБОУ «чульская основная  общеобразовательная школа» Учитель  Генералова О.В.</vt:lpstr>
      <vt:lpstr>Тема: Определение степени с натуральным показателем.  </vt:lpstr>
      <vt:lpstr>Повторим: </vt:lpstr>
      <vt:lpstr>Как можно записать короче произведение 4*4*4?</vt:lpstr>
      <vt:lpstr>Продолжите предложение</vt:lpstr>
      <vt:lpstr>Как вы думаете</vt:lpstr>
      <vt:lpstr>Запись аn читается так:</vt:lpstr>
      <vt:lpstr>№ 374</vt:lpstr>
      <vt:lpstr>Нахождение значения степени называется возведением в степень.</vt:lpstr>
      <vt:lpstr>Сделаем выводы: </vt:lpstr>
      <vt:lpstr>№ 376(а,б,в,г.д,ж,з).</vt:lpstr>
      <vt:lpstr>Найдем значение выражения 5*103 </vt:lpstr>
      <vt:lpstr>№ 385(а,б,в,г).</vt:lpstr>
      <vt:lpstr>Как вычислить с помощью калькулятора выражение 4,153? </vt:lpstr>
      <vt:lpstr>Великие люди</vt:lpstr>
      <vt:lpstr>Подведем итоги урока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Определение степени с натуральным показателем.</dc:title>
  <dc:creator>OLGA</dc:creator>
  <cp:lastModifiedBy>OLGA</cp:lastModifiedBy>
  <cp:revision>17</cp:revision>
  <dcterms:created xsi:type="dcterms:W3CDTF">2013-10-20T03:14:29Z</dcterms:created>
  <dcterms:modified xsi:type="dcterms:W3CDTF">2013-10-20T06:10:30Z</dcterms:modified>
</cp:coreProperties>
</file>