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345C1-605D-477A-B5E9-49E0477A1BAE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14515-5233-4842-BFA4-E09EE52980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615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C71C-6B23-45BA-A178-CD1B6D407366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8915B-88E6-4376-8AAD-911844BA60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894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1204E-BFD3-4BFC-BDBE-8BDFCB58497C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50D48-B658-4864-AA35-BC7A9B8CC1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94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982DE-2E86-4F1C-802E-8F5B24EBD52A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22A8-7CA1-4F83-8B8F-292BF0D4C2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659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F25B5-48F1-447A-A776-D1BAD2D56B09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ED030-57C3-4B9D-902F-8935C96A7D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553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D68C5-0E58-4A0D-8B69-6D8A1457AF3C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0E3E-D9CB-4E6C-B3AA-429FE929D2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511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D4658-69F3-4B24-A3C0-545E3867F3B5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46DCA-4A10-4C86-86EC-0115BEEB37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73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B5BC-CA74-4F06-870F-2672D6F576E3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CA39E-A56E-411B-9662-4A598C3599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386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1BEC0-DF59-4947-8895-1FF8D0B94696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C2D3-4D5A-42E2-AC80-ABE7BA08F7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678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4ABAE-AC21-4AE0-9010-5F8460A3BC1F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34BA9-948A-4B81-8B6D-D37F29C95A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542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2FF4F-C2FC-4411-92DF-95CF1A4E180B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6DB21-05DE-4850-AF04-2AF846E147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819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20896E-BD56-4BE9-BB6F-AC55245C9AE3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591B6F5-94DF-40F0-8FA4-4B56E1517B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9002" y="3068960"/>
            <a:ext cx="5789342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Ткани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человека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951163"/>
            <a:ext cx="1792287" cy="170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96975"/>
            <a:ext cx="1792287" cy="17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85750"/>
            <a:ext cx="2439988" cy="170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574675"/>
            <a:ext cx="2216150" cy="163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357563"/>
            <a:ext cx="1838325" cy="146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6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143000" y="3213100"/>
            <a:ext cx="6858000" cy="16557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63" y="285750"/>
            <a:ext cx="3571875" cy="71437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Constantia" pitchFamily="18" charset="0"/>
              </a:rPr>
              <a:t>Ткани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625" y="1285875"/>
            <a:ext cx="3714750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nstantia" pitchFamily="18" charset="0"/>
              </a:rPr>
              <a:t>Эпителиальная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3" y="1285875"/>
            <a:ext cx="3571875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nstantia" pitchFamily="18" charset="0"/>
              </a:rPr>
              <a:t>Нервная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5" y="3786188"/>
            <a:ext cx="3643313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nstantia" pitchFamily="18" charset="0"/>
              </a:rPr>
              <a:t>Соединительная 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0" y="3786188"/>
            <a:ext cx="35004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nstantia" pitchFamily="18" charset="0"/>
              </a:rPr>
              <a:t>Мышечная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625" y="2143125"/>
            <a:ext cx="3643313" cy="13573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Constantia" pitchFamily="18" charset="0"/>
              </a:rPr>
              <a:t>Клетки плотно прилегают друг к другу, межклеточного вещества мало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" y="4714875"/>
            <a:ext cx="3571875" cy="13573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Constantia" pitchFamily="18" charset="0"/>
              </a:rPr>
              <a:t>Клетки расположены рыхло, сильно развито межклеточное вещество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3" y="2143125"/>
            <a:ext cx="3500437" cy="13573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Constantia" pitchFamily="18" charset="0"/>
              </a:rPr>
              <a:t>Состоит из клеток с отростками. Способна возбуждаться и передавать возбуждение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0" y="4714875"/>
            <a:ext cx="3500438" cy="13573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Constantia" pitchFamily="18" charset="0"/>
              </a:rPr>
              <a:t>Образована мышечными волокнами, способна возбуждаться и сокращаться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6858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Эпителиальная ткань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10" y="1143000"/>
            <a:ext cx="2424690" cy="1565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47032"/>
            <a:ext cx="2213015" cy="227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86188" y="1000125"/>
            <a:ext cx="4572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Однослойная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14750" y="3244850"/>
            <a:ext cx="36353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Многослойная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86188" y="1571625"/>
            <a:ext cx="5143500" cy="1571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Расположение: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смежные оболочки внутренних органов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Функции: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Защитная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Всасывающая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88" y="3929063"/>
            <a:ext cx="5143500" cy="15001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Расположение: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покровы тела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Функции: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Защитная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6858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Эпителиальная ткань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8591" y="1214438"/>
            <a:ext cx="38576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Железистая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213421"/>
            <a:ext cx="3528392" cy="20796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Расположение: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Железы внешней и внутренней секреции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Функции: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секреторная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2880320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1" y="1075694"/>
            <a:ext cx="3885580" cy="2642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6858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Нервная ткань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67944" y="4005064"/>
            <a:ext cx="4896544" cy="2286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Расположение: 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Головной </a:t>
            </a: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и спинной мозг, нервные узлы и волокна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Функции: 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Обеспечение </a:t>
            </a: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согласованной деятельности разных систем органов, обеспечение связи организма с внешней средой, приспособление обмена веществ к изменяющимся условиям</a:t>
            </a:r>
          </a:p>
        </p:txBody>
      </p:sp>
      <p:sp>
        <p:nvSpPr>
          <p:cNvPr id="7" name="Выноска 2 6"/>
          <p:cNvSpPr/>
          <p:nvPr/>
        </p:nvSpPr>
        <p:spPr>
          <a:xfrm>
            <a:off x="5357814" y="1075694"/>
            <a:ext cx="3079228" cy="785813"/>
          </a:xfrm>
          <a:prstGeom prst="borderCallout2">
            <a:avLst>
              <a:gd name="adj1" fmla="val 48251"/>
              <a:gd name="adj2" fmla="val -386"/>
              <a:gd name="adj3" fmla="val 18750"/>
              <a:gd name="adj4" fmla="val -16667"/>
              <a:gd name="adj5" fmla="val 169518"/>
              <a:gd name="adj6" fmla="val -73516"/>
            </a:avLst>
          </a:prstGeom>
          <a:solidFill>
            <a:schemeClr val="accent1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Constantia" pitchFamily="18" charset="0"/>
              </a:rPr>
              <a:t>Нейрон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71" y="2258962"/>
            <a:ext cx="3156803" cy="1458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259632" y="4155926"/>
            <a:ext cx="2441456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nstantia" pitchFamily="18" charset="0"/>
              </a:rPr>
              <a:t>Нервное волокно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635896" y="3214688"/>
            <a:ext cx="2664296" cy="1006400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Соединительная ткань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7625" y="1000125"/>
            <a:ext cx="29289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Костная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7625" y="3857625"/>
            <a:ext cx="29289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Хрящевая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99" y="1143001"/>
            <a:ext cx="2578951" cy="1925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096594" y="1714500"/>
            <a:ext cx="2571750" cy="19288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Расположение: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скелет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Функции: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Опорная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Защитная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кроветворная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42372" y="4643438"/>
            <a:ext cx="3162076" cy="1785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Расположение: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Скелет, органы дыхания, </a:t>
            </a:r>
            <a:endParaRPr lang="ru-RU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ушная </a:t>
            </a: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раковина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Функции: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опорная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защитная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23" y="4143375"/>
            <a:ext cx="2306251" cy="151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7256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Соединительная ткань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44" y="1000125"/>
            <a:ext cx="2338056" cy="1924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57625" y="928688"/>
            <a:ext cx="31432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Волокнистая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7625" y="3643313"/>
            <a:ext cx="29289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Жировая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86188" y="1643063"/>
            <a:ext cx="3306092" cy="1857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Расположение: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Связки, сухожилия, дерма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прослойки между органами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Функции: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Опорно-защитная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86188" y="4357688"/>
            <a:ext cx="3666132" cy="19288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Расположение: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Подкожная клетчатка, </a:t>
            </a:r>
            <a:endParaRPr lang="ru-RU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между </a:t>
            </a: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внутренними органами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Функции: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Запасающая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защитная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75" y="4083050"/>
            <a:ext cx="2400925" cy="1722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7256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Мышечная ткань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48335" y="3068960"/>
            <a:ext cx="40719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Поперечно-полосатая скелетная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888" y="1000125"/>
            <a:ext cx="2605986" cy="1852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626605" y="4357688"/>
            <a:ext cx="4681699" cy="19288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Расположение: 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Опорно-двигательный </a:t>
            </a: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аппарат тела и некоторых внутренних органов (язык, глотка, начальная часть пищевода)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Функции: 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Сократительная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43064"/>
            <a:ext cx="2964830" cy="1356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197</Words>
  <Application>Microsoft Office PowerPoint</Application>
  <PresentationFormat>Экран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 Light</vt:lpstr>
      <vt:lpstr>Calibri</vt:lpstr>
      <vt:lpstr>Constantia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Gimnazia93</cp:lastModifiedBy>
  <cp:revision>53</cp:revision>
  <dcterms:created xsi:type="dcterms:W3CDTF">2009-09-20T04:32:03Z</dcterms:created>
  <dcterms:modified xsi:type="dcterms:W3CDTF">2016-02-11T18:35:24Z</dcterms:modified>
</cp:coreProperties>
</file>