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6" r:id="rId12"/>
    <p:sldId id="267" r:id="rId13"/>
    <p:sldId id="269" r:id="rId14"/>
    <p:sldId id="270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6D22C73-067B-4D13-8204-108DFD9490D7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E15AD39-5514-48C4-94F8-72D04B72E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2C73-067B-4D13-8204-108DFD9490D7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AD39-5514-48C4-94F8-72D04B72E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2C73-067B-4D13-8204-108DFD9490D7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AD39-5514-48C4-94F8-72D04B72E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6D22C73-067B-4D13-8204-108DFD9490D7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AD39-5514-48C4-94F8-72D04B72E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6D22C73-067B-4D13-8204-108DFD9490D7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E15AD39-5514-48C4-94F8-72D04B72E12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D22C73-067B-4D13-8204-108DFD9490D7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E15AD39-5514-48C4-94F8-72D04B72E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6D22C73-067B-4D13-8204-108DFD9490D7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E15AD39-5514-48C4-94F8-72D04B72E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2C73-067B-4D13-8204-108DFD9490D7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AD39-5514-48C4-94F8-72D04B72E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D22C73-067B-4D13-8204-108DFD9490D7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E15AD39-5514-48C4-94F8-72D04B72E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6D22C73-067B-4D13-8204-108DFD9490D7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E15AD39-5514-48C4-94F8-72D04B72E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6D22C73-067B-4D13-8204-108DFD9490D7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E15AD39-5514-48C4-94F8-72D04B72E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6D22C73-067B-4D13-8204-108DFD9490D7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E15AD39-5514-48C4-94F8-72D04B72E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2240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n-lt"/>
              </a:rPr>
              <a:t>Дигибридное скрещивание. Третий закон Г.Менделя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357562"/>
            <a:ext cx="7889108" cy="2786082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Тема подготовлена учителем биологии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r>
              <a:rPr lang="ru-RU" sz="2800" b="1" dirty="0" smtClean="0">
                <a:solidFill>
                  <a:schemeClr val="tx1"/>
                </a:solidFill>
              </a:rPr>
              <a:t> СОШ  Гусевой И.В.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/>
          <a:lstStyle/>
          <a:p>
            <a:r>
              <a:rPr lang="ru-RU" dirty="0" smtClean="0"/>
              <a:t>Запиши сколько видов гаметы образуют данные генотипы</a:t>
            </a:r>
            <a:r>
              <a:rPr lang="ru-RU" dirty="0" smtClean="0"/>
              <a:t>?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ААВВ </a:t>
            </a:r>
            <a:br>
              <a:rPr lang="ru-RU" dirty="0" smtClean="0"/>
            </a:br>
            <a:r>
              <a:rPr lang="ru-RU" dirty="0" err="1" smtClean="0"/>
              <a:t>АаВВ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err="1" smtClean="0"/>
              <a:t>ААВв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err="1" smtClean="0"/>
              <a:t>ааВВ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err="1" smtClean="0"/>
              <a:t>Аавв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9" name="Picture 3" descr="C:\Users\Надя\Desktop\мама\img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714620"/>
            <a:ext cx="4924632" cy="32861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62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 человека глухота и болезнь Вильсона (нарушение обмена меди)- рецессивные признаки. От брака глухого мужчины и женщины с болезнью Вильсона родился ребенок с обеими аномалиями. Какова вероятность рождения в этой семье здорового ребенка? </a:t>
            </a:r>
            <a:br>
              <a:rPr lang="ru-RU" dirty="0" smtClean="0"/>
            </a:br>
            <a:r>
              <a:rPr lang="ru-RU" dirty="0" smtClean="0"/>
              <a:t>Дано: </a:t>
            </a:r>
            <a:br>
              <a:rPr lang="ru-RU" dirty="0" smtClean="0"/>
            </a:br>
            <a:r>
              <a:rPr lang="ru-RU" dirty="0" smtClean="0"/>
              <a:t>…- глухота </a:t>
            </a:r>
            <a:br>
              <a:rPr lang="ru-RU" dirty="0" smtClean="0"/>
            </a:br>
            <a:r>
              <a:rPr lang="ru-RU" dirty="0" smtClean="0"/>
              <a:t>…- </a:t>
            </a:r>
            <a:r>
              <a:rPr lang="ru-RU" dirty="0" err="1" smtClean="0"/>
              <a:t>норм.слух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…- </a:t>
            </a:r>
            <a:r>
              <a:rPr lang="ru-RU" dirty="0" err="1" smtClean="0"/>
              <a:t>бол.Вильсона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…- здоров </a:t>
            </a:r>
            <a:br>
              <a:rPr lang="ru-RU" dirty="0" smtClean="0"/>
            </a:br>
            <a:r>
              <a:rPr lang="ru-RU" dirty="0" smtClean="0"/>
              <a:t>F1-?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 человека альбинизм и способность владеть преимущественно левой рукой- рецессивные признаки, наследуются независимо. Каковы генотипы родителей с нормальной пигментацией и владеющих правой рукой, если у них родился ребенок альбинос и левша? (слайд 23) </a:t>
            </a:r>
            <a:br>
              <a:rPr lang="ru-RU" dirty="0" smtClean="0"/>
            </a:br>
            <a:r>
              <a:rPr lang="ru-RU" dirty="0" smtClean="0"/>
              <a:t>Дано: </a:t>
            </a:r>
            <a:br>
              <a:rPr lang="ru-RU" dirty="0" smtClean="0"/>
            </a:br>
            <a:r>
              <a:rPr lang="ru-RU" dirty="0" smtClean="0"/>
              <a:t>…-пигментация </a:t>
            </a:r>
            <a:br>
              <a:rPr lang="ru-RU" dirty="0" smtClean="0"/>
            </a:br>
            <a:r>
              <a:rPr lang="ru-RU" dirty="0" smtClean="0"/>
              <a:t>…-альбинизм </a:t>
            </a:r>
            <a:br>
              <a:rPr lang="ru-RU" dirty="0" smtClean="0"/>
            </a:br>
            <a:r>
              <a:rPr lang="ru-RU" dirty="0" smtClean="0"/>
              <a:t>….-правша </a:t>
            </a:r>
            <a:br>
              <a:rPr lang="ru-RU" dirty="0" smtClean="0"/>
            </a:br>
            <a:r>
              <a:rPr lang="ru-RU" dirty="0" smtClean="0"/>
              <a:t>….-левша </a:t>
            </a:r>
            <a:br>
              <a:rPr lang="ru-RU" dirty="0" smtClean="0"/>
            </a:br>
            <a:r>
              <a:rPr lang="ru-RU" dirty="0" smtClean="0"/>
              <a:t>Р-?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 descr="C:\Users\Надя\Desktop\мама\genetics_1_126691812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000372"/>
            <a:ext cx="3857652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«Моя самооценка урока» </a:t>
            </a:r>
            <a:br>
              <a:rPr lang="ru-RU" dirty="0" smtClean="0"/>
            </a:br>
            <a:r>
              <a:rPr lang="ru-RU" dirty="0" smtClean="0"/>
              <a:t>1.Понравился ли мне урок? Да- А Нет- В </a:t>
            </a:r>
            <a:br>
              <a:rPr lang="ru-RU" dirty="0" smtClean="0"/>
            </a:br>
            <a:r>
              <a:rPr lang="ru-RU" dirty="0" smtClean="0"/>
              <a:t>2.Понял ли я новую тему? Да понял - А Частично- В </a:t>
            </a:r>
            <a:br>
              <a:rPr lang="ru-RU" dirty="0" smtClean="0"/>
            </a:br>
            <a:r>
              <a:rPr lang="ru-RU" dirty="0" smtClean="0"/>
              <a:t>3.Какова была моя активность на уроке? Я работал активно- А </a:t>
            </a:r>
            <a:br>
              <a:rPr lang="ru-RU" dirty="0" smtClean="0"/>
            </a:br>
            <a:r>
              <a:rPr lang="ru-RU" dirty="0" smtClean="0"/>
              <a:t>Я не работал- в </a:t>
            </a:r>
            <a:br>
              <a:rPr lang="ru-RU" dirty="0" smtClean="0"/>
            </a:br>
            <a:r>
              <a:rPr lang="ru-RU" dirty="0" smtClean="0"/>
              <a:t>4. Уходя с урока я бы сказал учителю: До свидания.- а </a:t>
            </a:r>
            <a:br>
              <a:rPr lang="ru-RU" dirty="0" smtClean="0"/>
            </a:br>
            <a:r>
              <a:rPr lang="ru-RU" dirty="0" smtClean="0"/>
              <a:t>До свидания. Спасибо за урок.- В </a:t>
            </a:r>
            <a:br>
              <a:rPr lang="ru-RU" dirty="0" smtClean="0"/>
            </a:br>
            <a:r>
              <a:rPr lang="ru-RU" dirty="0" smtClean="0"/>
              <a:t>Уйду молча.- с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285728"/>
            <a:ext cx="9001188" cy="6169080"/>
          </a:xfrm>
        </p:spPr>
        <p:txBody>
          <a:bodyPr>
            <a:normAutofit/>
          </a:bodyPr>
          <a:lstStyle/>
          <a:p>
            <a:r>
              <a:rPr lang="ru-RU" dirty="0" smtClean="0"/>
              <a:t>Если </a:t>
            </a:r>
            <a:r>
              <a:rPr lang="ru-RU" dirty="0" smtClean="0"/>
              <a:t>ты получил генотип- ААВВ, возьмите желтый лист. 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 smtClean="0"/>
              <a:t>ты получил генотип - </a:t>
            </a:r>
            <a:r>
              <a:rPr lang="ru-RU" dirty="0" err="1" smtClean="0"/>
              <a:t>аавв</a:t>
            </a:r>
            <a:r>
              <a:rPr lang="ru-RU" dirty="0" smtClean="0"/>
              <a:t>, возьмите зеленый лист. 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smtClean="0"/>
              <a:t>получении другого генотипа, возьмите синий лист.</a:t>
            </a:r>
            <a:endParaRPr lang="ru-RU" dirty="0"/>
          </a:p>
        </p:txBody>
      </p:sp>
      <p:pic>
        <p:nvPicPr>
          <p:cNvPr id="5122" name="Picture 2" descr="C:\Users\Надя\Desktop\мама\img8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925706"/>
            <a:ext cx="5000660" cy="3432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572272"/>
          </a:xfrm>
        </p:spPr>
        <p:txBody>
          <a:bodyPr>
            <a:normAutofit/>
          </a:bodyPr>
          <a:lstStyle/>
          <a:p>
            <a:r>
              <a:rPr lang="ru-RU" dirty="0" smtClean="0"/>
              <a:t>Постепенно все же стали понимать, </a:t>
            </a:r>
            <a:br>
              <a:rPr lang="ru-RU" dirty="0" smtClean="0"/>
            </a:br>
            <a:r>
              <a:rPr lang="ru-RU" dirty="0" smtClean="0"/>
              <a:t>Доминантный значит, будет подавлять, </a:t>
            </a:r>
            <a:br>
              <a:rPr lang="ru-RU" dirty="0" smtClean="0"/>
            </a:br>
            <a:r>
              <a:rPr lang="ru-RU" dirty="0" smtClean="0"/>
              <a:t>Рецессивный - значит, будет отступать. </a:t>
            </a:r>
            <a:br>
              <a:rPr lang="ru-RU" dirty="0" smtClean="0"/>
            </a:br>
            <a:r>
              <a:rPr lang="ru-RU" dirty="0" smtClean="0"/>
              <a:t>И задачки стали лучше мы решать. </a:t>
            </a:r>
            <a:br>
              <a:rPr lang="ru-RU" dirty="0" smtClean="0"/>
            </a:br>
            <a:r>
              <a:rPr lang="ru-RU" dirty="0" smtClean="0"/>
              <a:t>Т.к. все патологические признаки </a:t>
            </a:r>
            <a:br>
              <a:rPr lang="ru-RU" dirty="0" smtClean="0"/>
            </a:br>
            <a:r>
              <a:rPr lang="ru-RU" dirty="0" smtClean="0"/>
              <a:t>Находятся состоянии рецессивном </a:t>
            </a:r>
            <a:br>
              <a:rPr lang="ru-RU" dirty="0" smtClean="0"/>
            </a:br>
            <a:r>
              <a:rPr lang="ru-RU" dirty="0" smtClean="0"/>
              <a:t>И на уроках и в жизни должны вы быть </a:t>
            </a:r>
            <a:br>
              <a:rPr lang="ru-RU" dirty="0" smtClean="0"/>
            </a:br>
            <a:r>
              <a:rPr lang="ru-RU" dirty="0" smtClean="0"/>
              <a:t>активны </a:t>
            </a:r>
            <a:br>
              <a:rPr lang="ru-RU" dirty="0" smtClean="0"/>
            </a:br>
            <a:r>
              <a:rPr lang="ru-RU" dirty="0" smtClean="0"/>
              <a:t>Прошу не сомневайтесь </a:t>
            </a:r>
            <a:br>
              <a:rPr lang="ru-RU" dirty="0" smtClean="0"/>
            </a:br>
            <a:r>
              <a:rPr lang="ru-RU" dirty="0" smtClean="0"/>
              <a:t>Вы в своем таланте </a:t>
            </a:r>
            <a:br>
              <a:rPr lang="ru-RU" dirty="0" smtClean="0"/>
            </a:br>
            <a:r>
              <a:rPr lang="ru-RU" dirty="0" smtClean="0"/>
              <a:t>Пусть в вашей жизни- </a:t>
            </a:r>
            <a:br>
              <a:rPr lang="ru-RU" dirty="0" smtClean="0"/>
            </a:br>
            <a:r>
              <a:rPr lang="ru-RU" dirty="0" smtClean="0"/>
              <a:t>Все будет в доминанте… </a:t>
            </a:r>
          </a:p>
          <a:p>
            <a:endParaRPr lang="ru-RU" dirty="0"/>
          </a:p>
        </p:txBody>
      </p:sp>
      <p:pic>
        <p:nvPicPr>
          <p:cNvPr id="7170" name="Picture 2" descr="C:\Users\Надя\Desktop\мама\black-bunny-and-white-bunny-i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857628"/>
            <a:ext cx="3143242" cy="2095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96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Скрещивание особей, у которых учитываются отличие друг от друга по двум признакам , называется </a:t>
            </a:r>
            <a:r>
              <a:rPr lang="ru-RU" b="1" i="1" dirty="0" err="1" smtClean="0"/>
              <a:t>дигибридное</a:t>
            </a:r>
            <a:r>
              <a:rPr lang="ru-RU" b="1" dirty="0" smtClean="0"/>
              <a:t>.</a:t>
            </a:r>
            <a:r>
              <a:rPr lang="ru-RU" i="1" dirty="0" smtClean="0"/>
              <a:t> </a:t>
            </a:r>
          </a:p>
          <a:p>
            <a:pPr lvl="0"/>
            <a:r>
              <a:rPr lang="ru-RU" i="1" dirty="0" smtClean="0"/>
              <a:t>Если родительские особи отличаются  по трем признакам  </a:t>
            </a:r>
            <a:r>
              <a:rPr lang="ru-RU" b="1" i="1" dirty="0" smtClean="0"/>
              <a:t>– </a:t>
            </a:r>
            <a:r>
              <a:rPr lang="ru-RU" b="1" i="1" dirty="0" err="1" smtClean="0"/>
              <a:t>тригибридным</a:t>
            </a:r>
            <a:r>
              <a:rPr lang="ru-RU" dirty="0" smtClean="0"/>
              <a:t> и т.д.  </a:t>
            </a:r>
          </a:p>
          <a:p>
            <a:pPr lvl="0"/>
            <a:r>
              <a:rPr lang="ru-RU" i="1" dirty="0" smtClean="0"/>
              <a:t>В общем случае скрещивание особей отличающихся по многим признакам, называется </a:t>
            </a:r>
            <a:r>
              <a:rPr lang="ru-RU" b="1" i="1" dirty="0" smtClean="0"/>
              <a:t>полигибридным</a:t>
            </a:r>
            <a:r>
              <a:rPr lang="ru-RU" i="1" dirty="0" smtClean="0"/>
              <a:t>.</a:t>
            </a:r>
            <a:r>
              <a:rPr lang="ru-RU" b="1" i="1" dirty="0" smtClean="0"/>
              <a:t>  </a:t>
            </a:r>
            <a:endParaRPr lang="ru-RU" dirty="0" smtClean="0"/>
          </a:p>
          <a:p>
            <a:pPr lvl="0"/>
            <a:r>
              <a:rPr lang="ru-RU" i="1" dirty="0" smtClean="0"/>
              <a:t>Совокупность генов  лежащих в одной хромосоме, называется </a:t>
            </a:r>
            <a:r>
              <a:rPr lang="ru-RU" b="1" i="1" dirty="0" smtClean="0"/>
              <a:t>группой сцепления.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928670"/>
          </a:xfrm>
        </p:spPr>
        <p:txBody>
          <a:bodyPr/>
          <a:lstStyle/>
          <a:p>
            <a:r>
              <a:rPr lang="en-US" dirty="0" smtClean="0"/>
              <a:t>III </a:t>
            </a:r>
            <a:r>
              <a:rPr lang="ru-RU" dirty="0" smtClean="0"/>
              <a:t>закон Менделя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6143636" cy="5857892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При дигибридном скрещивании у гибридов каждая пара признаков наследуется независимо от других и дает расщепление 3:1, образуя при этом четыре фенотипические группы, характеризующиеся отношением 9 : 3 : 3 : 1 (при этом образуется девять генотипических групп – 1 : 2 : 2 : 1 : 4 : 1 : 2 : 2 : 1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5" name="Picture 3" descr="C:\Users\Надя\Desktop\мама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214422"/>
            <a:ext cx="2928926" cy="4193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дя\Desktop\мама\7377063_a2605c45c23f142d3efd4ad1c502eeb9_8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9144000" cy="6357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001812" y="2695067"/>
            <a:ext cx="6357982" cy="1539304"/>
          </a:xfrm>
        </p:spPr>
        <p:txBody>
          <a:bodyPr/>
          <a:lstStyle/>
          <a:p>
            <a:r>
              <a:rPr lang="ru-RU" dirty="0" err="1" smtClean="0"/>
              <a:t>Решотка</a:t>
            </a:r>
            <a:r>
              <a:rPr lang="ru-RU" dirty="0" smtClean="0"/>
              <a:t> </a:t>
            </a:r>
            <a:r>
              <a:rPr lang="ru-RU" dirty="0" err="1" smtClean="0"/>
              <a:t>Пеннета</a:t>
            </a:r>
            <a:endParaRPr lang="ru-RU" dirty="0"/>
          </a:p>
        </p:txBody>
      </p:sp>
      <p:pic>
        <p:nvPicPr>
          <p:cNvPr id="4" name="Picture 2" descr="img44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40703"/>
            <a:ext cx="5429288" cy="661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hlink"/>
                </a:solidFill>
              </a:rPr>
              <a:t>Результаты опытов Менделя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3200" dirty="0" smtClean="0">
                <a:solidFill>
                  <a:srgbClr val="08080C"/>
                </a:solidFill>
              </a:rPr>
              <a:t>В первом поколении 100% горошин </a:t>
            </a:r>
            <a:r>
              <a:rPr lang="ru-RU" sz="3200" u="sng" dirty="0" smtClean="0">
                <a:solidFill>
                  <a:srgbClr val="08080C"/>
                </a:solidFill>
              </a:rPr>
              <a:t>по </a:t>
            </a:r>
            <a:r>
              <a:rPr lang="ru-RU" sz="3200" b="1" u="sng" dirty="0" smtClean="0">
                <a:solidFill>
                  <a:srgbClr val="08080C"/>
                </a:solidFill>
              </a:rPr>
              <a:t>фенотипу</a:t>
            </a:r>
            <a:r>
              <a:rPr lang="ru-RU" sz="3200" dirty="0" smtClean="0">
                <a:solidFill>
                  <a:srgbClr val="08080C"/>
                </a:solidFill>
              </a:rPr>
              <a:t> – </a:t>
            </a:r>
            <a:r>
              <a:rPr lang="ru-RU" sz="3200" b="1" dirty="0" smtClean="0">
                <a:solidFill>
                  <a:srgbClr val="08080C"/>
                </a:solidFill>
              </a:rPr>
              <a:t>желтые</a:t>
            </a:r>
            <a:r>
              <a:rPr lang="ru-RU" sz="3200" dirty="0" smtClean="0">
                <a:solidFill>
                  <a:srgbClr val="08080C"/>
                </a:solidFill>
              </a:rPr>
              <a:t>, </a:t>
            </a:r>
            <a:r>
              <a:rPr lang="ru-RU" sz="3200" u="sng" dirty="0" smtClean="0">
                <a:solidFill>
                  <a:srgbClr val="08080C"/>
                </a:solidFill>
              </a:rPr>
              <a:t>по </a:t>
            </a:r>
            <a:r>
              <a:rPr lang="ru-RU" sz="3200" b="1" u="sng" dirty="0" smtClean="0">
                <a:solidFill>
                  <a:srgbClr val="08080C"/>
                </a:solidFill>
              </a:rPr>
              <a:t>генотипу</a:t>
            </a:r>
            <a:r>
              <a:rPr lang="ru-RU" sz="3200" u="sng" dirty="0" smtClean="0">
                <a:solidFill>
                  <a:srgbClr val="08080C"/>
                </a:solidFill>
              </a:rPr>
              <a:t>-</a:t>
            </a:r>
            <a:r>
              <a:rPr lang="ru-RU" sz="3200" dirty="0" smtClean="0">
                <a:solidFill>
                  <a:srgbClr val="08080C"/>
                </a:solidFill>
              </a:rPr>
              <a:t> </a:t>
            </a:r>
            <a:r>
              <a:rPr lang="ru-RU" sz="3200" b="1" dirty="0" smtClean="0">
                <a:solidFill>
                  <a:srgbClr val="08080C"/>
                </a:solidFill>
              </a:rPr>
              <a:t>дигетерозиготные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3200" dirty="0" smtClean="0">
                <a:solidFill>
                  <a:srgbClr val="08080C"/>
                </a:solidFill>
              </a:rPr>
              <a:t>Во втором поколении: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200" dirty="0" smtClean="0">
                <a:solidFill>
                  <a:srgbClr val="08080C"/>
                </a:solidFill>
              </a:rPr>
              <a:t>    </a:t>
            </a:r>
            <a:r>
              <a:rPr lang="ru-RU" sz="3200" b="1" u="sng" dirty="0" smtClean="0">
                <a:solidFill>
                  <a:srgbClr val="08080C"/>
                </a:solidFill>
              </a:rPr>
              <a:t>по фенотипу</a:t>
            </a:r>
            <a:r>
              <a:rPr lang="ru-RU" sz="3200" b="1" dirty="0" smtClean="0">
                <a:solidFill>
                  <a:srgbClr val="08080C"/>
                </a:solidFill>
              </a:rPr>
              <a:t>: 9 ж.г: 3ж.м:3 з.г:1з.м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200" dirty="0" smtClean="0">
                <a:solidFill>
                  <a:srgbClr val="08080C"/>
                </a:solidFill>
              </a:rPr>
              <a:t>    </a:t>
            </a:r>
            <a:r>
              <a:rPr lang="ru-RU" sz="3200" b="1" u="sng" dirty="0" smtClean="0">
                <a:solidFill>
                  <a:srgbClr val="08080C"/>
                </a:solidFill>
              </a:rPr>
              <a:t>по генотипу</a:t>
            </a:r>
            <a:r>
              <a:rPr lang="ru-RU" sz="3200" dirty="0" smtClean="0">
                <a:solidFill>
                  <a:srgbClr val="08080C"/>
                </a:solidFill>
              </a:rPr>
              <a:t>: </a:t>
            </a:r>
            <a:r>
              <a:rPr lang="ru-RU" sz="3200" b="1" dirty="0" smtClean="0">
                <a:solidFill>
                  <a:srgbClr val="08080C"/>
                </a:solidFill>
              </a:rPr>
              <a:t>9 генотипов</a:t>
            </a:r>
            <a:r>
              <a:rPr lang="ru-RU" sz="3200" dirty="0" smtClean="0">
                <a:solidFill>
                  <a:srgbClr val="08080C"/>
                </a:solidFill>
              </a:rPr>
              <a:t>: 1 ААВВ- гомозиготные ; 2ААВв- гетерозиготные; 2 </a:t>
            </a:r>
            <a:r>
              <a:rPr lang="ru-RU" sz="3200" dirty="0" err="1" smtClean="0">
                <a:solidFill>
                  <a:srgbClr val="08080C"/>
                </a:solidFill>
              </a:rPr>
              <a:t>АаВВ</a:t>
            </a:r>
            <a:r>
              <a:rPr lang="ru-RU" sz="3200" dirty="0" smtClean="0">
                <a:solidFill>
                  <a:srgbClr val="08080C"/>
                </a:solidFill>
              </a:rPr>
              <a:t> - гетерозиготные; 4 </a:t>
            </a:r>
            <a:r>
              <a:rPr lang="ru-RU" sz="3200" dirty="0" err="1" smtClean="0">
                <a:solidFill>
                  <a:srgbClr val="08080C"/>
                </a:solidFill>
              </a:rPr>
              <a:t>АаВв-дигетерозиготные</a:t>
            </a:r>
            <a:r>
              <a:rPr lang="ru-RU" sz="3200" dirty="0" smtClean="0">
                <a:solidFill>
                  <a:srgbClr val="08080C"/>
                </a:solidFill>
              </a:rPr>
              <a:t>; 1ААвв-гомозиготные; 2 </a:t>
            </a:r>
            <a:r>
              <a:rPr lang="ru-RU" sz="3200" dirty="0" err="1" smtClean="0">
                <a:solidFill>
                  <a:srgbClr val="08080C"/>
                </a:solidFill>
              </a:rPr>
              <a:t>Аавв-гетерозиготные</a:t>
            </a:r>
            <a:r>
              <a:rPr lang="ru-RU" sz="3200" dirty="0" smtClean="0">
                <a:solidFill>
                  <a:srgbClr val="08080C"/>
                </a:solidFill>
              </a:rPr>
              <a:t> ; 1 </a:t>
            </a:r>
            <a:r>
              <a:rPr lang="ru-RU" sz="3200" dirty="0" err="1" smtClean="0">
                <a:solidFill>
                  <a:srgbClr val="08080C"/>
                </a:solidFill>
              </a:rPr>
              <a:t>ааВВ</a:t>
            </a:r>
            <a:r>
              <a:rPr lang="ru-RU" sz="3200" dirty="0" smtClean="0">
                <a:solidFill>
                  <a:srgbClr val="08080C"/>
                </a:solidFill>
              </a:rPr>
              <a:t> - гетерозиготные; 2 </a:t>
            </a:r>
            <a:r>
              <a:rPr lang="ru-RU" sz="3200" dirty="0" err="1" smtClean="0">
                <a:solidFill>
                  <a:srgbClr val="08080C"/>
                </a:solidFill>
              </a:rPr>
              <a:t>ааВв</a:t>
            </a:r>
            <a:r>
              <a:rPr lang="ru-RU" sz="3200" dirty="0" smtClean="0">
                <a:solidFill>
                  <a:srgbClr val="08080C"/>
                </a:solidFill>
              </a:rPr>
              <a:t>- гетерозиготные; 1 </a:t>
            </a:r>
            <a:r>
              <a:rPr lang="ru-RU" sz="3200" dirty="0" err="1" smtClean="0">
                <a:solidFill>
                  <a:srgbClr val="08080C"/>
                </a:solidFill>
              </a:rPr>
              <a:t>аавв</a:t>
            </a:r>
            <a:r>
              <a:rPr lang="ru-RU" sz="3200" dirty="0" smtClean="0">
                <a:solidFill>
                  <a:srgbClr val="08080C"/>
                </a:solidFill>
              </a:rPr>
              <a:t>- гомозиготные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2" y="0"/>
            <a:ext cx="2857488" cy="52331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effectLst/>
              </a:rPr>
              <a:t>Скрещивание особи неопределенного генотипа с особью, гомозиготной по рецессивным аллелям, называют </a:t>
            </a:r>
            <a:r>
              <a:rPr lang="ru-RU" sz="2400" i="1" dirty="0" smtClean="0">
                <a:solidFill>
                  <a:schemeClr val="tx1"/>
                </a:solidFill>
                <a:effectLst/>
              </a:rPr>
              <a:t>анализирующим скрещиванием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.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214950"/>
            <a:ext cx="8472518" cy="1428760"/>
          </a:xfrm>
        </p:spPr>
        <p:txBody>
          <a:bodyPr>
            <a:normAutofit fontScale="77500" lnSpcReduction="20000"/>
          </a:bodyPr>
          <a:lstStyle/>
          <a:p>
            <a:pPr marL="0" indent="65088">
              <a:buNone/>
            </a:pPr>
            <a:r>
              <a:rPr lang="ru-RU" sz="3200" dirty="0" smtClean="0"/>
              <a:t>Такое скрещивание проводят для выяснения генотипа особи. Анализ не только представляет теоретический интерес, но и имеет большое значение в селекционной работе</a:t>
            </a:r>
            <a:endParaRPr lang="ru-RU" dirty="0"/>
          </a:p>
        </p:txBody>
      </p:sp>
      <p:pic>
        <p:nvPicPr>
          <p:cNvPr id="5" name="Picture 7" descr="res104143A9-72CA-4597-956B-68DBDDB41A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624840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1532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69080"/>
          </a:xfrm>
        </p:spPr>
        <p:txBody>
          <a:bodyPr/>
          <a:lstStyle/>
          <a:p>
            <a:r>
              <a:rPr lang="ru-RU" i="1" dirty="0" smtClean="0"/>
              <a:t>Если при скрещивании двух </a:t>
            </a:r>
            <a:r>
              <a:rPr lang="ru-RU" i="1" dirty="0" err="1" smtClean="0"/>
              <a:t>фенотипически</a:t>
            </a:r>
            <a:r>
              <a:rPr lang="ru-RU" i="1" dirty="0" smtClean="0"/>
              <a:t> одинаковых особей в потомстве происходит расщепление признаков в соотношении 9 : 3 : 3 : 1, то исходные (данные) особи были </a:t>
            </a:r>
            <a:r>
              <a:rPr lang="ru-RU" i="1" dirty="0" smtClean="0"/>
              <a:t>дигетерозиготными</a:t>
            </a:r>
          </a:p>
          <a:p>
            <a:endParaRPr lang="ru-RU" dirty="0"/>
          </a:p>
        </p:txBody>
      </p:sp>
      <p:pic>
        <p:nvPicPr>
          <p:cNvPr id="2051" name="Picture 3" descr="C:\Users\Надя\Desktop\мама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143248"/>
            <a:ext cx="6500858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8041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Закон независимого комбинирования признаков (независимого наследования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71744"/>
            <a:ext cx="8229600" cy="3357586"/>
          </a:xfrm>
        </p:spPr>
        <p:txBody>
          <a:bodyPr/>
          <a:lstStyle/>
          <a:p>
            <a:r>
              <a:rPr lang="ru-RU" i="1" dirty="0" smtClean="0"/>
              <a:t>При дигибридном скрещивании расщепление по каждой паре признаков у гибридов второго поколения идет независимо от других пар признаков и равно 3 : 1, как при моногибридном скрещивании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104</TotalTime>
  <Words>411</Words>
  <Application>Microsoft Office PowerPoint</Application>
  <PresentationFormat>Экран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Дигибридное скрещивание. Третий закон Г.Менделя</vt:lpstr>
      <vt:lpstr>Слайд 2</vt:lpstr>
      <vt:lpstr>III закон Менделя</vt:lpstr>
      <vt:lpstr>Слайд 4</vt:lpstr>
      <vt:lpstr>Решотка Пеннета</vt:lpstr>
      <vt:lpstr>Результаты опытов Менделя</vt:lpstr>
      <vt:lpstr>Скрещивание особи неопределенного генотипа с особью, гомозиготной по рецессивным аллелям, называют анализирующим скрещиванием.</vt:lpstr>
      <vt:lpstr>Слайд 8</vt:lpstr>
      <vt:lpstr>Закон независимого комбинирования признаков (независимого наследования</vt:lpstr>
      <vt:lpstr>Слайд 10</vt:lpstr>
      <vt:lpstr>Слайд 11</vt:lpstr>
      <vt:lpstr>Слайд 12</vt:lpstr>
      <vt:lpstr>Рефлексия</vt:lpstr>
      <vt:lpstr>Слайд 14</vt:lpstr>
      <vt:lpstr>Слайд 15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Дигибридное скрещивание. Третий закон Г.Менделя</dc:title>
  <dc:creator>Надя</dc:creator>
  <cp:lastModifiedBy>Надя</cp:lastModifiedBy>
  <cp:revision>14</cp:revision>
  <dcterms:created xsi:type="dcterms:W3CDTF">2015-12-19T07:30:44Z</dcterms:created>
  <dcterms:modified xsi:type="dcterms:W3CDTF">2016-01-16T08:48:28Z</dcterms:modified>
</cp:coreProperties>
</file>