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85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6600"/>
    <a:srgbClr val="FF00FF"/>
    <a:srgbClr val="000099"/>
    <a:srgbClr val="11111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290" autoAdjust="0"/>
  </p:normalViewPr>
  <p:slideViewPr>
    <p:cSldViewPr>
      <p:cViewPr>
        <p:scale>
          <a:sx n="90" d="100"/>
          <a:sy n="90" d="100"/>
        </p:scale>
        <p:origin x="-816" y="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38957-8C43-4021-9D1D-22881800EA2F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E4AC9-94CC-4163-B181-CF2AD42C0B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092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E4AC9-94CC-4163-B181-CF2AD42C0B9D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472-050B-41F9-87BF-6720FF2C7A61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472-050B-41F9-87BF-6720FF2C7A61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472-050B-41F9-87BF-6720FF2C7A61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472-050B-41F9-87BF-6720FF2C7A61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472-050B-41F9-87BF-6720FF2C7A61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472-050B-41F9-87BF-6720FF2C7A61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472-050B-41F9-87BF-6720FF2C7A61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472-050B-41F9-87BF-6720FF2C7A61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472-050B-41F9-87BF-6720FF2C7A61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472-050B-41F9-87BF-6720FF2C7A61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472-050B-41F9-87BF-6720FF2C7A61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5EF472-050B-41F9-87BF-6720FF2C7A61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D1AADC-5F34-4188-B858-1566B12BD662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28604"/>
            <a:ext cx="6912768" cy="220830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Педагогический проект</a:t>
            </a:r>
            <a:b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«Сенсорное развитие детей раннего возраста»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4500570"/>
            <a:ext cx="4286280" cy="142876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Автор </a:t>
            </a:r>
            <a:r>
              <a:rPr lang="ru-RU" sz="1800" dirty="0" err="1" smtClean="0">
                <a:solidFill>
                  <a:srgbClr val="002060"/>
                </a:solidFill>
              </a:rPr>
              <a:t>проекта:воспитатель</a:t>
            </a:r>
            <a:endParaRPr lang="ru-RU" sz="1800" dirty="0" smtClean="0">
              <a:solidFill>
                <a:srgbClr val="002060"/>
              </a:solidFill>
            </a:endParaRPr>
          </a:p>
          <a:p>
            <a:pPr algn="r"/>
            <a:r>
              <a:rPr lang="ru-RU" sz="1800" dirty="0" err="1" smtClean="0">
                <a:solidFill>
                  <a:srgbClr val="002060"/>
                </a:solidFill>
              </a:rPr>
              <a:t>Беглова</a:t>
            </a:r>
            <a:r>
              <a:rPr lang="ru-RU" sz="1800" dirty="0" smtClean="0">
                <a:solidFill>
                  <a:srgbClr val="002060"/>
                </a:solidFill>
              </a:rPr>
              <a:t> Ю.Р.</a:t>
            </a:r>
          </a:p>
        </p:txBody>
      </p:sp>
      <p:pic>
        <p:nvPicPr>
          <p:cNvPr id="4" name="Рисунок 3" descr="C:\Users\Admin\Desktop\Аттестация\Все фото\Фото ПРС\101MSDCF\DSC01905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429000"/>
            <a:ext cx="4140200" cy="3060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404664"/>
            <a:ext cx="5946775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Этапы и сроки реализации проекта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5" y="1193885"/>
          <a:ext cx="8215370" cy="4732939"/>
        </p:xfrm>
        <a:graphic>
          <a:graphicData uri="http://schemas.openxmlformats.org/drawingml/2006/table">
            <a:tbl>
              <a:tblPr/>
              <a:tblGrid>
                <a:gridCol w="857255"/>
                <a:gridCol w="6143668"/>
                <a:gridCol w="1214447"/>
              </a:tblGrid>
              <a:tr h="2415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I</a:t>
                      </a:r>
                      <a:r>
                        <a:rPr lang="ru-RU" sz="2000" u="sng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 этап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Century Schoolbook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76825" algn="l"/>
                        </a:tabLs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Информационно-аналитический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(подготовительный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076825" algn="l"/>
                        </a:tabLs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Повышение уровня профессиональной компетентности;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076825" algn="l"/>
                        </a:tabLs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определение объема материала, который будет адресован детям.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076825" algn="l"/>
                        </a:tabLs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планирование системы развивающих игр на развитие сенсорного и моторного восприятия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II </a:t>
                      </a:r>
                      <a:r>
                        <a:rPr lang="ru-RU" sz="2000" u="sng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этап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Century Schoolbook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76825" algn="l"/>
                        </a:tabLs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Творческий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 (основной)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076825" algn="l"/>
                        </a:tabLs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 Оформление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стендов для родителей по теме проекта;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076825" algn="l"/>
                        </a:tabLs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Консультации для родителей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5076825" algn="l"/>
                        </a:tabLst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Изготовление игр на развитие сенсорики и моторики;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076825" algn="l"/>
                        </a:tabLst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entury Schoolbook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III </a:t>
                      </a:r>
                      <a:r>
                        <a:rPr lang="ru-RU" sz="2000" u="sng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этап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Century Schoolbook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76825" algn="l"/>
                        </a:tabLst>
                      </a:pPr>
                      <a:r>
                        <a:rPr lang="ru-RU" sz="1800" u="sng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З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аключительный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entury Schoolbook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076825" algn="l"/>
                        </a:tabLs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Подведение итогов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entury Schoolbook"/>
                          <a:cs typeface="Times New Roman" pitchFamily="18" charset="0"/>
                        </a:rPr>
                        <a:t>Ноябрь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специализированной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литературы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 rot="900000">
            <a:off x="6201058" y="2622208"/>
            <a:ext cx="252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928802"/>
            <a:ext cx="252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0700000">
            <a:off x="637222" y="2622209"/>
            <a:ext cx="252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Развивающая среда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dmin\Desktop\Аттестация\Все фото\Фото переделанные\Фото ПРС\DSC0194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3857628"/>
            <a:ext cx="3558276" cy="2664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Admin\Desktop\Аттестация\Все фото\Фото переделанные\Фото ПРС\DSC0195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000108"/>
            <a:ext cx="3558276" cy="2664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Admin\AppData\Local\Microsoft\Windows\Temporary Internet Files\Content.Word\DSC01949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000108"/>
            <a:ext cx="3603136" cy="2700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Изготовление игр и пособий на развитие сенсорных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навыков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Admin\AppData\Local\Microsoft\Windows\Temporary Internet Files\Content.Word\DSC01965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8" y="1428736"/>
            <a:ext cx="5686425" cy="525323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Аттестация\Все фото\Фото переделанные\Фото с детьми\DSC01905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076" y="1196752"/>
            <a:ext cx="3348000" cy="2520000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C:\Users\Admin\Desktop\Аттестация\Все фото\Фото переделанные\Фото с детьми\DSC0191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1316" y="1220475"/>
            <a:ext cx="3348000" cy="2520000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C:\Users\Admin\Desktop\Аттестация\Все фото\Фото переделанные\Фото с детьми\DSC01913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4005064"/>
            <a:ext cx="3348000" cy="2520000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Admin\Desktop\Аттестация\Все фото\Фото переделанные\Фото с детьми\DSC01918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0700" y="4005064"/>
            <a:ext cx="3348000" cy="2520000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05800" cy="6480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дидактических игр и игр занятий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Оформление стендов для родителей по теме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Admin\Desktop\Аттестация\Все фото\Фото переделанные\Фото работа с родителями\DSC01941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500174"/>
            <a:ext cx="4076862" cy="36000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Admin\Desktop\Аттестация\Все фото\Фото переделанные\Фото работа с родителями\DSC01936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500306"/>
            <a:ext cx="4092871" cy="36000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детей с дидактическим </a:t>
            </a:r>
            <a:r>
              <a:rPr lang="ru-RU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материалом </a:t>
            </a:r>
            <a:r>
              <a:rPr lang="ru-RU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играми</a:t>
            </a:r>
            <a:endParaRPr lang="ru-RU" sz="31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Admin\Desktop\Аттестация\Все фото\Фото переделанные\Фото с детьми\DSC0192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142984"/>
            <a:ext cx="3558276" cy="266400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C:\Users\Admin\Desktop\Аттестация\Все фото\Фото переделанные\Фото с детьми\DSC01923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1142984"/>
            <a:ext cx="3552000" cy="2664000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C:\Users\Admin\Desktop\Аттестация\Все фото\Фото переделанные\Фото с детьми\DSC01926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857628"/>
            <a:ext cx="3558276" cy="266400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C:\Users\Admin\Desktop\Аттестация\Все фото\Фото переделанные\Фото с детьми\DSC01979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857628"/>
            <a:ext cx="3552000" cy="26640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28605"/>
            <a:ext cx="7772400" cy="642942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/>
            </a:r>
            <a:br>
              <a:rPr lang="ru-RU" sz="3200" dirty="0"/>
            </a:b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Результаты проекта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5072097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В ходе проекта были созданы условия, обеспечивающие эффективное использование дидактических игр, апробированы дидактические игры;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У детей вырос уровень знаний по сенсорному развитию;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Родители получили методические рекомендации по созданию условий проведения дидактических игр, консультации по приобретению и изготовлению дидактических игр;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Мозаика-вкладыши </a:t>
            </a:r>
            <a:r>
              <a:rPr lang="ru-RU" dirty="0">
                <a:solidFill>
                  <a:srgbClr val="002060"/>
                </a:solidFill>
              </a:rPr>
              <a:t>крупная;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Мозаика </a:t>
            </a:r>
            <a:r>
              <a:rPr lang="ru-RU" dirty="0">
                <a:solidFill>
                  <a:srgbClr val="002060"/>
                </a:solidFill>
              </a:rPr>
              <a:t>мелкая;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Мозаика </a:t>
            </a:r>
            <a:r>
              <a:rPr lang="ru-RU" dirty="0">
                <a:solidFill>
                  <a:srgbClr val="002060"/>
                </a:solidFill>
              </a:rPr>
              <a:t>–пазлы мелкая;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Строительный </a:t>
            </a:r>
            <a:r>
              <a:rPr lang="ru-RU" dirty="0">
                <a:solidFill>
                  <a:srgbClr val="002060"/>
                </a:solidFill>
              </a:rPr>
              <a:t>материал (крупный, мелкий, средний);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Пирамидки: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Шнуровка.</a:t>
            </a:r>
            <a:endParaRPr lang="ru-RU" dirty="0">
              <a:solidFill>
                <a:srgbClr val="002060"/>
              </a:solidFill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В ходе проекта с помощью родителей были изготовлены игры и пособия: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«Паровозик»;</a:t>
            </a:r>
            <a:endParaRPr lang="ru-RU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«Цветочки»;</a:t>
            </a:r>
            <a:endParaRPr lang="ru-RU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Подбери по цвету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1430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 проекта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8286808" cy="4572032"/>
          </a:xfrm>
        </p:spPr>
        <p:txBody>
          <a:bodyPr>
            <a:noAutofit/>
          </a:bodyPr>
          <a:lstStyle/>
          <a:p>
            <a:pPr lvl="0" algn="l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и апробирование условий, обеспечивающих эффективное использование дидактических игр для формирования представлений о сенсорных эталонах у детей раннего возраста;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дидактического материала и дидактических игр;</a:t>
            </a:r>
          </a:p>
          <a:p>
            <a:pPr algn="l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методических рекомендаций для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071569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/>
              <a:t/>
            </a:r>
            <a:br>
              <a:rPr lang="ru-RU" u="sng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Перспективы развития проекта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643050"/>
            <a:ext cx="8072494" cy="4500594"/>
          </a:xfrm>
        </p:spPr>
        <p:txBody>
          <a:bodyPr>
            <a:noAutofit/>
          </a:bodyPr>
          <a:lstStyle/>
          <a:p>
            <a:pPr lvl="0" algn="l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Дальнейшая непрерывная систематическая работа на формирование сенсорных эталонов у детей раннего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возраста;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Дополнение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системы дидактическими играми и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материалами;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Продолжение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 по использованию проектных технологий по сенсорному развитию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86808" cy="457203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Сенсорное развитие ребенка </a:t>
            </a: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представления о внешних свойствах предметов: их цвете, форме, величине, положении в </a:t>
            </a: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пространстве.</a:t>
            </a:r>
            <a:r>
              <a:rPr lang="ru-RU" sz="2400" b="0" dirty="0" smtClean="0">
                <a:solidFill>
                  <a:srgbClr val="002060"/>
                </a:solidFill>
              </a:rPr>
              <a:t/>
            </a:r>
            <a:br>
              <a:rPr lang="ru-RU" sz="2400" b="0" dirty="0" smtClean="0">
                <a:solidFill>
                  <a:srgbClr val="002060"/>
                </a:solidFill>
              </a:rPr>
            </a:br>
            <a:r>
              <a:rPr lang="ru-RU" sz="2400" b="0" dirty="0">
                <a:solidFill>
                  <a:srgbClr val="111111"/>
                </a:solidFill>
              </a:rPr>
              <a:t/>
            </a:r>
            <a:br>
              <a:rPr lang="ru-RU" sz="2400" b="0" dirty="0">
                <a:solidFill>
                  <a:srgbClr val="111111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Сенсорное воспитание </a:t>
            </a:r>
            <a:r>
              <a:rPr lang="ru-RU" sz="2400" dirty="0" smtClean="0">
                <a:solidFill>
                  <a:srgbClr val="FF0000"/>
                </a:solidFill>
              </a:rPr>
              <a:t>влияет</a:t>
            </a:r>
            <a:r>
              <a:rPr lang="ru-RU" sz="2400" dirty="0" smtClean="0">
                <a:solidFill>
                  <a:srgbClr val="111111"/>
                </a:solidFill>
              </a:rPr>
              <a:t/>
            </a:r>
            <a:br>
              <a:rPr lang="ru-RU" sz="2400" dirty="0" smtClean="0">
                <a:solidFill>
                  <a:srgbClr val="111111"/>
                </a:solidFill>
              </a:rPr>
            </a:b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Умственное развитие</a:t>
            </a: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2.Эмоции</a:t>
            </a:r>
            <a:b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3.Развитие самостоятельности</a:t>
            </a:r>
            <a:b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Развитие отношения к </a:t>
            </a: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окружающему</a:t>
            </a:r>
            <a:r>
              <a:rPr lang="ru-RU" sz="2400" b="0" dirty="0" smtClean="0">
                <a:solidFill>
                  <a:srgbClr val="002060"/>
                </a:solidFill>
              </a:rPr>
              <a:t/>
            </a:r>
            <a:br>
              <a:rPr lang="ru-RU" sz="2400" b="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111111"/>
                </a:solidFill>
              </a:rPr>
              <a:t/>
            </a:r>
            <a:br>
              <a:rPr lang="ru-RU" sz="2400" dirty="0">
                <a:solidFill>
                  <a:srgbClr val="111111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Сенсорное развитие </a:t>
            </a: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фундамент формирующегося интеллекта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71481"/>
            <a:ext cx="7772400" cy="785817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Описание проекта</a:t>
            </a:r>
            <a:endParaRPr lang="ru-RU" sz="4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dmin\Desktop\Аттестация\Все фото\Фото игрушки\1DSC018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00000">
            <a:off x="4732256" y="2333915"/>
            <a:ext cx="4085354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Аттестация\Все фото\Фото игрушки\1DSC018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00000">
            <a:off x="326456" y="2261978"/>
            <a:ext cx="4081499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85720" y="500042"/>
            <a:ext cx="85011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u="sng" dirty="0" smtClean="0">
                <a:solidFill>
                  <a:srgbClr val="0000FF"/>
                </a:solidFill>
                <a:latin typeface="Bookman Old Style" pitchFamily="18" charset="0"/>
              </a:rPr>
              <a:t>Формирование сенсорных эталонов</a:t>
            </a:r>
            <a:endParaRPr lang="ru-RU" sz="3200" b="1" u="sng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7171" name="Rectangle 3" descr="Розовая тисненая бумага"/>
          <p:cNvSpPr>
            <a:spLocks noChangeArrowheads="1"/>
          </p:cNvSpPr>
          <p:nvPr/>
        </p:nvSpPr>
        <p:spPr bwMode="auto">
          <a:xfrm>
            <a:off x="539750" y="1700213"/>
            <a:ext cx="1800225" cy="79216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1188" y="1916113"/>
            <a:ext cx="1512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8000"/>
                </a:solidFill>
                <a:latin typeface="Bookman Old Style" pitchFamily="18" charset="0"/>
              </a:rPr>
              <a:t>Цвета</a:t>
            </a:r>
          </a:p>
        </p:txBody>
      </p:sp>
      <p:sp>
        <p:nvSpPr>
          <p:cNvPr id="7173" name="Rectangle 5" descr="Розовая тисненая бумага"/>
          <p:cNvSpPr>
            <a:spLocks noChangeArrowheads="1"/>
          </p:cNvSpPr>
          <p:nvPr/>
        </p:nvSpPr>
        <p:spPr bwMode="auto">
          <a:xfrm>
            <a:off x="539750" y="3573463"/>
            <a:ext cx="1800225" cy="79216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39750" y="3789363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8000"/>
                </a:solidFill>
                <a:latin typeface="Bookman Old Style" pitchFamily="18" charset="0"/>
              </a:rPr>
              <a:t>Формы</a:t>
            </a:r>
          </a:p>
        </p:txBody>
      </p:sp>
      <p:sp>
        <p:nvSpPr>
          <p:cNvPr id="7175" name="Rectangle 7" descr="Розовая тисненая бумага"/>
          <p:cNvSpPr>
            <a:spLocks noChangeArrowheads="1"/>
          </p:cNvSpPr>
          <p:nvPr/>
        </p:nvSpPr>
        <p:spPr bwMode="auto">
          <a:xfrm>
            <a:off x="539750" y="5516563"/>
            <a:ext cx="1800225" cy="79216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11188" y="5661025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8000"/>
                </a:solidFill>
                <a:latin typeface="Bookman Old Style" pitchFamily="18" charset="0"/>
              </a:rPr>
              <a:t>Величины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2627313" y="1557338"/>
            <a:ext cx="792162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3276600" y="2133600"/>
            <a:ext cx="792163" cy="431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4716463" y="2133600"/>
            <a:ext cx="792162" cy="431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5940425" y="2205038"/>
            <a:ext cx="792163" cy="431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4140200" y="1557338"/>
            <a:ext cx="792163" cy="431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5435600" y="1557338"/>
            <a:ext cx="792163" cy="4318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6659563" y="1557338"/>
            <a:ext cx="792162" cy="431800"/>
          </a:xfrm>
          <a:prstGeom prst="ellipse">
            <a:avLst/>
          </a:prstGeom>
          <a:solidFill>
            <a:srgbClr val="99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7235825" y="2205038"/>
            <a:ext cx="792163" cy="431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8027988" y="1628775"/>
            <a:ext cx="792162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2700338" y="3644900"/>
            <a:ext cx="792162" cy="720725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4787900" y="3644900"/>
            <a:ext cx="1150938" cy="71913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3779838" y="3644900"/>
            <a:ext cx="698500" cy="71913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6372225" y="3644900"/>
            <a:ext cx="865188" cy="71913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90" name="Oval 22"/>
          <p:cNvSpPr>
            <a:spLocks noChangeArrowheads="1"/>
          </p:cNvSpPr>
          <p:nvPr/>
        </p:nvSpPr>
        <p:spPr bwMode="auto">
          <a:xfrm>
            <a:off x="7596188" y="3644900"/>
            <a:ext cx="1079500" cy="719138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91" name="AutoShape 23"/>
          <p:cNvSpPr>
            <a:spLocks noChangeArrowheads="1"/>
          </p:cNvSpPr>
          <p:nvPr/>
        </p:nvSpPr>
        <p:spPr bwMode="auto">
          <a:xfrm>
            <a:off x="3348038" y="5229225"/>
            <a:ext cx="1214437" cy="1214438"/>
          </a:xfrm>
          <a:prstGeom prst="cube">
            <a:avLst>
              <a:gd name="adj" fmla="val 25000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auto">
          <a:xfrm>
            <a:off x="5580063" y="5445125"/>
            <a:ext cx="854075" cy="863600"/>
          </a:xfrm>
          <a:prstGeom prst="cube">
            <a:avLst>
              <a:gd name="adj" fmla="val 25000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93" name="AutoShape 25"/>
          <p:cNvSpPr>
            <a:spLocks noChangeArrowheads="1"/>
          </p:cNvSpPr>
          <p:nvPr/>
        </p:nvSpPr>
        <p:spPr bwMode="auto">
          <a:xfrm>
            <a:off x="7380288" y="5661025"/>
            <a:ext cx="504825" cy="504825"/>
          </a:xfrm>
          <a:prstGeom prst="cube">
            <a:avLst>
              <a:gd name="adj" fmla="val 25000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animBg="1"/>
      <p:bldP spid="7172" grpId="0"/>
      <p:bldP spid="7173" grpId="0" animBg="1"/>
      <p:bldP spid="7174" grpId="0"/>
      <p:bldP spid="7175" grpId="0" animBg="1"/>
      <p:bldP spid="7176" grpId="0"/>
      <p:bldP spid="7177" grpId="0" animBg="1"/>
      <p:bldP spid="7178" grpId="0" animBg="1"/>
      <p:bldP spid="7179" grpId="0" animBg="1"/>
      <p:bldP spid="7180" grpId="0" animBg="1"/>
      <p:bldP spid="7181" grpId="0" animBg="1"/>
      <p:bldP spid="7182" grpId="0" animBg="1"/>
      <p:bldP spid="7183" grpId="0" animBg="1"/>
      <p:bldP spid="7184" grpId="0" animBg="1"/>
      <p:bldP spid="7185" grpId="0" animBg="1"/>
      <p:bldP spid="7186" grpId="0" animBg="1"/>
      <p:bldP spid="7187" grpId="0" animBg="1"/>
      <p:bldP spid="7188" grpId="0" animBg="1"/>
      <p:bldP spid="7189" grpId="0" animBg="1"/>
      <p:bldP spid="7190" grpId="0" animBg="1"/>
      <p:bldP spid="7191" grpId="0" animBg="1"/>
      <p:bldP spid="7192" grpId="0" animBg="1"/>
      <p:bldP spid="71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сенсорного развития детей раннего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500174"/>
            <a:ext cx="8429684" cy="4857784"/>
          </a:xfrm>
        </p:spPr>
        <p:txBody>
          <a:bodyPr>
            <a:normAutofit fontScale="92500" lnSpcReduction="20000"/>
          </a:bodyPr>
          <a:lstStyle/>
          <a:p>
            <a:pPr lvl="0" algn="l"/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цветоразличение, формовосприятие, умение воспринимать величину, группировать, сравнивать и обобщать предметы по этим признакам;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зрительные способы обследования предметов;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учить 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соотносить форму предметов с формой плоскостных изображений и объемных геометрических тел (шар, куб);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зрительную реакцию на предметы окружающего мира, замечать их форму, цвет;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обогащать 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активный и пассивный словарь детей: учить понимать и использовать в речи слова: «цвет», «такой же», «разный»;</a:t>
            </a:r>
          </a:p>
          <a:p>
            <a:pPr lvl="0" algn="l"/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воспитывать 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играть рядом, не мешая друг другу;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формировать 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слушать и понимать инструкции педагога;</a:t>
            </a:r>
          </a:p>
          <a:p>
            <a:pPr lvl="0" algn="l"/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познавательные 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процессы;</a:t>
            </a:r>
          </a:p>
          <a:p>
            <a:pPr lvl="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мелкую моторику.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78581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8286808" cy="4786346"/>
          </a:xfrm>
        </p:spPr>
        <p:txBody>
          <a:bodyPr>
            <a:normAutofit fontScale="40000" lnSpcReduction="20000"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 восприятия лежит в основе интеллектуального развития ребёнка и создаёт прочный фундамент для развития его познавательной и личностной сферы, необходимый для успешного освоения школьной программы и социальной адаптации в детском коллективе;</a:t>
            </a:r>
          </a:p>
          <a:p>
            <a:pPr algn="l">
              <a:buFont typeface="Wingdings" pitchFamily="2" charset="2"/>
              <a:buChar char="§"/>
            </a:pPr>
            <a:endParaRPr lang="ru-RU" sz="5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Успешность познавательного развития определяется уровнем развития сенсорных процессов;</a:t>
            </a:r>
          </a:p>
          <a:p>
            <a:pPr algn="l">
              <a:buFont typeface="Wingdings" pitchFamily="2" charset="2"/>
              <a:buChar char="§"/>
            </a:pPr>
            <a:endParaRPr lang="ru-RU" sz="5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 способствуют умственному, эстетическому и нравственному воспитанию детей;</a:t>
            </a:r>
          </a:p>
          <a:p>
            <a:pPr algn="l">
              <a:buFont typeface="Wingdings" pitchFamily="2" charset="2"/>
              <a:buChar char="§"/>
            </a:pPr>
            <a:endParaRPr lang="ru-RU" sz="5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 выполняют функцию – контроль за состоянием сенсорного развития детей;</a:t>
            </a:r>
          </a:p>
          <a:p>
            <a:pPr algn="l">
              <a:buFont typeface="Wingdings" pitchFamily="2" charset="2"/>
              <a:buChar char="§"/>
            </a:pPr>
            <a:endParaRPr lang="ru-RU" sz="5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Педагогами и психологами установлено, что усвоение сенсорных эталонов цвета включено в общую систему образования и воспитания в детском саду.           </a:t>
            </a:r>
          </a:p>
          <a:p>
            <a:pPr algn="l"/>
            <a:endParaRPr lang="ru-RU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pPr algn="l"/>
            <a:r>
              <a:rPr lang="ru-RU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истематизировать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работу по сенсорному развитию детей раннего возраста.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Проанализировать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учебно-методическую литературу по вопросам сенсорного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развития.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Дополнить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дидактический материал по сенсорному развитию детей раннего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Разработать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программу сенсорного развития детей раннего возраста.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Разработать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информационные листы для родителей с рекомендациями по ознакомлению детей с сенсорным развитием детей раннего возраста.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Ожидаемый результат: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уровня сенсорного развития детей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28803"/>
            <a:ext cx="7772400" cy="3429024"/>
          </a:xfrm>
        </p:spPr>
        <p:txBody>
          <a:bodyPr>
            <a:noAutofit/>
          </a:bodyPr>
          <a:lstStyle/>
          <a:p>
            <a:r>
              <a:rPr lang="ru-RU" sz="2400" b="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Сроки проекта</a:t>
            </a:r>
            <a:r>
              <a:rPr lang="ru-RU" sz="24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сентябрь - ноябрь </a:t>
            </a: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(среднесрочный</a:t>
            </a: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4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воспитатели, родители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Необходимые материалы:</a:t>
            </a:r>
            <a:r>
              <a:rPr lang="ru-RU" sz="24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по данной </a:t>
            </a: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теме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Форма представления</a:t>
            </a:r>
            <a:r>
              <a:rPr lang="ru-RU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презинтация.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57167"/>
            <a:ext cx="7772400" cy="85725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000240"/>
            <a:ext cx="7772400" cy="3857652"/>
          </a:xfrm>
        </p:spPr>
        <p:txBody>
          <a:bodyPr>
            <a:noAutofit/>
          </a:bodyPr>
          <a:lstStyle/>
          <a:p>
            <a:r>
              <a:rPr lang="ru-RU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Принцип индивидуально-личностной ориентации воспитательно-образовательного процесса.</a:t>
            </a:r>
            <a:b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Принцип развивающей, стимулирующей, познавательную деятельность направленности занятий.</a:t>
            </a:r>
            <a:b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Принцип нарастания самостоятельности и активности детей.</a:t>
            </a:r>
            <a:b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57167"/>
            <a:ext cx="7772400" cy="1214445"/>
          </a:xfrm>
        </p:spPr>
        <p:txBody>
          <a:bodyPr/>
          <a:lstStyle/>
          <a:p>
            <a:pPr algn="ctr"/>
            <a:r>
              <a:rPr lang="ru-RU" sz="3600" dirty="0" smtClean="0"/>
              <a:t> </a:t>
            </a:r>
            <a:r>
              <a:rPr lang="ru-RU" sz="36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Главные принципы, на которые я опиралась в работе: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71546"/>
            <a:ext cx="7851648" cy="114300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методы и формы обучения детей 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571744"/>
            <a:ext cx="7854696" cy="328614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Занятия.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Игровые образовательные ситуации.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Работа с предметными и сюжетными картинками.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Дидактические игры.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Упражнения на развитие мелкой моторики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852</TotalTime>
  <Words>555</Words>
  <Application>Microsoft Office PowerPoint</Application>
  <PresentationFormat>Экран (4:3)</PresentationFormat>
  <Paragraphs>90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Педагогический проект «Сенсорное развитие детей раннего возраста»</vt:lpstr>
      <vt:lpstr>Сенсорное развитие ребенка – представления о внешних свойствах предметов: их цвете, форме, величине, положении в пространстве.  Сенсорное воспитание влияет 1. Умственное развитие 2.Эмоции 3.Развитие самостоятельности 4. Развитие отношения к окружающему  Сенсорное развитие – фундамент формирующегося интеллекта</vt:lpstr>
      <vt:lpstr>Презентация PowerPoint</vt:lpstr>
      <vt:lpstr>    Задачи сенсорного развития детей раннего возраста</vt:lpstr>
      <vt:lpstr>Актуальность проекта</vt:lpstr>
      <vt:lpstr>Цель проекта   систематизировать работу по сенсорному развитию детей раннего возраста.   Задачи проекта: 1. Проанализировать учебно-методическую литературу по вопросам сенсорного развития. 2. Дополнить дидактический материал по сенсорному развитию детей раннего возраста. 3. Разработать программу сенсорного развития детей раннего возраста. 4. Разработать информационные листы для родителей с рекомендациями по ознакомлению детей с сенсорным развитием детей раннего возраста. Ожидаемый результат:  повышение уровня сенсорного развития детей </vt:lpstr>
      <vt:lpstr>Сроки проекта:  сентябрь - ноябрь 2015 г. (среднесрочный)  Участники проекта:  дети, воспитатели, родители   Необходимые материалы:  дидактические игры по данной теме Форма представления: презинтация. </vt:lpstr>
      <vt:lpstr>  1. Принцип индивидуально-личностной ориентации воспитательно-образовательного процесса.  2. Принцип развивающей, стимулирующей, познавательную деятельность направленности занятий.  3. Принцип нарастания самостоятельности и активности детей.  </vt:lpstr>
      <vt:lpstr> Основные методы и формы обучения детей </vt:lpstr>
      <vt:lpstr>Этапы и сроки реализации проекта</vt:lpstr>
      <vt:lpstr> Изучение специализированной литературы </vt:lpstr>
      <vt:lpstr>Развивающая среда</vt:lpstr>
      <vt:lpstr>Изготовление игр и пособий на развитие сенсорных навыков</vt:lpstr>
      <vt:lpstr>Проведение дидактических игр и игр занятий</vt:lpstr>
      <vt:lpstr>Оформление стендов для родителей по теме проекта</vt:lpstr>
      <vt:lpstr>   Знакомство детей с дидактическим  материалом и играми</vt:lpstr>
      <vt:lpstr> Результаты проекта</vt:lpstr>
      <vt:lpstr>       Практическая значимость проекта</vt:lpstr>
      <vt:lpstr>     Перспективы развития проекта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«Сенсорное развитие детей раннего возраста»</dc:title>
  <dc:creator>Admin</dc:creator>
  <cp:lastModifiedBy>user</cp:lastModifiedBy>
  <cp:revision>75</cp:revision>
  <dcterms:created xsi:type="dcterms:W3CDTF">2013-11-16T12:33:58Z</dcterms:created>
  <dcterms:modified xsi:type="dcterms:W3CDTF">2015-11-05T17:19:41Z</dcterms:modified>
</cp:coreProperties>
</file>