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  <p:sldMasterId id="2147483768" r:id="rId4"/>
    <p:sldMasterId id="2147483780" r:id="rId5"/>
    <p:sldMasterId id="2147483792" r:id="rId6"/>
    <p:sldMasterId id="2147483804" r:id="rId7"/>
    <p:sldMasterId id="2147483816" r:id="rId8"/>
    <p:sldMasterId id="2147483828" r:id="rId9"/>
    <p:sldMasterId id="2147483840" r:id="rId10"/>
  </p:sldMasterIdLst>
  <p:sldIdLst>
    <p:sldId id="280" r:id="rId11"/>
    <p:sldId id="279" r:id="rId12"/>
    <p:sldId id="281" r:id="rId13"/>
    <p:sldId id="272" r:id="rId14"/>
    <p:sldId id="273" r:id="rId15"/>
    <p:sldId id="274" r:id="rId16"/>
    <p:sldId id="262" r:id="rId17"/>
    <p:sldId id="275" r:id="rId18"/>
    <p:sldId id="276" r:id="rId19"/>
    <p:sldId id="277" r:id="rId20"/>
    <p:sldId id="267" r:id="rId21"/>
    <p:sldId id="278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116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880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344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816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8217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60576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767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023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9805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31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82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26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62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59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026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30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80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43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9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8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45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504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175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15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44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10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0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76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6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59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0157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350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577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77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42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65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1194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2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012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33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603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1324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6786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srgbClr val="EEECE1">
                    <a:shade val="90000"/>
                  </a:srgbClr>
                </a:solidFill>
              </a:rPr>
              <a:pPr/>
              <a:t>14.02.2016</a:t>
            </a:fld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629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14.02.2016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479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srgbClr val="EEECE1">
                    <a:shade val="90000"/>
                  </a:srgbClr>
                </a:solidFill>
              </a:rPr>
              <a:pPr/>
              <a:t>14.02.2016</a:t>
            </a:fld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20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14.02.2016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6838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14.02.2016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2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14.02.2016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8135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14.02.2016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751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14.02.2016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002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14.02.2016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3CBBBA0-D535-4A30-A00F-F30A7C36933E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539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14.02.2016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027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14.02.2016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840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285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4785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154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14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426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9982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308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949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782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950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861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040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0608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5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405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939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622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153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8728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157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018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6256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452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8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3568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683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334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861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040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355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017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254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258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10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475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851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767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1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676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404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243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746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7344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5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3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98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7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616356-05E3-465D-8816-D19D7F055850}" type="datetimeFigureOut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14.02.2016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CBBBA0-D535-4A30-A00F-F30A7C36933E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07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4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8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0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16356-05E3-465D-8816-D19D7F0558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BBBA0-D535-4A30-A00F-F30A7C369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9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3.xml"/><Relationship Id="rId1" Type="http://schemas.openxmlformats.org/officeDocument/2006/relationships/audio" Target="file:///C:\Users\HOME\Desktop\&#1040;&#1082;&#1094;&#1080;&#1103;%20&#1055;&#1090;&#1080;&#1095;&#1100;&#1103;%20&#1089;&#1090;&#1086;&#1083;&#1086;&#1074;&#1072;&#1103;%20&#1069;&#1082;&#1086;&#1076;&#1080;&#1079;&#1072;&#1081;&#1085;%20&#1051;&#1080;&#1090;&#1074;&#1080;&#1085;&#1086;&#1074;&#1072;%20&#1058;.%20&#1040;\&#1052;&#1091;&#1079;&#1099;&#1082;&#1072;&#1083;&#1100;&#1085;&#1086;&#1077;%20&#1089;&#1086;&#1087;&#1088;&#1086;&#1074;&#1086;&#1078;&#1076;&#1077;&#1085;&#1080;&#1077;\&#1057;&#1083;&#1072;&#1081;&#1076;%2012%20&#1089;&#1085;&#1077;&#1075;&#1080;&#1088;&#1100;.mp3" TargetMode="Externa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esktop\&#1040;&#1082;&#1094;&#1080;&#1103;%20&#1055;&#1090;&#1080;&#1095;&#1100;&#1103;%20&#1089;&#1090;&#1086;&#1083;&#1086;&#1074;&#1072;&#1103;%20&#1069;&#1082;&#1086;&#1076;&#1080;&#1079;&#1072;&#1081;&#1085;%20&#1051;&#1080;&#1090;&#1074;&#1080;&#1085;&#1086;&#1074;&#1072;%20&#1058;.%20&#1040;\&#1052;&#1091;&#1079;&#1099;&#1082;&#1072;&#1083;&#1100;&#1085;&#1086;&#1077;%20&#1089;&#1086;&#1087;&#1088;&#1086;&#1074;&#1086;&#1078;&#1076;&#1077;&#1085;&#1080;&#1077;\&#1057;&#1083;&#1072;&#1081;&#1076;%2018%20&#1055;&#1090;&#1080;&#1094;&#1072;&#1084;%20&#1093;&#1086;&#1083;&#1086;&#1076;&#1085;&#1086;%20&#1079;&#1080;&#1084;&#1086;&#1081;.mp3" TargetMode="Externa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9.xml"/><Relationship Id="rId1" Type="http://schemas.openxmlformats.org/officeDocument/2006/relationships/audio" Target="file:///C:\Users\HOME\Desktop\&#1040;&#1082;&#1094;&#1080;&#1103;%20&#1055;&#1090;&#1080;&#1095;&#1100;&#1103;%20&#1089;&#1090;&#1086;&#1083;&#1086;&#1074;&#1072;&#1103;%20&#1069;&#1082;&#1086;&#1076;&#1080;&#1079;&#1072;&#1081;&#1085;%20&#1051;&#1080;&#1090;&#1074;&#1080;&#1085;&#1086;&#1074;&#1072;%20&#1058;.%20&#1040;\&#1052;&#1091;&#1079;&#1099;&#1082;&#1072;&#1083;&#1100;&#1085;&#1086;&#1077;%20&#1089;&#1086;&#1087;&#1088;&#1086;&#1074;&#1086;&#1078;&#1076;&#1077;&#1085;&#1080;&#1077;\&#1057;&#1083;&#1072;&#1081;&#1076;%206%20&#1074;&#1086;&#1088;&#1086;&#1073;&#1077;&#1081;.wav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40.xml"/><Relationship Id="rId1" Type="http://schemas.openxmlformats.org/officeDocument/2006/relationships/audio" Target="file:///C:\Users\HOME\Desktop\&#1040;&#1082;&#1094;&#1080;&#1103;%20&#1055;&#1090;&#1080;&#1095;&#1100;&#1103;%20&#1089;&#1090;&#1086;&#1083;&#1086;&#1074;&#1072;&#1103;%20&#1069;&#1082;&#1086;&#1076;&#1080;&#1079;&#1072;&#1081;&#1085;%20&#1051;&#1080;&#1090;&#1074;&#1080;&#1085;&#1086;&#1074;&#1072;%20&#1058;.%20&#1040;\&#1052;&#1091;&#1079;&#1099;&#1082;&#1072;&#1083;&#1100;&#1085;&#1086;&#1077;%20&#1089;&#1086;&#1087;&#1088;&#1086;&#1074;&#1086;&#1078;&#1076;&#1077;&#1085;&#1080;&#1077;\&#1057;&#1083;&#1072;&#1081;&#1076;%207%20&#1089;&#1080;&#1085;&#1080;&#1094;&#1072;.wav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esktop\&#1040;&#1082;&#1094;&#1080;&#1103;%20&#1055;&#1090;&#1080;&#1095;&#1100;&#1103;%20&#1089;&#1090;&#1086;&#1083;&#1086;&#1074;&#1072;&#1103;%20&#1069;&#1082;&#1086;&#1076;&#1080;&#1079;&#1072;&#1081;&#1085;%20&#1051;&#1080;&#1090;&#1074;&#1080;&#1085;&#1086;&#1074;&#1072;%20&#1058;.%20&#1040;\&#1052;&#1091;&#1079;&#1099;&#1082;&#1072;&#1083;&#1100;&#1085;&#1086;&#1077;%20&#1089;&#1086;&#1087;&#1088;&#1086;&#1074;&#1086;&#1078;&#1076;&#1077;&#1085;&#1080;&#1077;\&#1057;&#1083;&#1072;&#1081;&#1076;%208%20&#1074;&#1086;&#1088;&#1086;&#1085;&#1072;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1.xml"/><Relationship Id="rId1" Type="http://schemas.openxmlformats.org/officeDocument/2006/relationships/audio" Target="../media/audio1.wav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56.xml"/><Relationship Id="rId1" Type="http://schemas.openxmlformats.org/officeDocument/2006/relationships/audio" Target="file:///C:\Users\HOME\Desktop\&#1040;&#1082;&#1094;&#1080;&#1103;%20&#1055;&#1090;&#1080;&#1095;&#1100;&#1103;%20&#1089;&#1090;&#1086;&#1083;&#1086;&#1074;&#1072;&#1103;%20&#1069;&#1082;&#1086;&#1076;&#1080;&#1079;&#1072;&#1081;&#1085;%20&#1051;&#1080;&#1090;&#1074;&#1080;&#1085;&#1086;&#1074;&#1072;%20&#1058;.%20&#1040;\&#1052;&#1091;&#1079;&#1099;&#1082;&#1072;&#1083;&#1100;&#1085;&#1086;&#1077;%20&#1089;&#1086;&#1087;&#1088;&#1086;&#1074;&#1086;&#1078;&#1076;&#1077;&#1085;&#1080;&#1077;\&#1057;&#1083;&#1072;&#1081;&#1076;%2011%20&#1076;&#1103;&#1090;&#1077;&#1083;.wav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s49.radikal.ru/i125/1112/00/5eb68a09d814.jpg"/>
          <p:cNvPicPr>
            <a:picLocks noChangeAspect="1" noChangeArrowheads="1"/>
          </p:cNvPicPr>
          <p:nvPr/>
        </p:nvPicPr>
        <p:blipFill>
          <a:blip r:embed="rId2" cstate="print"/>
          <a:srcRect l="2365" b="8333"/>
          <a:stretch>
            <a:fillRect/>
          </a:stretch>
        </p:blipFill>
        <p:spPr bwMode="auto">
          <a:xfrm>
            <a:off x="323528" y="2580884"/>
            <a:ext cx="2643174" cy="214311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5" name="Picture 2" descr="http://cache.photosight.ru/img/d/e01/4047274_large.jpeg"/>
          <p:cNvPicPr>
            <a:picLocks noChangeAspect="1" noChangeArrowheads="1"/>
          </p:cNvPicPr>
          <p:nvPr/>
        </p:nvPicPr>
        <p:blipFill>
          <a:blip r:embed="rId3" cstate="print"/>
          <a:srcRect t="14627" b="8334"/>
          <a:stretch>
            <a:fillRect/>
          </a:stretch>
        </p:blipFill>
        <p:spPr bwMode="auto">
          <a:xfrm rot="19597043">
            <a:off x="5967376" y="2625067"/>
            <a:ext cx="3314174" cy="266313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500298" y="142853"/>
            <a:ext cx="464347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ЗИМУЮЩИЕ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sz="44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Государственное бюджетное дошкольное образовательное учреждение детский сад № 61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Комбинированного вида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Колпинского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5964143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</a:t>
            </a:r>
          </a:p>
          <a:p>
            <a:r>
              <a:rPr lang="ru-RU" dirty="0" smtClean="0"/>
              <a:t>ФЁДОРОВА О.С.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34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7999">
              <a:schemeClr val="accent2">
                <a:lumMod val="40000"/>
                <a:lumOff val="60000"/>
              </a:schemeClr>
            </a:gs>
            <a:gs pos="36000">
              <a:srgbClr val="FFC000">
                <a:alpha val="75000"/>
              </a:srgbClr>
            </a:gs>
            <a:gs pos="61000">
              <a:schemeClr val="accent3">
                <a:lumMod val="60000"/>
                <a:lumOff val="40000"/>
              </a:schemeClr>
            </a:gs>
            <a:gs pos="82001">
              <a:srgbClr val="92D050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 S E R\Pictures\10_h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071678"/>
            <a:ext cx="4786314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ятиугольник 4"/>
          <p:cNvSpPr/>
          <p:nvPr/>
        </p:nvSpPr>
        <p:spPr>
          <a:xfrm>
            <a:off x="2571736" y="428604"/>
            <a:ext cx="4643470" cy="1323439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Чернокрылый, красногрудый,</a:t>
            </a:r>
            <a:b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Он везде найдет приют.</a:t>
            </a:r>
            <a:b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боится он простуды –</a:t>
            </a:r>
            <a:b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первым снегом тут как тут.</a:t>
            </a:r>
            <a:endParaRPr lang="ru-RU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140670" flipV="1">
            <a:off x="539173" y="2194411"/>
            <a:ext cx="2646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СНЕГИРЬ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5643578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этой птицы верх головы, крылья, хвост –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черные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спина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голубовато-серая,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брюшко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красное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Клюв короткий, толстый, конической формы,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черного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цвета.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лайд 12 снегир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08476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67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HOME\Pictures\Зи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3286116" y="1125204"/>
            <a:ext cx="5643602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Ребята!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наступлением зимы птицам и зверям становится очень тяжело. Особенно когда после оттепелей наступают морозы и деревья, кустарники, остатки сухой травы и даже снег покрываются ледяной коркой. Лёд прочно закупоривает укрытия, где прячутся личинки насекомых. Птицам,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аже таким проворным и шустрым, как поползень, приходится туго. Не помогают ни цепкие лапки, ни длинный клюв. Нелегко в такую погоду прокормиться. Многие из птиц, так и не дождавшись весны, гибнут.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5072074"/>
            <a:ext cx="5857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Давайте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спасём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наших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пернатых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друзей,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поможем им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пережить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холодную зиму!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&amp;pcy;&amp;tcy;&amp;icy;&amp;tscy;&amp;ycy; &amp;zcy;&amp;icy;&amp;mcy;&amp;ocy;&amp;jcy; &amp;fcy;&amp;ocy;&amp;tcy;&amp;ocy; &amp;kcy;&amp;acy;&amp;rcy;&amp;tcy;&amp;icy;&amp;ncy;&amp;kcy;&amp;icy; &amp;vcy;&amp;icy;&amp;dcy;&amp;iecy;&amp;o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9994">
            <a:off x="214282" y="1928802"/>
            <a:ext cx="300039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799590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6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85720" y="11115"/>
            <a:ext cx="864399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же мы можем помочь птицам?</a:t>
            </a:r>
            <a:endParaRPr lang="ru-RU" sz="44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glow rad="139700">
                  <a:srgbClr val="9BBB59">
                    <a:satMod val="175000"/>
                    <a:alpha val="40000"/>
                  </a:srgb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P10100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636"/>
            <a:ext cx="2124075" cy="15922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286256"/>
            <a:ext cx="3571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Пшено – один из самых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любимых видов пищи птиц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P10100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5000636"/>
            <a:ext cx="2352675" cy="16922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00760" y="4286256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Подсолнечник – довольно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популярный корм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P10100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5000636"/>
            <a:ext cx="2214578" cy="164307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714745" y="4429132"/>
            <a:ext cx="171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Гречиха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428736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Давайте изготовим  кормушки, принесем корм для птиц, построим с родителями скворечники!</a:t>
            </a:r>
            <a:endParaRPr lang="ru-RU" sz="2400" b="1" dirty="0">
              <a:solidFill>
                <a:srgbClr val="002060"/>
              </a:solidFill>
              <a:effectLst>
                <a:glow rad="101600">
                  <a:srgbClr val="9BBB59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://im8-tub-ru.yandex.net/i?id=207302826-66-72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428868"/>
            <a:ext cx="2428892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&amp;pcy;&amp;acy;&amp;mcy;&amp;yacy;&amp;tcy;&amp;ncy;&amp;icy;&amp;kcy;&amp;icy; &amp;vcy;&amp;iecy;&amp;lcy;&amp;icy;&amp;kcy;&amp;ocy;&amp;jcy; &amp;ocy;&amp;tcy;&amp;iecy;&amp;chcy;&amp;iecy;&amp;scy;&amp;tcy;&amp;vcy;&amp;iecy;&amp;ncy;&amp;ncy;&amp;ocy;&amp;jcy; &amp;vcy;&amp;ocy;&amp;jcy;&amp;ncy;&amp;ycy; &amp;ncy;&amp;acy; &amp;scy;&amp;iecy;&amp;vcy;&amp;iecy;&amp;rcy;&amp;ncy;&amp;ocy;&amp;mcy; &amp;kcy;&amp;acy;&amp;vcy;&amp;kcy;&amp;acy;&amp;zcy;&amp;iecy; &amp;vcy; &amp;rcy;&amp;ocy;&amp;scy;&amp;scy;&amp;icy;&amp;i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2500306"/>
            <a:ext cx="2428892" cy="1747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6" descr="Картинка 639 из 287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517" t="4348" r="12069"/>
          <a:stretch>
            <a:fillRect/>
          </a:stretch>
        </p:blipFill>
        <p:spPr bwMode="auto">
          <a:xfrm>
            <a:off x="6500826" y="2214554"/>
            <a:ext cx="2000264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589465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95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4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9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4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9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4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 S E R\Pictures\591344064.gif"/>
          <p:cNvPicPr>
            <a:picLocks noChangeAspect="1" noChangeArrowheads="1" noCrop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71437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728" y="214290"/>
            <a:ext cx="65722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Покормите птиц зимой!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Пусть со всех концов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К вам слетятся, как домой,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Стайки на крыльцо.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богаты их корма.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Горсть зерна им лишь нужна,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Горсть одна – и не страшна - будет им зима.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Сколько гибнет их – не счесть, видеть тяжело.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 ведь в нашем сердце есть и для птиц тепло.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Разве можно забывать: улететь могли,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А остались зимовать заодно с людьми.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Приучите птиц в мороз к своему окну,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Чтоб без песен не пришлось нам встречать весну.</a:t>
            </a:r>
          </a:p>
        </p:txBody>
      </p:sp>
      <p:pic>
        <p:nvPicPr>
          <p:cNvPr id="11" name="Слайд 18 Птицам холодно зимо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72528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0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903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833" y="593529"/>
            <a:ext cx="77048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Цели: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3200" dirty="0" smtClean="0"/>
              <a:t>Обобщить и расширить представления детей о зимующих птицах Ленинградской области;</a:t>
            </a:r>
          </a:p>
          <a:p>
            <a:pPr marL="285750" indent="-285750">
              <a:buFontTx/>
              <a:buChar char="-"/>
            </a:pPr>
            <a:r>
              <a:rPr lang="ru-RU" sz="3200" dirty="0" smtClean="0"/>
              <a:t>Вызвать у детей сочувствие к голодающим и замерзающим зимой птицам;</a:t>
            </a:r>
          </a:p>
          <a:p>
            <a:pPr marL="285750" indent="-285750">
              <a:buFontTx/>
              <a:buChar char="-"/>
            </a:pPr>
            <a:r>
              <a:rPr lang="ru-RU" sz="3200" dirty="0" smtClean="0"/>
              <a:t>Воспитывать бережное отношение к птицам и к окружающей среде.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831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://samlib.ru/img/s/sorenkowa_g/555/pozdnjajaosenx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72000" y="1253317"/>
            <a:ext cx="45720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 pitchFamily="34" charset="0"/>
                <a:cs typeface="Times New Roman" pitchFamily="18" charset="0"/>
              </a:rPr>
              <a:t>Другие - те народ иной:</a:t>
            </a:r>
            <a:endParaRPr lang="ru-RU" sz="24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 pitchFamily="34" charset="0"/>
                <a:cs typeface="Times New Roman" pitchFamily="18" charset="0"/>
              </a:rPr>
              <a:t>В мороз над лесом кружат.</a:t>
            </a:r>
            <a:endParaRPr lang="ru-RU" sz="24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 pitchFamily="34" charset="0"/>
                <a:cs typeface="Times New Roman" pitchFamily="18" charset="0"/>
              </a:rPr>
              <a:t>Для них разлука с родиной</a:t>
            </a:r>
            <a:endParaRPr lang="ru-RU" sz="24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 pitchFamily="34" charset="0"/>
                <a:cs typeface="Times New Roman" pitchFamily="18" charset="0"/>
              </a:rPr>
              <a:t>Страшнее лютой стужи.</a:t>
            </a:r>
            <a:endParaRPr lang="ru-RU" sz="24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5728"/>
            <a:ext cx="4143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 pitchFamily="34" charset="0"/>
                <a:cs typeface="Times New Roman" pitchFamily="18" charset="0"/>
              </a:rPr>
              <a:t>Бывают птицы разными:</a:t>
            </a:r>
            <a:endParaRPr lang="ru-RU" sz="24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 pitchFamily="34" charset="0"/>
                <a:cs typeface="Times New Roman" pitchFamily="18" charset="0"/>
              </a:rPr>
              <a:t>Одни боятся вьюг</a:t>
            </a:r>
            <a:endParaRPr lang="ru-RU" sz="24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 pitchFamily="34" charset="0"/>
                <a:cs typeface="Times New Roman" pitchFamily="18" charset="0"/>
              </a:rPr>
              <a:t>И улетают на зиму</a:t>
            </a:r>
            <a:endParaRPr lang="ru-RU" sz="24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 pitchFamily="34" charset="0"/>
                <a:cs typeface="Times New Roman" pitchFamily="18" charset="0"/>
              </a:rPr>
              <a:t>На добрый, тёплый юг.</a:t>
            </a:r>
            <a:endParaRPr lang="ru-RU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5643578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785786" y="2171805"/>
            <a:ext cx="1857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u="sng" cap="all" dirty="0" smtClean="0">
                <a:ln/>
                <a:solidFill>
                  <a:srgbClr val="CC0066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Перелётные</a:t>
            </a:r>
            <a:endParaRPr lang="ru-RU" b="1" u="sng" cap="all" dirty="0" smtClean="0">
              <a:ln/>
              <a:solidFill>
                <a:srgbClr val="CC0066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715008" y="3172896"/>
            <a:ext cx="1928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u="sng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Зимующие</a:t>
            </a:r>
            <a:endParaRPr lang="ru-RU" b="1" u="sng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1393009" y="196452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6322231" y="303609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42844" y="2500306"/>
            <a:ext cx="3786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</a:rPr>
              <a:t>(Грач, ласточка, цапля, стрижи, утки, скворцы)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2583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2928894" y="428604"/>
            <a:ext cx="6215106" cy="1428760"/>
          </a:xfrm>
          <a:prstGeom prst="cloudCallout">
            <a:avLst>
              <a:gd name="adj1" fmla="val 42645"/>
              <a:gd name="adj2" fmla="val -124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Давайте познакомимся с птицами, которые осенью никуда не улетают, зимуют в наших краях. Это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птицы.</a:t>
            </a: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3" name="Picture 3" descr="Картинка 8 из 658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17746" flipH="1">
            <a:off x="124581" y="3080711"/>
            <a:ext cx="1783116" cy="2167923"/>
          </a:xfrm>
          <a:prstGeom prst="rect">
            <a:avLst/>
          </a:prstGeom>
          <a:noFill/>
        </p:spPr>
      </p:pic>
      <p:pic>
        <p:nvPicPr>
          <p:cNvPr id="10245" name="Picture 5" descr="Картинка 72 из 48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00826" y="3929066"/>
            <a:ext cx="1803538" cy="2214578"/>
          </a:xfrm>
          <a:prstGeom prst="rect">
            <a:avLst/>
          </a:prstGeom>
          <a:noFill/>
        </p:spPr>
      </p:pic>
      <p:pic>
        <p:nvPicPr>
          <p:cNvPr id="10249" name="Picture 9" descr="Картинка 100 из 39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85728"/>
            <a:ext cx="2357454" cy="1791053"/>
          </a:xfrm>
          <a:prstGeom prst="rect">
            <a:avLst/>
          </a:prstGeom>
          <a:noFill/>
        </p:spPr>
      </p:pic>
      <p:pic>
        <p:nvPicPr>
          <p:cNvPr id="10251" name="Picture 11" descr="Картинка 4 из 655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500298" y="4714884"/>
            <a:ext cx="2500330" cy="1579692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2928894" y="285728"/>
            <a:ext cx="6215106" cy="1785950"/>
          </a:xfrm>
          <a:prstGeom prst="cloudCallout">
            <a:avLst>
              <a:gd name="adj1" fmla="val 42645"/>
              <a:gd name="adj2" fmla="val -124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них с осени образуется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толстый слой подкожного жира,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который помогает им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переносить  холод .</a:t>
            </a: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357166"/>
            <a:ext cx="4500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2071678"/>
            <a:ext cx="742955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же некоторых птиц называют зимующими?</a:t>
            </a:r>
            <a:endParaRPr lang="ru-RU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22193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 rot="21057616">
            <a:off x="5976585" y="115143"/>
            <a:ext cx="3182771" cy="3071834"/>
          </a:xfrm>
          <a:prstGeom prst="cloudCallout">
            <a:avLst>
              <a:gd name="adj1" fmla="val -20059"/>
              <a:gd name="adj2" fmla="val 73645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pple Chancery"/>
            </a:endParaRPr>
          </a:p>
          <a:p>
            <a:r>
              <a:rPr lang="ru-RU" sz="1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же птицы         зимуют с нами </a:t>
            </a:r>
          </a:p>
          <a:p>
            <a:r>
              <a:rPr lang="ru-RU" sz="1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ленинградской области</a:t>
            </a:r>
            <a:r>
              <a:rPr lang="ru-RU" sz="1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ru-RU" sz="1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Отгадайте загадки и вы узнаете названия этих  птиц.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pple Chancery"/>
            </a:endParaRPr>
          </a:p>
        </p:txBody>
      </p:sp>
      <p:pic>
        <p:nvPicPr>
          <p:cNvPr id="6" name="Picture 4" descr="Картинка 33 из 219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5072098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857884" y="3096675"/>
            <a:ext cx="24288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Воробей</a:t>
            </a:r>
            <a:endParaRPr lang="ru-RU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4357694"/>
            <a:ext cx="4896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Воробьи спокойно переносят холод. Когда им холодно, они прячут одну лапку в пушистое оперение своего брюшка, а на другой ноге стоят.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Чаще воробьи сидят, прижавшись друг к другу, нахохлившись. 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лайд 6 воробей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72528" y="6143644"/>
            <a:ext cx="304800" cy="30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323" y="4357694"/>
            <a:ext cx="34216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Угадайте, что за птица</a:t>
            </a:r>
          </a:p>
          <a:p>
            <a:r>
              <a:rPr lang="ru-RU" sz="2000" b="1" dirty="0" smtClean="0"/>
              <a:t>Скачет  по дорожке,</a:t>
            </a:r>
          </a:p>
          <a:p>
            <a:r>
              <a:rPr lang="ru-RU" sz="2000" b="1" dirty="0" smtClean="0"/>
              <a:t>Словно кошки не боится – </a:t>
            </a:r>
          </a:p>
          <a:p>
            <a:r>
              <a:rPr lang="ru-RU" sz="2000" b="1" dirty="0" smtClean="0"/>
              <a:t>Собирает крошки,</a:t>
            </a:r>
          </a:p>
          <a:p>
            <a:r>
              <a:rPr lang="ru-RU" sz="2000" b="1" dirty="0" smtClean="0"/>
              <a:t>А потом на ветку прыг</a:t>
            </a:r>
          </a:p>
          <a:p>
            <a:r>
              <a:rPr lang="ru-RU" sz="2000" b="1" dirty="0" smtClean="0"/>
              <a:t>И чирикнет: </a:t>
            </a:r>
            <a:r>
              <a:rPr lang="ru-RU" sz="2000" b="1" dirty="0" smtClean="0">
                <a:solidFill>
                  <a:srgbClr val="C00000"/>
                </a:solidFill>
              </a:rPr>
              <a:t>«Чик-чирик!»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1192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6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25000">
              <a:srgbClr val="00B050"/>
            </a:gs>
            <a:gs pos="75000">
              <a:schemeClr val="accent2">
                <a:lumMod val="40000"/>
                <a:lumOff val="60000"/>
              </a:schemeClr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928670"/>
            <a:ext cx="60007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Спинкою зеленовата,</a:t>
            </a:r>
          </a:p>
          <a:p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Животиком желтовата</a:t>
            </a:r>
          </a:p>
          <a:p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Шапочка чёрненькая ,</a:t>
            </a:r>
          </a:p>
          <a:p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полоской  шарфик.</a:t>
            </a:r>
            <a:endParaRPr lang="ru-RU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4214818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5357826"/>
            <a:ext cx="600079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СИНИЦА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ловкая птичка, уничтожает вредителей не только летом, но и зимой.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&amp;Scy;&amp;icy;&amp;ncy;&amp;icy;&amp;chcy;&amp;kcy;&amp;acy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14686"/>
            <a:ext cx="2286000" cy="304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лайд 7 синиц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29652" y="614364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368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xit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3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HOME\Pictures\Зи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Изображение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571612"/>
            <a:ext cx="2786082" cy="3040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85786" y="571480"/>
            <a:ext cx="4857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Кар! Кар! Кар!-</a:t>
            </a:r>
          </a:p>
          <a:p>
            <a:pPr algn="just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Кричит плутовка.</a:t>
            </a:r>
          </a:p>
          <a:p>
            <a:pPr algn="just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Ну и ловкая воровка!</a:t>
            </a:r>
          </a:p>
          <a:p>
            <a:pPr algn="just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Все блестящие вещицы</a:t>
            </a:r>
          </a:p>
          <a:p>
            <a:pPr algn="just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Очень любит эта птица!</a:t>
            </a:r>
          </a:p>
          <a:p>
            <a:pPr algn="just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она вам всем знакома,</a:t>
            </a:r>
          </a:p>
          <a:p>
            <a:pPr algn="just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 зовут её?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214818"/>
            <a:ext cx="60007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ВОРОНА 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крупная птица.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вороны сидят на верхушках деревьев - будет мороз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лайд 8 воро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86776" y="607220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6320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 rot="21052110">
            <a:off x="428596" y="1362900"/>
            <a:ext cx="550072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Ну, а кто скажите нам</a:t>
            </a:r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Ловко лазит по стволам:</a:t>
            </a:r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Вверх и вниз и тут и там?</a:t>
            </a:r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Кто мелькает целый день?</a:t>
            </a:r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птица…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3929066"/>
            <a:ext cx="4214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Поползень</a:t>
            </a:r>
            <a:endParaRPr lang="ru-RU" sz="4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Изображение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000108"/>
            <a:ext cx="3141663" cy="3724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72" y="4857760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умеет передвигаться по стволам вниз головой. Осенью запасает корм.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лайд 9 поползень.wav">
            <a:hlinkClick r:id="" action="ppaction://media"/>
          </p:cNvPr>
          <p:cNvPicPr>
            <a:picLocks noRot="1" noChangeAspect="1"/>
          </p:cNvPicPr>
          <p:nvPr>
            <a:wavAudioFile r:embed="rId1" name="Слайд 9 поползень.wav"/>
          </p:nvPr>
        </p:nvPicPr>
        <p:blipFill>
          <a:blip r:embed="rId4" cstate="print"/>
          <a:stretch>
            <a:fillRect/>
          </a:stretch>
        </p:blipFill>
        <p:spPr>
          <a:xfrm>
            <a:off x="8358214" y="600076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22610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3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3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3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3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3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3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53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53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3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53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53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53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53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53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53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7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42844" y="142852"/>
            <a:ext cx="4572032" cy="1714512"/>
          </a:xfrm>
          <a:prstGeom prst="cloudCallout">
            <a:avLst>
              <a:gd name="adj1" fmla="val -22233"/>
              <a:gd name="adj2" fmla="val 27656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лесу под щебет, звон и свист</a:t>
            </a:r>
          </a:p>
          <a:p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Стучит лесной Телеграфист:</a:t>
            </a:r>
          </a:p>
          <a:p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«Здорово, дрозд приятель!»</a:t>
            </a:r>
          </a:p>
          <a:p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ставит подпись……………</a:t>
            </a:r>
            <a:endParaRPr 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357167"/>
            <a:ext cx="3214709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Дятел</a:t>
            </a:r>
            <a:endParaRPr lang="ru-RU" sz="6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786454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Питается насекомыми , которых с помощью клюва добывает из-под коры деревьев</a:t>
            </a:r>
            <a:r>
              <a:rPr lang="ru-RU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Картинка 146 из 69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214554"/>
            <a:ext cx="492922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лайд 11 дятел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9537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21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</TotalTime>
  <Words>667</Words>
  <Application>Microsoft Office PowerPoint</Application>
  <PresentationFormat>Экран (4:3)</PresentationFormat>
  <Paragraphs>100</Paragraphs>
  <Slides>13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Воздушный поток</vt:lpstr>
      <vt:lpstr>Тема Office</vt:lpstr>
      <vt:lpstr>1_Тема Office</vt:lpstr>
      <vt:lpstr>2_Тема Office</vt:lpstr>
      <vt:lpstr>Поток</vt:lpstr>
      <vt:lpstr>3_Тема Office</vt:lpstr>
      <vt:lpstr>4_Тема Office</vt:lpstr>
      <vt:lpstr>5_Тема Office</vt:lpstr>
      <vt:lpstr>6_Тема Office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4</cp:revision>
  <dcterms:created xsi:type="dcterms:W3CDTF">2016-02-14T14:42:21Z</dcterms:created>
  <dcterms:modified xsi:type="dcterms:W3CDTF">2016-02-14T15:20:44Z</dcterms:modified>
</cp:coreProperties>
</file>