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74" r:id="rId4"/>
    <p:sldId id="275" r:id="rId5"/>
    <p:sldId id="265" r:id="rId6"/>
    <p:sldId id="277" r:id="rId7"/>
    <p:sldId id="276" r:id="rId8"/>
    <p:sldId id="266" r:id="rId9"/>
    <p:sldId id="267" r:id="rId10"/>
    <p:sldId id="268" r:id="rId11"/>
    <p:sldId id="259" r:id="rId12"/>
    <p:sldId id="263" r:id="rId13"/>
    <p:sldId id="260" r:id="rId14"/>
    <p:sldId id="264" r:id="rId15"/>
    <p:sldId id="261" r:id="rId16"/>
    <p:sldId id="269" r:id="rId17"/>
    <p:sldId id="270" r:id="rId18"/>
    <p:sldId id="271" r:id="rId19"/>
    <p:sldId id="272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31" d="100"/>
          <a:sy n="31" d="100"/>
        </p:scale>
        <p:origin x="-12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1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21.wmf"/><Relationship Id="rId4" Type="http://schemas.openxmlformats.org/officeDocument/2006/relationships/image" Target="../media/image3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37.wmf"/><Relationship Id="rId7" Type="http://schemas.openxmlformats.org/officeDocument/2006/relationships/image" Target="../media/image14.wmf"/><Relationship Id="rId2" Type="http://schemas.openxmlformats.org/officeDocument/2006/relationships/image" Target="../media/image36.wmf"/><Relationship Id="rId1" Type="http://schemas.openxmlformats.org/officeDocument/2006/relationships/image" Target="../media/image11.wmf"/><Relationship Id="rId6" Type="http://schemas.openxmlformats.org/officeDocument/2006/relationships/image" Target="../media/image13.wmf"/><Relationship Id="rId5" Type="http://schemas.openxmlformats.org/officeDocument/2006/relationships/image" Target="../media/image39.wmf"/><Relationship Id="rId10" Type="http://schemas.openxmlformats.org/officeDocument/2006/relationships/image" Target="../media/image41.wmf"/><Relationship Id="rId4" Type="http://schemas.openxmlformats.org/officeDocument/2006/relationships/image" Target="../media/image38.wmf"/><Relationship Id="rId9" Type="http://schemas.openxmlformats.org/officeDocument/2006/relationships/image" Target="../media/image40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image" Target="../media/image38.wmf"/><Relationship Id="rId7" Type="http://schemas.openxmlformats.org/officeDocument/2006/relationships/image" Target="../media/image44.wmf"/><Relationship Id="rId2" Type="http://schemas.openxmlformats.org/officeDocument/2006/relationships/image" Target="../media/image36.wmf"/><Relationship Id="rId1" Type="http://schemas.openxmlformats.org/officeDocument/2006/relationships/image" Target="../media/image11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image" Target="../media/image48.wmf"/><Relationship Id="rId7" Type="http://schemas.openxmlformats.org/officeDocument/2006/relationships/image" Target="../media/image11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Relationship Id="rId9" Type="http://schemas.openxmlformats.org/officeDocument/2006/relationships/image" Target="../media/image53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2.wmf"/><Relationship Id="rId1" Type="http://schemas.openxmlformats.org/officeDocument/2006/relationships/image" Target="../media/image11.wmf"/><Relationship Id="rId4" Type="http://schemas.openxmlformats.org/officeDocument/2006/relationships/image" Target="../media/image6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4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4" Type="http://schemas.openxmlformats.org/officeDocument/2006/relationships/image" Target="../media/image3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0.bin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4.bin"/><Relationship Id="rId5" Type="http://schemas.openxmlformats.org/officeDocument/2006/relationships/oleObject" Target="../embeddings/oleObject43.bin"/><Relationship Id="rId4" Type="http://schemas.openxmlformats.org/officeDocument/2006/relationships/oleObject" Target="../embeddings/oleObject42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9.bin"/><Relationship Id="rId12" Type="http://schemas.openxmlformats.org/officeDocument/2006/relationships/oleObject" Target="../embeddings/oleObject5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8.bin"/><Relationship Id="rId11" Type="http://schemas.openxmlformats.org/officeDocument/2006/relationships/oleObject" Target="../embeddings/oleObject53.bin"/><Relationship Id="rId5" Type="http://schemas.openxmlformats.org/officeDocument/2006/relationships/oleObject" Target="../embeddings/oleObject47.bin"/><Relationship Id="rId10" Type="http://schemas.openxmlformats.org/officeDocument/2006/relationships/oleObject" Target="../embeddings/oleObject52.bin"/><Relationship Id="rId4" Type="http://schemas.openxmlformats.org/officeDocument/2006/relationships/oleObject" Target="../embeddings/oleObject46.bin"/><Relationship Id="rId9" Type="http://schemas.openxmlformats.org/officeDocument/2006/relationships/oleObject" Target="../embeddings/oleObject5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56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6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0.bin"/><Relationship Id="rId5" Type="http://schemas.openxmlformats.org/officeDocument/2006/relationships/oleObject" Target="../embeddings/oleObject59.bin"/><Relationship Id="rId10" Type="http://schemas.openxmlformats.org/officeDocument/2006/relationships/oleObject" Target="../embeddings/oleObject64.bin"/><Relationship Id="rId4" Type="http://schemas.openxmlformats.org/officeDocument/2006/relationships/oleObject" Target="../embeddings/oleObject58.bin"/><Relationship Id="rId9" Type="http://schemas.openxmlformats.org/officeDocument/2006/relationships/oleObject" Target="../embeddings/oleObject63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3" Type="http://schemas.openxmlformats.org/officeDocument/2006/relationships/oleObject" Target="../embeddings/oleObject65.bin"/><Relationship Id="rId7" Type="http://schemas.openxmlformats.org/officeDocument/2006/relationships/oleObject" Target="../embeddings/oleObject6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68.bin"/><Relationship Id="rId11" Type="http://schemas.openxmlformats.org/officeDocument/2006/relationships/oleObject" Target="../embeddings/oleObject73.bin"/><Relationship Id="rId5" Type="http://schemas.openxmlformats.org/officeDocument/2006/relationships/oleObject" Target="../embeddings/oleObject67.bin"/><Relationship Id="rId10" Type="http://schemas.openxmlformats.org/officeDocument/2006/relationships/oleObject" Target="../embeddings/oleObject72.bin"/><Relationship Id="rId4" Type="http://schemas.openxmlformats.org/officeDocument/2006/relationships/oleObject" Target="../embeddings/oleObject66.bin"/><Relationship Id="rId9" Type="http://schemas.openxmlformats.org/officeDocument/2006/relationships/oleObject" Target="../embeddings/oleObject7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76.bin"/><Relationship Id="rId4" Type="http://schemas.openxmlformats.org/officeDocument/2006/relationships/oleObject" Target="../embeddings/oleObject75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oleObject" Target="../embeddings/oleObject79.bin"/><Relationship Id="rId4" Type="http://schemas.openxmlformats.org/officeDocument/2006/relationships/oleObject" Target="../embeddings/oleObject78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83.bin"/><Relationship Id="rId5" Type="http://schemas.openxmlformats.org/officeDocument/2006/relationships/oleObject" Target="../embeddings/oleObject82.bin"/><Relationship Id="rId4" Type="http://schemas.openxmlformats.org/officeDocument/2006/relationships/oleObject" Target="../embeddings/oleObject81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Relationship Id="rId9" Type="http://schemas.openxmlformats.org/officeDocument/2006/relationships/oleObject" Target="../embeddings/oleObject2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2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2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2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548680"/>
            <a:ext cx="7772400" cy="14700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Решение уравнения с модулем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Родионова Г. М., учитель математики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МБУ сш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82 г.о.Тольятти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899592" y="476672"/>
          <a:ext cx="2232248" cy="3088419"/>
        </p:xfrm>
        <a:graphic>
          <a:graphicData uri="http://schemas.openxmlformats.org/presentationml/2006/ole">
            <p:oleObj spid="_x0000_s37890" name="Формула" r:id="rId3" imgW="672840" imgH="939600" progId="Equation.3">
              <p:embed/>
            </p:oleObj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5220072" y="476672"/>
          <a:ext cx="2232248" cy="2823009"/>
        </p:xfrm>
        <a:graphic>
          <a:graphicData uri="http://schemas.openxmlformats.org/presentationml/2006/ole">
            <p:oleObj spid="_x0000_s37891" name="Формула" r:id="rId4" imgW="736560" imgH="939600" progId="Equation.3">
              <p:embed/>
            </p:oleObj>
          </a:graphicData>
        </a:graphic>
      </p:graphicFrame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971550" y="3571875"/>
          <a:ext cx="2106613" cy="2520950"/>
        </p:xfrm>
        <a:graphic>
          <a:graphicData uri="http://schemas.openxmlformats.org/presentationml/2006/ole">
            <p:oleObj spid="_x0000_s37892" name="Формула" r:id="rId5" imgW="736560" imgH="888840" progId="Equation.3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5508104" y="3429000"/>
          <a:ext cx="1875500" cy="2601910"/>
        </p:xfrm>
        <a:graphic>
          <a:graphicData uri="http://schemas.openxmlformats.org/presentationml/2006/ole">
            <p:oleObj spid="_x0000_s37893" name="Формула" r:id="rId6" imgW="634680" imgH="88884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43608" y="2852936"/>
            <a:ext cx="21530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Решений нет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508104" y="2780928"/>
            <a:ext cx="21530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Решений нет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275856" y="6273225"/>
            <a:ext cx="23639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[-1;3]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5554960" cy="85010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Решите уравнение</a:t>
            </a:r>
            <a:endParaRPr lang="ru-RU" sz="3600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436096" y="764704"/>
          <a:ext cx="3312368" cy="582706"/>
        </p:xfrm>
        <a:graphic>
          <a:graphicData uri="http://schemas.openxmlformats.org/presentationml/2006/ole">
            <p:oleObj spid="_x0000_s1026" name="Формула" r:id="rId3" imgW="1143000" imgH="203040" progId="Equation.3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1124744"/>
            <a:ext cx="16289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/>
              <a:t>II</a:t>
            </a:r>
            <a:r>
              <a:rPr lang="ru-RU" sz="2800" b="1" i="1" dirty="0" smtClean="0"/>
              <a:t> способ</a:t>
            </a:r>
            <a:r>
              <a:rPr lang="ru-RU" b="1" i="1" dirty="0" smtClean="0"/>
              <a:t>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556792"/>
            <a:ext cx="801059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Так как обе части уравнения неотрицательные,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то при возведении их в квадрат получим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уравнение равносильное данному.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2339751" y="2852936"/>
          <a:ext cx="6317110" cy="1800200"/>
        </p:xfrm>
        <a:graphic>
          <a:graphicData uri="http://schemas.openxmlformats.org/presentationml/2006/ole">
            <p:oleObj spid="_x0000_s1027" name="Формула" r:id="rId4" imgW="2514600" imgH="723600" progId="Equation.3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344" y="4725144"/>
            <a:ext cx="802001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Из определения модуля  следует. Что последнее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равенство выполнимо, если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4788024" y="5157192"/>
          <a:ext cx="2304256" cy="555598"/>
        </p:xfrm>
        <a:graphic>
          <a:graphicData uri="http://schemas.openxmlformats.org/presentationml/2006/ole">
            <p:oleObj spid="_x0000_s1028" name="Формула" r:id="rId5" imgW="939600" imgH="228600" progId="Equation.3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0" y="5805264"/>
            <a:ext cx="19807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т.е. когда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2195736" y="5805264"/>
          <a:ext cx="1851853" cy="576063"/>
        </p:xfrm>
        <a:graphic>
          <a:graphicData uri="http://schemas.openxmlformats.org/presentationml/2006/ole">
            <p:oleObj spid="_x0000_s1029" name="Формула" r:id="rId6" imgW="647640" imgH="203040" progId="Equation.3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436096" y="5877272"/>
            <a:ext cx="25058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[-1;3]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0"/>
            <a:ext cx="504056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способ - графический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764704"/>
            <a:ext cx="75963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Перепишем  данное уравнение в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следующем виде:</a:t>
            </a:r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1979712" y="2060848"/>
          <a:ext cx="4143375" cy="719137"/>
        </p:xfrm>
        <a:graphic>
          <a:graphicData uri="http://schemas.openxmlformats.org/presentationml/2006/ole">
            <p:oleObj spid="_x0000_s31746" name="Формула" r:id="rId3" imgW="1155600" imgH="203040" progId="Equation.3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67544" y="2564904"/>
            <a:ext cx="81387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Далее изобразим графики функций  </a:t>
            </a:r>
          </a:p>
        </p:txBody>
      </p:sp>
      <p:graphicFrame>
        <p:nvGraphicFramePr>
          <p:cNvPr id="31747" name="Object 2"/>
          <p:cNvGraphicFramePr>
            <a:graphicFrameLocks noChangeAspect="1"/>
          </p:cNvGraphicFramePr>
          <p:nvPr/>
        </p:nvGraphicFramePr>
        <p:xfrm>
          <a:off x="1835696" y="3284984"/>
          <a:ext cx="4833938" cy="647700"/>
        </p:xfrm>
        <a:graphic>
          <a:graphicData uri="http://schemas.openxmlformats.org/presentationml/2006/ole">
            <p:oleObj spid="_x0000_s31747" name="Формула" r:id="rId4" imgW="1498320" imgH="203040" progId="Equation.3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83568" y="3861048"/>
            <a:ext cx="84604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 укажем абсциссы их общих точек.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Графики совпадают при 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748" name="Object 4"/>
          <p:cNvGraphicFramePr>
            <a:graphicFrameLocks noChangeAspect="1"/>
          </p:cNvGraphicFramePr>
          <p:nvPr/>
        </p:nvGraphicFramePr>
        <p:xfrm>
          <a:off x="6228184" y="4437112"/>
          <a:ext cx="2314575" cy="719137"/>
        </p:xfrm>
        <a:graphic>
          <a:graphicData uri="http://schemas.openxmlformats.org/presentationml/2006/ole">
            <p:oleObj spid="_x0000_s31748" name="Формула" r:id="rId5" imgW="647640" imgH="203040" progId="Equation.3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547664" y="5589240"/>
            <a:ext cx="17299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4000" dirty="0" smtClean="0"/>
              <a:t>:</a:t>
            </a:r>
            <a:endParaRPr lang="ru-RU" sz="4000" dirty="0"/>
          </a:p>
        </p:txBody>
      </p:sp>
      <p:graphicFrame>
        <p:nvGraphicFramePr>
          <p:cNvPr id="31749" name="Object 5"/>
          <p:cNvGraphicFramePr>
            <a:graphicFrameLocks noChangeAspect="1"/>
          </p:cNvGraphicFramePr>
          <p:nvPr/>
        </p:nvGraphicFramePr>
        <p:xfrm>
          <a:off x="3491880" y="5733256"/>
          <a:ext cx="1852613" cy="576262"/>
        </p:xfrm>
        <a:graphic>
          <a:graphicData uri="http://schemas.openxmlformats.org/presentationml/2006/ole">
            <p:oleObj spid="_x0000_s31749" name="Формула" r:id="rId6" imgW="64764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5457800" cy="7647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III </a:t>
            </a:r>
            <a:r>
              <a:rPr lang="ru-RU" dirty="0" smtClean="0"/>
              <a:t>способ - графический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827584" y="3789040"/>
            <a:ext cx="7560840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4211960" y="1196752"/>
            <a:ext cx="72008" cy="511256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635896" y="1844824"/>
            <a:ext cx="2952328" cy="2880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683568" y="2132856"/>
            <a:ext cx="3240360" cy="244827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5652120" y="1700808"/>
            <a:ext cx="2600672" cy="20078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923928" y="2132856"/>
            <a:ext cx="8384" cy="165618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491880" y="3861048"/>
          <a:ext cx="581025" cy="360362"/>
        </p:xfrm>
        <a:graphic>
          <a:graphicData uri="http://schemas.openxmlformats.org/presentationml/2006/ole">
            <p:oleObj spid="_x0000_s2050" name="Формула" r:id="rId3" imgW="203040" imgH="164880" progId="Equation.3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275263" y="3846513"/>
          <a:ext cx="327025" cy="388937"/>
        </p:xfrm>
        <a:graphic>
          <a:graphicData uri="http://schemas.openxmlformats.org/presentationml/2006/ole">
            <p:oleObj spid="_x0000_s2051" name="Формула" r:id="rId4" imgW="114120" imgH="177480" progId="Equation.3">
              <p:embed/>
            </p:oleObj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1727200" y="3846513"/>
          <a:ext cx="654050" cy="388937"/>
        </p:xfrm>
        <a:graphic>
          <a:graphicData uri="http://schemas.openxmlformats.org/presentationml/2006/ole">
            <p:oleObj spid="_x0000_s2052" name="Формула" r:id="rId5" imgW="228600" imgH="177480" progId="Equation.3">
              <p:embed/>
            </p:oleObj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3707904" y="1628800"/>
          <a:ext cx="363537" cy="360363"/>
        </p:xfrm>
        <a:graphic>
          <a:graphicData uri="http://schemas.openxmlformats.org/presentationml/2006/ole">
            <p:oleObj spid="_x0000_s2053" name="Формула" r:id="rId6" imgW="126720" imgH="164880" progId="Equation.3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4411663" y="2192338"/>
          <a:ext cx="327025" cy="387350"/>
        </p:xfrm>
        <a:graphic>
          <a:graphicData uri="http://schemas.openxmlformats.org/presentationml/2006/ole">
            <p:oleObj spid="_x0000_s2054" name="Формула" r:id="rId7" imgW="114120" imgH="177480" progId="Equation.3">
              <p:embed/>
            </p:oleObj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7921625" y="4032250"/>
          <a:ext cx="361950" cy="304800"/>
        </p:xfrm>
        <a:graphic>
          <a:graphicData uri="http://schemas.openxmlformats.org/presentationml/2006/ole">
            <p:oleObj spid="_x0000_s2055" name="Формула" r:id="rId8" imgW="126720" imgH="139680" progId="Equation.3">
              <p:embed/>
            </p:oleObj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4446588" y="836613"/>
          <a:ext cx="398462" cy="360362"/>
        </p:xfrm>
        <a:graphic>
          <a:graphicData uri="http://schemas.openxmlformats.org/presentationml/2006/ole">
            <p:oleObj spid="_x0000_s2056" name="Формула" r:id="rId9" imgW="139680" imgH="164880" progId="Equation.3">
              <p:embed/>
            </p:oleObj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4427984" y="3861048"/>
          <a:ext cx="363537" cy="387350"/>
        </p:xfrm>
        <a:graphic>
          <a:graphicData uri="http://schemas.openxmlformats.org/presentationml/2006/ole">
            <p:oleObj spid="_x0000_s2057" name="Формула" r:id="rId10" imgW="126720" imgH="177480" progId="Equation.3">
              <p:embed/>
            </p:oleObj>
          </a:graphicData>
        </a:graphic>
      </p:graphicFrame>
      <p:cxnSp>
        <p:nvCxnSpPr>
          <p:cNvPr id="36" name="Прямая соединительная линия 35"/>
          <p:cNvCxnSpPr/>
          <p:nvPr/>
        </p:nvCxnSpPr>
        <p:spPr>
          <a:xfrm>
            <a:off x="3923928" y="2132856"/>
            <a:ext cx="1728192" cy="165618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7"/>
          <p:cNvGraphicFramePr>
            <a:graphicFrameLocks noChangeAspect="1"/>
          </p:cNvGraphicFramePr>
          <p:nvPr/>
        </p:nvGraphicFramePr>
        <p:xfrm>
          <a:off x="0" y="2636912"/>
          <a:ext cx="2425700" cy="442912"/>
        </p:xfrm>
        <a:graphic>
          <a:graphicData uri="http://schemas.openxmlformats.org/presentationml/2006/ole">
            <p:oleObj spid="_x0000_s2058" name="Формула" r:id="rId11" imgW="850680" imgH="203040" progId="Equation.3">
              <p:embed/>
            </p:oleObj>
          </a:graphicData>
        </a:graphic>
      </p:graphicFrame>
      <p:graphicFrame>
        <p:nvGraphicFramePr>
          <p:cNvPr id="2059" name="Object 7"/>
          <p:cNvGraphicFramePr>
            <a:graphicFrameLocks noChangeAspect="1"/>
          </p:cNvGraphicFramePr>
          <p:nvPr/>
        </p:nvGraphicFramePr>
        <p:xfrm>
          <a:off x="7024688" y="2636838"/>
          <a:ext cx="1811337" cy="442912"/>
        </p:xfrm>
        <a:graphic>
          <a:graphicData uri="http://schemas.openxmlformats.org/presentationml/2006/ole">
            <p:oleObj spid="_x0000_s2059" name="Формула" r:id="rId12" imgW="634680" imgH="203040" progId="Equation.3">
              <p:embed/>
            </p:oleObj>
          </a:graphicData>
        </a:graphic>
      </p:graphicFrame>
      <p:cxnSp>
        <p:nvCxnSpPr>
          <p:cNvPr id="42" name="Прямая соединительная линия 41"/>
          <p:cNvCxnSpPr/>
          <p:nvPr/>
        </p:nvCxnSpPr>
        <p:spPr>
          <a:xfrm>
            <a:off x="3923928" y="2132856"/>
            <a:ext cx="360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4860032" y="5805264"/>
            <a:ext cx="2797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[-1;3]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0"/>
            <a:ext cx="504056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способ - графический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052736"/>
            <a:ext cx="898303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Найдем абсциссы общих точек графика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функции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 прямой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2483768" y="1772816"/>
          <a:ext cx="3306763" cy="504056"/>
        </p:xfrm>
        <a:graphic>
          <a:graphicData uri="http://schemas.openxmlformats.org/presentationml/2006/ole">
            <p:oleObj spid="_x0000_s32770" name="Формула" r:id="rId3" imgW="1155600" imgH="203040" progId="Equation.3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2411760" y="2420888"/>
          <a:ext cx="1127125" cy="504825"/>
        </p:xfrm>
        <a:graphic>
          <a:graphicData uri="http://schemas.openxmlformats.org/presentationml/2006/ole">
            <p:oleObj spid="_x0000_s32771" name="Формула" r:id="rId4" imgW="393480" imgH="20304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8013" y="3212976"/>
            <a:ext cx="875598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Для построения первого графика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достаточно взять несколько точки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с абсциссами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после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чего последовательно соединить их до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получения ломаной.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 стрелкой 4"/>
          <p:cNvCxnSpPr/>
          <p:nvPr/>
        </p:nvCxnSpPr>
        <p:spPr>
          <a:xfrm>
            <a:off x="827584" y="3789040"/>
            <a:ext cx="7560840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4211960" y="404664"/>
            <a:ext cx="0" cy="417646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835696" y="2132856"/>
            <a:ext cx="56886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 flipV="1">
            <a:off x="2555776" y="692696"/>
            <a:ext cx="1224136" cy="13681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5868144" y="692696"/>
            <a:ext cx="1368152" cy="145916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779912" y="2132856"/>
            <a:ext cx="8384" cy="165618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491880" y="3861048"/>
          <a:ext cx="581025" cy="360362"/>
        </p:xfrm>
        <a:graphic>
          <a:graphicData uri="http://schemas.openxmlformats.org/presentationml/2006/ole">
            <p:oleObj spid="_x0000_s3074" name="Формула" r:id="rId3" imgW="203040" imgH="164880" progId="Equation.3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275263" y="3846513"/>
          <a:ext cx="327025" cy="388937"/>
        </p:xfrm>
        <a:graphic>
          <a:graphicData uri="http://schemas.openxmlformats.org/presentationml/2006/ole">
            <p:oleObj spid="_x0000_s3075" name="Формула" r:id="rId4" imgW="114120" imgH="177480" progId="Equation.3">
              <p:embed/>
            </p:oleObj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4283968" y="1628800"/>
          <a:ext cx="363537" cy="360363"/>
        </p:xfrm>
        <a:graphic>
          <a:graphicData uri="http://schemas.openxmlformats.org/presentationml/2006/ole">
            <p:oleObj spid="_x0000_s3077" name="Формула" r:id="rId5" imgW="126720" imgH="164880" progId="Equation.3">
              <p:embed/>
            </p:oleObj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7921625" y="4032250"/>
          <a:ext cx="361950" cy="304800"/>
        </p:xfrm>
        <a:graphic>
          <a:graphicData uri="http://schemas.openxmlformats.org/presentationml/2006/ole">
            <p:oleObj spid="_x0000_s3079" name="Формула" r:id="rId6" imgW="126720" imgH="139680" progId="Equation.3">
              <p:embed/>
            </p:oleObj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4446588" y="836613"/>
          <a:ext cx="398462" cy="360362"/>
        </p:xfrm>
        <a:graphic>
          <a:graphicData uri="http://schemas.openxmlformats.org/presentationml/2006/ole">
            <p:oleObj spid="_x0000_s3080" name="Формула" r:id="rId7" imgW="139680" imgH="164880" progId="Equation.3">
              <p:embed/>
            </p:oleObj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4427984" y="3861048"/>
          <a:ext cx="363537" cy="387350"/>
        </p:xfrm>
        <a:graphic>
          <a:graphicData uri="http://schemas.openxmlformats.org/presentationml/2006/ole">
            <p:oleObj spid="_x0000_s3081" name="Формула" r:id="rId8" imgW="126720" imgH="177480" progId="Equation.3">
              <p:embed/>
            </p:oleObj>
          </a:graphicData>
        </a:graphic>
      </p:graphicFrame>
      <p:cxnSp>
        <p:nvCxnSpPr>
          <p:cNvPr id="36" name="Прямая соединительная линия 35"/>
          <p:cNvCxnSpPr/>
          <p:nvPr/>
        </p:nvCxnSpPr>
        <p:spPr>
          <a:xfrm>
            <a:off x="3779912" y="2132856"/>
            <a:ext cx="2016224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7"/>
          <p:cNvGraphicFramePr>
            <a:graphicFrameLocks noChangeAspect="1"/>
          </p:cNvGraphicFramePr>
          <p:nvPr/>
        </p:nvGraphicFramePr>
        <p:xfrm>
          <a:off x="0" y="2492896"/>
          <a:ext cx="3294063" cy="442912"/>
        </p:xfrm>
        <a:graphic>
          <a:graphicData uri="http://schemas.openxmlformats.org/presentationml/2006/ole">
            <p:oleObj spid="_x0000_s3082" name="Формула" r:id="rId9" imgW="1155600" imgH="203040" progId="Equation.3">
              <p:embed/>
            </p:oleObj>
          </a:graphicData>
        </a:graphic>
      </p:graphicFrame>
      <p:graphicFrame>
        <p:nvGraphicFramePr>
          <p:cNvPr id="2059" name="Object 7"/>
          <p:cNvGraphicFramePr>
            <a:graphicFrameLocks noChangeAspect="1"/>
          </p:cNvGraphicFramePr>
          <p:nvPr/>
        </p:nvGraphicFramePr>
        <p:xfrm>
          <a:off x="6516216" y="2204864"/>
          <a:ext cx="1049337" cy="442912"/>
        </p:xfrm>
        <a:graphic>
          <a:graphicData uri="http://schemas.openxmlformats.org/presentationml/2006/ole">
            <p:oleObj spid="_x0000_s3083" name="Формула" r:id="rId10" imgW="368280" imgH="203040" progId="Equation.3">
              <p:embed/>
            </p:oleObj>
          </a:graphicData>
        </a:graphic>
      </p:graphicFrame>
      <p:cxnSp>
        <p:nvCxnSpPr>
          <p:cNvPr id="22" name="Прямая соединительная линия 21"/>
          <p:cNvCxnSpPr/>
          <p:nvPr/>
        </p:nvCxnSpPr>
        <p:spPr>
          <a:xfrm>
            <a:off x="5940152" y="2132856"/>
            <a:ext cx="0" cy="165618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2915816" y="5013176"/>
            <a:ext cx="2505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[-1;3]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59632" y="6021288"/>
            <a:ext cx="5493683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способ - графический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2649488" cy="76470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000" dirty="0" smtClean="0"/>
              <a:t>V </a:t>
            </a:r>
            <a:r>
              <a:rPr lang="ru-RU" sz="4000" dirty="0" smtClean="0"/>
              <a:t>способ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268760"/>
            <a:ext cx="9144000" cy="206210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Числа -1 и 3 разбивают числовую прямую на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Три интервала, на каждом из которых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подмодульные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выражения имеют определенный знак.</a:t>
            </a:r>
            <a:endParaRPr lang="ru-RU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0" y="4869160"/>
            <a:ext cx="8676456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95536" y="3933056"/>
            <a:ext cx="792088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39552" y="5877272"/>
            <a:ext cx="792088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059832" y="4005064"/>
            <a:ext cx="0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580112" y="3933056"/>
            <a:ext cx="72008" cy="1944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386" name="Object 3"/>
          <p:cNvGraphicFramePr>
            <a:graphicFrameLocks noChangeAspect="1"/>
          </p:cNvGraphicFramePr>
          <p:nvPr/>
        </p:nvGraphicFramePr>
        <p:xfrm>
          <a:off x="827584" y="4221088"/>
          <a:ext cx="1101725" cy="463550"/>
        </p:xfrm>
        <a:graphic>
          <a:graphicData uri="http://schemas.openxmlformats.org/presentationml/2006/ole">
            <p:oleObj spid="_x0000_s38914" name="Формула" r:id="rId3" imgW="419040" imgH="177480" progId="Equation.3">
              <p:embed/>
            </p:oleObj>
          </a:graphicData>
        </a:graphic>
      </p:graphicFrame>
      <p:graphicFrame>
        <p:nvGraphicFramePr>
          <p:cNvPr id="29" name="Object 3"/>
          <p:cNvGraphicFramePr>
            <a:graphicFrameLocks noChangeAspect="1"/>
          </p:cNvGraphicFramePr>
          <p:nvPr/>
        </p:nvGraphicFramePr>
        <p:xfrm>
          <a:off x="827584" y="5085184"/>
          <a:ext cx="1135062" cy="463550"/>
        </p:xfrm>
        <a:graphic>
          <a:graphicData uri="http://schemas.openxmlformats.org/presentationml/2006/ole">
            <p:oleObj spid="_x0000_s38915" name="Формула" r:id="rId4" imgW="431640" imgH="177480" progId="Equation.3">
              <p:embed/>
            </p:oleObj>
          </a:graphicData>
        </a:graphic>
      </p:graphicFrame>
      <p:graphicFrame>
        <p:nvGraphicFramePr>
          <p:cNvPr id="30" name="Object 3"/>
          <p:cNvGraphicFramePr>
            <a:graphicFrameLocks noChangeAspect="1"/>
          </p:cNvGraphicFramePr>
          <p:nvPr/>
        </p:nvGraphicFramePr>
        <p:xfrm>
          <a:off x="3762375" y="5084763"/>
          <a:ext cx="1235075" cy="504825"/>
        </p:xfrm>
        <a:graphic>
          <a:graphicData uri="http://schemas.openxmlformats.org/presentationml/2006/ole">
            <p:oleObj spid="_x0000_s38916" name="Формула" r:id="rId5" imgW="431640" imgH="177480" progId="Equation.3">
              <p:embed/>
            </p:oleObj>
          </a:graphicData>
        </a:graphic>
      </p:graphicFrame>
      <p:graphicFrame>
        <p:nvGraphicFramePr>
          <p:cNvPr id="31" name="Object 3"/>
          <p:cNvGraphicFramePr>
            <a:graphicFrameLocks noChangeAspect="1"/>
          </p:cNvGraphicFramePr>
          <p:nvPr/>
        </p:nvGraphicFramePr>
        <p:xfrm>
          <a:off x="3871913" y="4149725"/>
          <a:ext cx="869950" cy="503238"/>
        </p:xfrm>
        <a:graphic>
          <a:graphicData uri="http://schemas.openxmlformats.org/presentationml/2006/ole">
            <p:oleObj spid="_x0000_s38917" name="Формула" r:id="rId6" imgW="304560" imgH="177480" progId="Equation.3">
              <p:embed/>
            </p:oleObj>
          </a:graphicData>
        </a:graphic>
      </p:graphicFrame>
      <p:graphicFrame>
        <p:nvGraphicFramePr>
          <p:cNvPr id="32" name="Object 3"/>
          <p:cNvGraphicFramePr>
            <a:graphicFrameLocks noChangeAspect="1"/>
          </p:cNvGraphicFramePr>
          <p:nvPr/>
        </p:nvGraphicFramePr>
        <p:xfrm>
          <a:off x="6607175" y="4221163"/>
          <a:ext cx="871538" cy="503237"/>
        </p:xfrm>
        <a:graphic>
          <a:graphicData uri="http://schemas.openxmlformats.org/presentationml/2006/ole">
            <p:oleObj spid="_x0000_s38918" name="Формула" r:id="rId7" imgW="304560" imgH="177480" progId="Equation.3">
              <p:embed/>
            </p:oleObj>
          </a:graphicData>
        </a:graphic>
      </p:graphicFrame>
      <p:graphicFrame>
        <p:nvGraphicFramePr>
          <p:cNvPr id="33" name="Object 3"/>
          <p:cNvGraphicFramePr>
            <a:graphicFrameLocks noChangeAspect="1"/>
          </p:cNvGraphicFramePr>
          <p:nvPr/>
        </p:nvGraphicFramePr>
        <p:xfrm>
          <a:off x="6715125" y="5084763"/>
          <a:ext cx="944563" cy="504825"/>
        </p:xfrm>
        <a:graphic>
          <a:graphicData uri="http://schemas.openxmlformats.org/presentationml/2006/ole">
            <p:oleObj spid="_x0000_s38919" name="Формула" r:id="rId8" imgW="330120" imgH="177480" progId="Equation.3">
              <p:embed/>
            </p:oleObj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2339752" y="4221089"/>
          <a:ext cx="581025" cy="360040"/>
        </p:xfrm>
        <a:graphic>
          <a:graphicData uri="http://schemas.openxmlformats.org/presentationml/2006/ole">
            <p:oleObj spid="_x0000_s38920" name="Формула" r:id="rId9" imgW="203040" imgH="164880" progId="Equation.3">
              <p:embed/>
            </p:oleObj>
          </a:graphicData>
        </a:graphic>
      </p:graphicFrame>
      <p:graphicFrame>
        <p:nvGraphicFramePr>
          <p:cNvPr id="35" name="Object 3"/>
          <p:cNvGraphicFramePr>
            <a:graphicFrameLocks noChangeAspect="1"/>
          </p:cNvGraphicFramePr>
          <p:nvPr/>
        </p:nvGraphicFramePr>
        <p:xfrm>
          <a:off x="5796136" y="4293096"/>
          <a:ext cx="327025" cy="503237"/>
        </p:xfrm>
        <a:graphic>
          <a:graphicData uri="http://schemas.openxmlformats.org/presentationml/2006/ole">
            <p:oleObj spid="_x0000_s38921" name="Формула" r:id="rId10" imgW="114120" imgH="177480" progId="Equation.3">
              <p:embed/>
            </p:oleObj>
          </a:graphicData>
        </a:graphic>
      </p:graphicFrame>
      <p:graphicFrame>
        <p:nvGraphicFramePr>
          <p:cNvPr id="36" name="Object 3"/>
          <p:cNvGraphicFramePr>
            <a:graphicFrameLocks noChangeAspect="1"/>
          </p:cNvGraphicFramePr>
          <p:nvPr/>
        </p:nvGraphicFramePr>
        <p:xfrm>
          <a:off x="8172400" y="4922838"/>
          <a:ext cx="562025" cy="594394"/>
        </p:xfrm>
        <a:graphic>
          <a:graphicData uri="http://schemas.openxmlformats.org/presentationml/2006/ole">
            <p:oleObj spid="_x0000_s38922" name="Формула" r:id="rId11" imgW="126720" imgH="139680" progId="Equation.3">
              <p:embed/>
            </p:oleObj>
          </a:graphicData>
        </a:graphic>
      </p:graphicFrame>
      <p:sp>
        <p:nvSpPr>
          <p:cNvPr id="37" name="Блок-схема: узел 36"/>
          <p:cNvSpPr/>
          <p:nvPr/>
        </p:nvSpPr>
        <p:spPr>
          <a:xfrm>
            <a:off x="2915816" y="4797152"/>
            <a:ext cx="288032" cy="21602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лок-схема: узел 37"/>
          <p:cNvSpPr/>
          <p:nvPr/>
        </p:nvSpPr>
        <p:spPr>
          <a:xfrm>
            <a:off x="5436096" y="4797152"/>
            <a:ext cx="288032" cy="21602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899592" y="6027003"/>
            <a:ext cx="59289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Найдем решение уравнения в каждом  из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полученных промежутков: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683568" y="908720"/>
          <a:ext cx="4337050" cy="1503362"/>
        </p:xfrm>
        <a:graphic>
          <a:graphicData uri="http://schemas.openxmlformats.org/presentationml/2006/ole">
            <p:oleObj spid="_x0000_s39938" name="Формула" r:id="rId3" imgW="1307880" imgH="45720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156176" y="1556792"/>
            <a:ext cx="9396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или</a:t>
            </a:r>
            <a:endParaRPr lang="ru-RU" sz="3600" b="1" dirty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27584" y="4797152"/>
          <a:ext cx="3957638" cy="1503363"/>
        </p:xfrm>
        <a:graphic>
          <a:graphicData uri="http://schemas.openxmlformats.org/presentationml/2006/ole">
            <p:oleObj spid="_x0000_s39939" name="Формула" r:id="rId4" imgW="1193760" imgH="457200" progId="Equation.3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12160" y="3212976"/>
            <a:ext cx="9396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или</a:t>
            </a:r>
            <a:endParaRPr lang="ru-RU" sz="3600" b="1" dirty="0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735013" y="2852738"/>
          <a:ext cx="4000500" cy="1503362"/>
        </p:xfrm>
        <a:graphic>
          <a:graphicData uri="http://schemas.openxmlformats.org/presentationml/2006/ole">
            <p:oleObj spid="_x0000_s39940" name="Формула" r:id="rId5" imgW="1206360" imgH="457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4"/>
          <p:cNvGraphicFramePr>
            <a:graphicFrameLocks noChangeAspect="1"/>
          </p:cNvGraphicFramePr>
          <p:nvPr/>
        </p:nvGraphicFramePr>
        <p:xfrm>
          <a:off x="755576" y="4797152"/>
          <a:ext cx="2905125" cy="1503362"/>
        </p:xfrm>
        <a:graphic>
          <a:graphicData uri="http://schemas.openxmlformats.org/presentationml/2006/ole">
            <p:oleObj spid="_x0000_s40962" name="Формула" r:id="rId3" imgW="876240" imgH="457200" progId="Equation.3">
              <p:embed/>
            </p:oleObj>
          </a:graphicData>
        </a:graphic>
      </p:graphicFrame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3131840" y="2132856"/>
          <a:ext cx="2736850" cy="2254250"/>
        </p:xfrm>
        <a:graphic>
          <a:graphicData uri="http://schemas.openxmlformats.org/presentationml/2006/ole">
            <p:oleObj spid="_x0000_s40963" name="Формула" r:id="rId4" imgW="825480" imgH="685800" progId="Equation.3">
              <p:embed/>
            </p:oleObj>
          </a:graphicData>
        </a:graphic>
      </p:graphicFrame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823913" y="549275"/>
          <a:ext cx="3200400" cy="1503363"/>
        </p:xfrm>
        <a:graphic>
          <a:graphicData uri="http://schemas.openxmlformats.org/presentationml/2006/ole">
            <p:oleObj spid="_x0000_s40964" name="Формула" r:id="rId5" imgW="965160" imgH="457200" progId="Equation.3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860032" y="908720"/>
            <a:ext cx="24609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Нет решения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5877272"/>
            <a:ext cx="2797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[-1;3]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VI</a:t>
            </a:r>
            <a:r>
              <a:rPr lang="ru-RU" dirty="0" smtClean="0"/>
              <a:t>способ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025" y="1412776"/>
            <a:ext cx="913397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 числовой прямой найдем все точки с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координатой (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) , сумма расстояний от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которой до точек с координатами (-1) и (3)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равна 4.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683568" y="5085184"/>
            <a:ext cx="756084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195736" y="4221088"/>
            <a:ext cx="26642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860032" y="4221088"/>
            <a:ext cx="187220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860032" y="4149080"/>
            <a:ext cx="0" cy="93610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732240" y="4221088"/>
            <a:ext cx="0" cy="7920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195736" y="4221088"/>
            <a:ext cx="0" cy="86409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1763688" y="5229200"/>
          <a:ext cx="581025" cy="360362"/>
        </p:xfrm>
        <a:graphic>
          <a:graphicData uri="http://schemas.openxmlformats.org/presentationml/2006/ole">
            <p:oleObj spid="_x0000_s41986" name="Формула" r:id="rId3" imgW="203040" imgH="164880" progId="Equation.3">
              <p:embed/>
            </p:oleObj>
          </a:graphicData>
        </a:graphic>
      </p:graphicFrame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6660232" y="5157192"/>
          <a:ext cx="327025" cy="503238"/>
        </p:xfrm>
        <a:graphic>
          <a:graphicData uri="http://schemas.openxmlformats.org/presentationml/2006/ole">
            <p:oleObj spid="_x0000_s41987" name="Формула" r:id="rId4" imgW="114120" imgH="177480" progId="Equation.3">
              <p:embed/>
            </p:oleObj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5562600" y="3573463"/>
          <a:ext cx="509588" cy="611187"/>
        </p:xfrm>
        <a:graphic>
          <a:graphicData uri="http://schemas.openxmlformats.org/presentationml/2006/ole">
            <p:oleObj spid="_x0000_s41988" name="Формула" r:id="rId5" imgW="177480" imgH="215640" progId="Equation.3">
              <p:embed/>
            </p:oleObj>
          </a:graphicData>
        </a:graphic>
      </p:graphicFrame>
      <p:graphicFrame>
        <p:nvGraphicFramePr>
          <p:cNvPr id="26" name="Object 3"/>
          <p:cNvGraphicFramePr>
            <a:graphicFrameLocks noChangeAspect="1"/>
          </p:cNvGraphicFramePr>
          <p:nvPr/>
        </p:nvGraphicFramePr>
        <p:xfrm>
          <a:off x="3436938" y="3573463"/>
          <a:ext cx="473075" cy="611187"/>
        </p:xfrm>
        <a:graphic>
          <a:graphicData uri="http://schemas.openxmlformats.org/presentationml/2006/ole">
            <p:oleObj spid="_x0000_s41989" name="Формула" r:id="rId6" imgW="164880" imgH="215640" progId="Equation.3">
              <p:embed/>
            </p:oleObj>
          </a:graphicData>
        </a:graphic>
      </p:graphicFrame>
      <p:cxnSp>
        <p:nvCxnSpPr>
          <p:cNvPr id="28" name="Прямая соединительная линия 27"/>
          <p:cNvCxnSpPr/>
          <p:nvPr/>
        </p:nvCxnSpPr>
        <p:spPr>
          <a:xfrm>
            <a:off x="2123728" y="5085184"/>
            <a:ext cx="468052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4"/>
          <p:cNvGraphicFramePr>
            <a:graphicFrameLocks noChangeAspect="1"/>
          </p:cNvGraphicFramePr>
          <p:nvPr>
            <p:ph idx="1"/>
          </p:nvPr>
        </p:nvGraphicFramePr>
        <p:xfrm>
          <a:off x="755576" y="2060848"/>
          <a:ext cx="4253713" cy="2033364"/>
        </p:xfrm>
        <a:graphic>
          <a:graphicData uri="http://schemas.openxmlformats.org/presentationml/2006/ole">
            <p:oleObj spid="_x0000_s18433" name="Формула" r:id="rId3" imgW="939600" imgH="457200" progId="Equation.3">
              <p:embed/>
            </p:oleObj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539552" y="5301208"/>
            <a:ext cx="799288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6300192" y="5229200"/>
            <a:ext cx="504056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979712" y="5229200"/>
            <a:ext cx="504056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139952" y="5229200"/>
            <a:ext cx="504056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5" name="Object 4"/>
          <p:cNvGraphicFramePr>
            <a:graphicFrameLocks noChangeAspect="1"/>
          </p:cNvGraphicFramePr>
          <p:nvPr/>
        </p:nvGraphicFramePr>
        <p:xfrm>
          <a:off x="6372200" y="4581128"/>
          <a:ext cx="574675" cy="622300"/>
        </p:xfrm>
        <a:graphic>
          <a:graphicData uri="http://schemas.openxmlformats.org/presentationml/2006/ole">
            <p:oleObj spid="_x0000_s18434" name="Формула" r:id="rId4" imgW="126720" imgH="139680" progId="Equation.3">
              <p:embed/>
            </p:oleObj>
          </a:graphicData>
        </a:graphic>
      </p:graphicFrame>
      <p:graphicFrame>
        <p:nvGraphicFramePr>
          <p:cNvPr id="18435" name="Object 4"/>
          <p:cNvGraphicFramePr>
            <a:graphicFrameLocks noChangeAspect="1"/>
          </p:cNvGraphicFramePr>
          <p:nvPr/>
        </p:nvGraphicFramePr>
        <p:xfrm>
          <a:off x="1619672" y="4581128"/>
          <a:ext cx="1092200" cy="622300"/>
        </p:xfrm>
        <a:graphic>
          <a:graphicData uri="http://schemas.openxmlformats.org/presentationml/2006/ole">
            <p:oleObj spid="_x0000_s18435" name="Формула" r:id="rId5" imgW="241200" imgH="139680" progId="Equation.3">
              <p:embed/>
            </p:oleObj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4211960" y="4365104"/>
          <a:ext cx="574675" cy="792162"/>
        </p:xfrm>
        <a:graphic>
          <a:graphicData uri="http://schemas.openxmlformats.org/presentationml/2006/ole">
            <p:oleObj spid="_x0000_s18436" name="Формула" r:id="rId6" imgW="126720" imgH="177480" progId="Equation.3">
              <p:embed/>
            </p:oleObj>
          </a:graphicData>
        </a:graphic>
      </p:graphicFrame>
      <p:graphicFrame>
        <p:nvGraphicFramePr>
          <p:cNvPr id="18" name="Object 4"/>
          <p:cNvGraphicFramePr>
            <a:graphicFrameLocks noChangeAspect="1"/>
          </p:cNvGraphicFramePr>
          <p:nvPr/>
        </p:nvGraphicFramePr>
        <p:xfrm>
          <a:off x="8100392" y="4653136"/>
          <a:ext cx="574675" cy="622300"/>
        </p:xfrm>
        <a:graphic>
          <a:graphicData uri="http://schemas.openxmlformats.org/presentationml/2006/ole">
            <p:oleObj spid="_x0000_s18437" name="Формула" r:id="rId7" imgW="126720" imgH="139680" progId="Equation.3">
              <p:embed/>
            </p:oleObj>
          </a:graphicData>
        </a:graphic>
      </p:graphicFrame>
      <p:graphicFrame>
        <p:nvGraphicFramePr>
          <p:cNvPr id="19" name="Object 4"/>
          <p:cNvGraphicFramePr>
            <a:graphicFrameLocks noChangeAspect="1"/>
          </p:cNvGraphicFramePr>
          <p:nvPr/>
        </p:nvGraphicFramePr>
        <p:xfrm>
          <a:off x="4932040" y="5373216"/>
          <a:ext cx="1033463" cy="904875"/>
        </p:xfrm>
        <a:graphic>
          <a:graphicData uri="http://schemas.openxmlformats.org/presentationml/2006/ole">
            <p:oleObj spid="_x0000_s18438" name="Формула" r:id="rId8" imgW="228600" imgH="203040" progId="Equation.3">
              <p:embed/>
            </p:oleObj>
          </a:graphicData>
        </a:graphic>
      </p:graphicFrame>
      <p:graphicFrame>
        <p:nvGraphicFramePr>
          <p:cNvPr id="20" name="Object 4"/>
          <p:cNvGraphicFramePr>
            <a:graphicFrameLocks noChangeAspect="1"/>
          </p:cNvGraphicFramePr>
          <p:nvPr/>
        </p:nvGraphicFramePr>
        <p:xfrm>
          <a:off x="2500313" y="5373688"/>
          <a:ext cx="1435100" cy="904875"/>
        </p:xfrm>
        <a:graphic>
          <a:graphicData uri="http://schemas.openxmlformats.org/presentationml/2006/ole">
            <p:oleObj spid="_x0000_s18439" name="Формула" r:id="rId9" imgW="317160" imgH="203040" progId="Equation.3">
              <p:embed/>
            </p:oleObj>
          </a:graphicData>
        </a:graphic>
      </p:graphicFrame>
      <p:cxnSp>
        <p:nvCxnSpPr>
          <p:cNvPr id="22" name="Прямая соединительная линия 21"/>
          <p:cNvCxnSpPr/>
          <p:nvPr/>
        </p:nvCxnSpPr>
        <p:spPr>
          <a:xfrm>
            <a:off x="4355976" y="5373216"/>
            <a:ext cx="2160240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195736" y="5301208"/>
            <a:ext cx="2160240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Определение модуля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446475"/>
            <a:ext cx="9511899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Литература: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Алгебра 9кл: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учеб. для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общеобразоват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учреждений/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Мордкович А.Г .–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М.: Мнемозина, 2005.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Журнал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Математика в школе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№3,2010 , стр.31.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Алгебра: Нестандартные задачи: экспресс-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репетитор для 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подготовки к ГИА: 9-й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./Г.В.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Сычева, Н.В.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Гусева,В.А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Гусев,-М.:АСТ:Астрель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Владимир: ВКТ, 2010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4"/>
          <p:cNvGraphicFramePr>
            <a:graphicFrameLocks noChangeAspect="1"/>
          </p:cNvGraphicFramePr>
          <p:nvPr>
            <p:ph idx="1"/>
          </p:nvPr>
        </p:nvGraphicFramePr>
        <p:xfrm>
          <a:off x="2627784" y="3284984"/>
          <a:ext cx="3456384" cy="1626913"/>
        </p:xfrm>
        <a:graphic>
          <a:graphicData uri="http://schemas.openxmlformats.org/presentationml/2006/ole">
            <p:oleObj spid="_x0000_s45058" name="Формула" r:id="rId3" imgW="431640" imgH="203040" progId="Equation.3">
              <p:embed/>
            </p:oleObj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539552" y="5301208"/>
            <a:ext cx="799288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6300192" y="5229200"/>
            <a:ext cx="504056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979712" y="5229200"/>
            <a:ext cx="504056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5" name="Object 4"/>
          <p:cNvGraphicFramePr>
            <a:graphicFrameLocks noChangeAspect="1"/>
          </p:cNvGraphicFramePr>
          <p:nvPr/>
        </p:nvGraphicFramePr>
        <p:xfrm>
          <a:off x="6660232" y="4365104"/>
          <a:ext cx="574675" cy="792162"/>
        </p:xfrm>
        <a:graphic>
          <a:graphicData uri="http://schemas.openxmlformats.org/presentationml/2006/ole">
            <p:oleObj spid="_x0000_s45059" name="Формула" r:id="rId4" imgW="126720" imgH="177480" progId="Equation.3">
              <p:embed/>
            </p:oleObj>
          </a:graphicData>
        </a:graphic>
      </p:graphicFrame>
      <p:graphicFrame>
        <p:nvGraphicFramePr>
          <p:cNvPr id="18435" name="Object 4"/>
          <p:cNvGraphicFramePr>
            <a:graphicFrameLocks noChangeAspect="1"/>
          </p:cNvGraphicFramePr>
          <p:nvPr/>
        </p:nvGraphicFramePr>
        <p:xfrm>
          <a:off x="1878013" y="4581525"/>
          <a:ext cx="574675" cy="622300"/>
        </p:xfrm>
        <a:graphic>
          <a:graphicData uri="http://schemas.openxmlformats.org/presentationml/2006/ole">
            <p:oleObj spid="_x0000_s45060" name="Формула" r:id="rId5" imgW="126720" imgH="139680" progId="Equation.3">
              <p:embed/>
            </p:oleObj>
          </a:graphicData>
        </a:graphic>
      </p:graphicFrame>
      <p:graphicFrame>
        <p:nvGraphicFramePr>
          <p:cNvPr id="18" name="Object 4"/>
          <p:cNvGraphicFramePr>
            <a:graphicFrameLocks noChangeAspect="1"/>
          </p:cNvGraphicFramePr>
          <p:nvPr/>
        </p:nvGraphicFramePr>
        <p:xfrm>
          <a:off x="8100392" y="4653136"/>
          <a:ext cx="574675" cy="622300"/>
        </p:xfrm>
        <a:graphic>
          <a:graphicData uri="http://schemas.openxmlformats.org/presentationml/2006/ole">
            <p:oleObj spid="_x0000_s45062" name="Формула" r:id="rId6" imgW="126720" imgH="139680" progId="Equation.3">
              <p:embed/>
            </p:oleObj>
          </a:graphicData>
        </a:graphic>
      </p:graphicFrame>
      <p:cxnSp>
        <p:nvCxnSpPr>
          <p:cNvPr id="30" name="Прямая соединительная линия 29"/>
          <p:cNvCxnSpPr/>
          <p:nvPr/>
        </p:nvCxnSpPr>
        <p:spPr>
          <a:xfrm>
            <a:off x="2195736" y="5301208"/>
            <a:ext cx="4464496" cy="72008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Определение модуля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4"/>
          <p:cNvGraphicFramePr>
            <a:graphicFrameLocks noChangeAspect="1"/>
          </p:cNvGraphicFramePr>
          <p:nvPr>
            <p:ph idx="1"/>
          </p:nvPr>
        </p:nvGraphicFramePr>
        <p:xfrm>
          <a:off x="2843808" y="2060848"/>
          <a:ext cx="3456384" cy="1626913"/>
        </p:xfrm>
        <a:graphic>
          <a:graphicData uri="http://schemas.openxmlformats.org/presentationml/2006/ole">
            <p:oleObj spid="_x0000_s46082" name="Формула" r:id="rId3" imgW="431640" imgH="203040" progId="Equation.3">
              <p:embed/>
            </p:oleObj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539552" y="4221088"/>
            <a:ext cx="799288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6444208" y="4077072"/>
            <a:ext cx="504056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195736" y="4149080"/>
            <a:ext cx="504056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5" name="Object 4"/>
          <p:cNvGraphicFramePr>
            <a:graphicFrameLocks noChangeAspect="1"/>
          </p:cNvGraphicFramePr>
          <p:nvPr/>
        </p:nvGraphicFramePr>
        <p:xfrm>
          <a:off x="2267744" y="4581128"/>
          <a:ext cx="574675" cy="792162"/>
        </p:xfrm>
        <a:graphic>
          <a:graphicData uri="http://schemas.openxmlformats.org/presentationml/2006/ole">
            <p:oleObj spid="_x0000_s46083" name="Формула" r:id="rId4" imgW="126720" imgH="177480" progId="Equation.3">
              <p:embed/>
            </p:oleObj>
          </a:graphicData>
        </a:graphic>
      </p:graphicFrame>
      <p:graphicFrame>
        <p:nvGraphicFramePr>
          <p:cNvPr id="18435" name="Object 4"/>
          <p:cNvGraphicFramePr>
            <a:graphicFrameLocks noChangeAspect="1"/>
          </p:cNvGraphicFramePr>
          <p:nvPr/>
        </p:nvGraphicFramePr>
        <p:xfrm>
          <a:off x="6588224" y="4437112"/>
          <a:ext cx="574675" cy="622300"/>
        </p:xfrm>
        <a:graphic>
          <a:graphicData uri="http://schemas.openxmlformats.org/presentationml/2006/ole">
            <p:oleObj spid="_x0000_s46084" name="Формула" r:id="rId5" imgW="126720" imgH="139680" progId="Equation.3">
              <p:embed/>
            </p:oleObj>
          </a:graphicData>
        </a:graphic>
      </p:graphicFrame>
      <p:graphicFrame>
        <p:nvGraphicFramePr>
          <p:cNvPr id="18" name="Object 4"/>
          <p:cNvGraphicFramePr>
            <a:graphicFrameLocks noChangeAspect="1"/>
          </p:cNvGraphicFramePr>
          <p:nvPr/>
        </p:nvGraphicFramePr>
        <p:xfrm>
          <a:off x="8100392" y="4653136"/>
          <a:ext cx="574675" cy="622300"/>
        </p:xfrm>
        <a:graphic>
          <a:graphicData uri="http://schemas.openxmlformats.org/presentationml/2006/ole">
            <p:oleObj spid="_x0000_s46085" name="Формула" r:id="rId6" imgW="126720" imgH="139680" progId="Equation.3">
              <p:embed/>
            </p:oleObj>
          </a:graphicData>
        </a:graphic>
      </p:graphicFrame>
      <p:cxnSp>
        <p:nvCxnSpPr>
          <p:cNvPr id="30" name="Прямая соединительная линия 29"/>
          <p:cNvCxnSpPr/>
          <p:nvPr/>
        </p:nvCxnSpPr>
        <p:spPr>
          <a:xfrm>
            <a:off x="2411760" y="4221088"/>
            <a:ext cx="4392488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Определение модуля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 стрелкой 4"/>
          <p:cNvCxnSpPr/>
          <p:nvPr/>
        </p:nvCxnSpPr>
        <p:spPr>
          <a:xfrm>
            <a:off x="827584" y="3789040"/>
            <a:ext cx="7560840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4211960" y="404664"/>
            <a:ext cx="0" cy="417646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 flipV="1">
            <a:off x="1835696" y="1196752"/>
            <a:ext cx="2304256" cy="25202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4211960" y="1052736"/>
            <a:ext cx="2448272" cy="27363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203848" y="3861048"/>
          <a:ext cx="581025" cy="360362"/>
        </p:xfrm>
        <a:graphic>
          <a:graphicData uri="http://schemas.openxmlformats.org/presentationml/2006/ole">
            <p:oleObj spid="_x0000_s33794" name="Формула" r:id="rId3" imgW="203040" imgH="164880" progId="Equation.3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788024" y="3861048"/>
          <a:ext cx="254000" cy="360363"/>
        </p:xfrm>
        <a:graphic>
          <a:graphicData uri="http://schemas.openxmlformats.org/presentationml/2006/ole">
            <p:oleObj spid="_x0000_s33795" name="Формула" r:id="rId4" imgW="88560" imgH="164880" progId="Equation.3">
              <p:embed/>
            </p:oleObj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7921624" y="4032250"/>
          <a:ext cx="610815" cy="476870"/>
        </p:xfrm>
        <a:graphic>
          <a:graphicData uri="http://schemas.openxmlformats.org/presentationml/2006/ole">
            <p:oleObj spid="_x0000_s33797" name="Формула" r:id="rId5" imgW="126720" imgH="139680" progId="Equation.3">
              <p:embed/>
            </p:oleObj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4446588" y="548680"/>
          <a:ext cx="398462" cy="648295"/>
        </p:xfrm>
        <a:graphic>
          <a:graphicData uri="http://schemas.openxmlformats.org/presentationml/2006/ole">
            <p:oleObj spid="_x0000_s33798" name="Формула" r:id="rId6" imgW="139680" imgH="164880" progId="Equation.3">
              <p:embed/>
            </p:oleObj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4355976" y="3861048"/>
          <a:ext cx="363537" cy="387350"/>
        </p:xfrm>
        <a:graphic>
          <a:graphicData uri="http://schemas.openxmlformats.org/presentationml/2006/ole">
            <p:oleObj spid="_x0000_s33799" name="Формула" r:id="rId7" imgW="126720" imgH="177480" progId="Equation.3">
              <p:embed/>
            </p:oleObj>
          </a:graphicData>
        </a:graphic>
      </p:graphicFrame>
      <p:graphicFrame>
        <p:nvGraphicFramePr>
          <p:cNvPr id="2059" name="Object 7"/>
          <p:cNvGraphicFramePr>
            <a:graphicFrameLocks noChangeAspect="1"/>
          </p:cNvGraphicFramePr>
          <p:nvPr/>
        </p:nvGraphicFramePr>
        <p:xfrm>
          <a:off x="5868144" y="2348880"/>
          <a:ext cx="2030886" cy="731118"/>
        </p:xfrm>
        <a:graphic>
          <a:graphicData uri="http://schemas.openxmlformats.org/presentationml/2006/ole">
            <p:oleObj spid="_x0000_s33801" name="Формула" r:id="rId8" imgW="431640" imgH="203040" progId="Equation.3">
              <p:embed/>
            </p:oleObj>
          </a:graphicData>
        </a:graphic>
      </p:graphicFrame>
      <p:sp>
        <p:nvSpPr>
          <p:cNvPr id="50" name="TextBox 49"/>
          <p:cNvSpPr txBox="1"/>
          <p:nvPr/>
        </p:nvSpPr>
        <p:spPr>
          <a:xfrm>
            <a:off x="611560" y="5589240"/>
            <a:ext cx="8064896" cy="7200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График функции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9" name="Object 7"/>
          <p:cNvGraphicFramePr>
            <a:graphicFrameLocks noChangeAspect="1"/>
          </p:cNvGraphicFramePr>
          <p:nvPr/>
        </p:nvGraphicFramePr>
        <p:xfrm>
          <a:off x="5292080" y="5517232"/>
          <a:ext cx="2200248" cy="792088"/>
        </p:xfrm>
        <a:graphic>
          <a:graphicData uri="http://schemas.openxmlformats.org/presentationml/2006/ole">
            <p:oleObj spid="_x0000_s33802" name="Формула" r:id="rId9" imgW="43164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4"/>
          <p:cNvGraphicFramePr>
            <a:graphicFrameLocks noChangeAspect="1"/>
          </p:cNvGraphicFramePr>
          <p:nvPr>
            <p:ph idx="1"/>
          </p:nvPr>
        </p:nvGraphicFramePr>
        <p:xfrm>
          <a:off x="1043608" y="2132856"/>
          <a:ext cx="5213051" cy="1390625"/>
        </p:xfrm>
        <a:graphic>
          <a:graphicData uri="http://schemas.openxmlformats.org/presentationml/2006/ole">
            <p:oleObj spid="_x0000_s48130" name="Формула" r:id="rId3" imgW="1714320" imgH="457200" progId="Equation.3">
              <p:embed/>
            </p:oleObj>
          </a:graphicData>
        </a:graphic>
      </p:graphicFrame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Решение уравнений с модулем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899592" y="4365104"/>
          <a:ext cx="6602412" cy="1390650"/>
        </p:xfrm>
        <a:graphic>
          <a:graphicData uri="http://schemas.openxmlformats.org/presentationml/2006/ole">
            <p:oleObj spid="_x0000_s48133" name="Формула" r:id="rId4" imgW="2171520" imgH="457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Заголовок 30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Решение уравнений с модулем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683568" y="1772816"/>
          <a:ext cx="4932040" cy="2140187"/>
        </p:xfrm>
        <a:graphic>
          <a:graphicData uri="http://schemas.openxmlformats.org/presentationml/2006/ole">
            <p:oleObj spid="_x0000_s47110" name="Формула" r:id="rId3" imgW="2222280" imgH="965160" progId="Equation.3">
              <p:embed/>
            </p:oleObj>
          </a:graphicData>
        </a:graphic>
      </p:graphicFrame>
      <p:graphicFrame>
        <p:nvGraphicFramePr>
          <p:cNvPr id="14" name="Object 4"/>
          <p:cNvGraphicFramePr>
            <a:graphicFrameLocks noChangeAspect="1"/>
          </p:cNvGraphicFramePr>
          <p:nvPr/>
        </p:nvGraphicFramePr>
        <p:xfrm>
          <a:off x="611560" y="4293096"/>
          <a:ext cx="5924559" cy="1916832"/>
        </p:xfrm>
        <a:graphic>
          <a:graphicData uri="http://schemas.openxmlformats.org/presentationml/2006/ole">
            <p:oleObj spid="_x0000_s47111" name="Формула" r:id="rId4" imgW="2197080" imgH="7110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Уравнение с модулем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411760" y="1772816"/>
          <a:ext cx="3888432" cy="684755"/>
        </p:xfrm>
        <a:graphic>
          <a:graphicData uri="http://schemas.openxmlformats.org/presentationml/2006/ole">
            <p:oleObj spid="_x0000_s35842" name="Формула" r:id="rId3" imgW="1143000" imgH="203040" progId="Equation.3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24744"/>
            <a:ext cx="3304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Решить уравнение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2420888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Решение: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5389" y="5085184"/>
            <a:ext cx="7255832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раскрытия  двух  модулей рассмотрим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следующие  4 случая: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4355976" y="3140968"/>
          <a:ext cx="3284537" cy="1454150"/>
        </p:xfrm>
        <a:graphic>
          <a:graphicData uri="http://schemas.openxmlformats.org/presentationml/2006/ole">
            <p:oleObj spid="_x0000_s35843" name="Формула" r:id="rId4" imgW="965160" imgH="431640" progId="Equation.3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39552" y="3212976"/>
            <a:ext cx="2633606" cy="138499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Найдем нули </a:t>
            </a:r>
          </a:p>
          <a:p>
            <a:r>
              <a:rPr lang="ru-RU" sz="2800" b="1" dirty="0" err="1" smtClean="0"/>
              <a:t>подмодульных</a:t>
            </a:r>
            <a:r>
              <a:rPr lang="ru-RU" sz="2800" b="1" dirty="0" smtClean="0"/>
              <a:t> </a:t>
            </a:r>
          </a:p>
          <a:p>
            <a:r>
              <a:rPr lang="ru-RU" sz="2800" b="1" dirty="0" smtClean="0"/>
              <a:t>выражений</a:t>
            </a:r>
            <a:endParaRPr lang="ru-RU" sz="2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2420888"/>
            <a:ext cx="18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/>
              <a:t>I</a:t>
            </a:r>
            <a:r>
              <a:rPr lang="ru-RU" sz="2800" b="1" i="1" dirty="0" smtClean="0"/>
              <a:t> способ</a:t>
            </a:r>
            <a:r>
              <a:rPr lang="ru-RU" b="1" i="1" dirty="0" smtClean="0"/>
              <a:t>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 animBg="1"/>
      <p:bldP spid="12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899591" y="3645024"/>
          <a:ext cx="3138325" cy="2448272"/>
        </p:xfrm>
        <a:graphic>
          <a:graphicData uri="http://schemas.openxmlformats.org/presentationml/2006/ole">
            <p:oleObj spid="_x0000_s36866" name="Формула" r:id="rId3" imgW="1193760" imgH="939600" progId="Equation.3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364088" y="3645024"/>
          <a:ext cx="2953717" cy="2304256"/>
        </p:xfrm>
        <a:graphic>
          <a:graphicData uri="http://schemas.openxmlformats.org/presentationml/2006/ole">
            <p:oleObj spid="_x0000_s36867" name="Формула" r:id="rId4" imgW="1193760" imgH="939600" progId="Equation.3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4581128"/>
            <a:ext cx="7553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или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4509120"/>
            <a:ext cx="7553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или</a:t>
            </a:r>
            <a:endParaRPr lang="ru-RU" dirty="0"/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611559" y="908720"/>
          <a:ext cx="3339613" cy="2376264"/>
        </p:xfrm>
        <a:graphic>
          <a:graphicData uri="http://schemas.openxmlformats.org/presentationml/2006/ole">
            <p:oleObj spid="_x0000_s36868" name="Формула" r:id="rId5" imgW="1307880" imgH="939600" progId="Equation.3">
              <p:embed/>
            </p:oleObj>
          </a:graphicData>
        </a:graphic>
      </p:graphicFrame>
      <p:graphicFrame>
        <p:nvGraphicFramePr>
          <p:cNvPr id="2053" name="Object 3"/>
          <p:cNvGraphicFramePr>
            <a:graphicFrameLocks noChangeAspect="1"/>
          </p:cNvGraphicFramePr>
          <p:nvPr/>
        </p:nvGraphicFramePr>
        <p:xfrm>
          <a:off x="5076056" y="908720"/>
          <a:ext cx="3395252" cy="2415852"/>
        </p:xfrm>
        <a:graphic>
          <a:graphicData uri="http://schemas.openxmlformats.org/presentationml/2006/ole">
            <p:oleObj spid="_x0000_s36869" name="Формула" r:id="rId6" imgW="1307880" imgH="939600" progId="Equation.3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635896" y="1556792"/>
            <a:ext cx="7553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или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337</Words>
  <Application>Microsoft Office PowerPoint</Application>
  <PresentationFormat>Экран (4:3)</PresentationFormat>
  <Paragraphs>75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Тема Office</vt:lpstr>
      <vt:lpstr>Формула</vt:lpstr>
      <vt:lpstr>Microsoft Equation 3.0</vt:lpstr>
      <vt:lpstr>Решение уравнения с модулем </vt:lpstr>
      <vt:lpstr>Определение модуля </vt:lpstr>
      <vt:lpstr>Определение модуля </vt:lpstr>
      <vt:lpstr>Определение модуля </vt:lpstr>
      <vt:lpstr>Слайд 5</vt:lpstr>
      <vt:lpstr>Решение уравнений с модулем </vt:lpstr>
      <vt:lpstr>Решение уравнений с модулем </vt:lpstr>
      <vt:lpstr>Уравнение с модулем</vt:lpstr>
      <vt:lpstr>Слайд 9</vt:lpstr>
      <vt:lpstr>Слайд 10</vt:lpstr>
      <vt:lpstr>Решите уравнение</vt:lpstr>
      <vt:lpstr>Слайд 12</vt:lpstr>
      <vt:lpstr>III способ - графический</vt:lpstr>
      <vt:lpstr>Слайд 14</vt:lpstr>
      <vt:lpstr>Слайд 15</vt:lpstr>
      <vt:lpstr>V способ</vt:lpstr>
      <vt:lpstr>Слайд 17</vt:lpstr>
      <vt:lpstr>Слайд 18</vt:lpstr>
      <vt:lpstr>VIспособ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Уравнение с модулем</dc:title>
  <dc:creator>Галина</dc:creator>
  <cp:lastModifiedBy>USER</cp:lastModifiedBy>
  <cp:revision>34</cp:revision>
  <dcterms:created xsi:type="dcterms:W3CDTF">2013-10-26T16:09:41Z</dcterms:created>
  <dcterms:modified xsi:type="dcterms:W3CDTF">2013-10-30T18:16:46Z</dcterms:modified>
</cp:coreProperties>
</file>