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80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1" r:id="rId27"/>
    <p:sldId id="282" r:id="rId2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648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076C2A7-6AD3-4225-AAD8-C31E54BA3032}" type="datetimeFigureOut">
              <a:rPr lang="ru-RU" smtClean="0"/>
              <a:t>10.12.2009</a:t>
            </a:fld>
            <a:endParaRPr lang="de-DE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de-DE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8E41A71-1ECC-4258-B8F0-D6F28534784A}" type="slidenum">
              <a:rPr lang="de-DE" smtClean="0"/>
              <a:t>‹#›</a:t>
            </a:fld>
            <a:endParaRPr lang="de-DE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076C2A7-6AD3-4225-AAD8-C31E54BA3032}" type="datetimeFigureOut">
              <a:rPr lang="ru-RU" smtClean="0"/>
              <a:t>10.12.2009</a:t>
            </a:fld>
            <a:endParaRPr lang="de-DE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de-DE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8E41A71-1ECC-4258-B8F0-D6F28534784A}" type="slidenum">
              <a:rPr lang="de-DE" smtClean="0"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076C2A7-6AD3-4225-AAD8-C31E54BA3032}" type="datetimeFigureOut">
              <a:rPr lang="ru-RU" smtClean="0"/>
              <a:t>10.12.2009</a:t>
            </a:fld>
            <a:endParaRPr lang="de-DE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de-DE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8E41A71-1ECC-4258-B8F0-D6F28534784A}" type="slidenum">
              <a:rPr lang="de-DE" smtClean="0"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076C2A7-6AD3-4225-AAD8-C31E54BA3032}" type="datetimeFigureOut">
              <a:rPr lang="ru-RU" smtClean="0"/>
              <a:t>10.12.2009</a:t>
            </a:fld>
            <a:endParaRPr lang="de-DE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de-DE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8E41A71-1ECC-4258-B8F0-D6F28534784A}" type="slidenum">
              <a:rPr lang="de-DE" smtClean="0"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076C2A7-6AD3-4225-AAD8-C31E54BA3032}" type="datetimeFigureOut">
              <a:rPr lang="ru-RU" smtClean="0"/>
              <a:t>10.12.2009</a:t>
            </a:fld>
            <a:endParaRPr lang="de-DE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de-DE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8E41A71-1ECC-4258-B8F0-D6F28534784A}" type="slidenum">
              <a:rPr lang="de-DE" smtClean="0"/>
              <a:t>‹#›</a:t>
            </a:fld>
            <a:endParaRPr lang="de-DE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076C2A7-6AD3-4225-AAD8-C31E54BA3032}" type="datetimeFigureOut">
              <a:rPr lang="ru-RU" smtClean="0"/>
              <a:t>10.12.2009</a:t>
            </a:fld>
            <a:endParaRPr lang="de-DE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de-DE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8E41A71-1ECC-4258-B8F0-D6F28534784A}" type="slidenum">
              <a:rPr lang="de-DE" smtClean="0"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076C2A7-6AD3-4225-AAD8-C31E54BA3032}" type="datetimeFigureOut">
              <a:rPr lang="ru-RU" smtClean="0"/>
              <a:t>10.12.2009</a:t>
            </a:fld>
            <a:endParaRPr lang="de-DE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de-DE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8E41A71-1ECC-4258-B8F0-D6F28534784A}" type="slidenum">
              <a:rPr lang="de-DE" smtClean="0"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076C2A7-6AD3-4225-AAD8-C31E54BA3032}" type="datetimeFigureOut">
              <a:rPr lang="ru-RU" smtClean="0"/>
              <a:t>10.12.2009</a:t>
            </a:fld>
            <a:endParaRPr lang="de-DE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de-DE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8E41A71-1ECC-4258-B8F0-D6F28534784A}" type="slidenum">
              <a:rPr lang="de-DE" smtClean="0"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076C2A7-6AD3-4225-AAD8-C31E54BA3032}" type="datetimeFigureOut">
              <a:rPr lang="ru-RU" smtClean="0"/>
              <a:t>10.12.2009</a:t>
            </a:fld>
            <a:endParaRPr lang="de-DE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de-DE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8E41A71-1ECC-4258-B8F0-D6F28534784A}" type="slidenum">
              <a:rPr lang="de-DE" smtClean="0"/>
              <a:t>‹#›</a:t>
            </a:fld>
            <a:endParaRPr lang="de-DE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076C2A7-6AD3-4225-AAD8-C31E54BA3032}" type="datetimeFigureOut">
              <a:rPr lang="ru-RU" smtClean="0"/>
              <a:t>10.12.2009</a:t>
            </a:fld>
            <a:endParaRPr lang="de-DE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de-DE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8E41A71-1ECC-4258-B8F0-D6F28534784A}" type="slidenum">
              <a:rPr lang="de-DE" smtClean="0"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076C2A7-6AD3-4225-AAD8-C31E54BA3032}" type="datetimeFigureOut">
              <a:rPr lang="ru-RU" smtClean="0"/>
              <a:t>10.12.2009</a:t>
            </a:fld>
            <a:endParaRPr lang="de-DE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de-DE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8E41A71-1ECC-4258-B8F0-D6F28534784A}" type="slidenum">
              <a:rPr lang="de-DE" smtClean="0"/>
              <a:t>‹#›</a:t>
            </a:fld>
            <a:endParaRPr lang="de-DE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F076C2A7-6AD3-4225-AAD8-C31E54BA3032}" type="datetimeFigureOut">
              <a:rPr lang="ru-RU" smtClean="0"/>
              <a:t>10.12.2009</a:t>
            </a:fld>
            <a:endParaRPr lang="de-DE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de-DE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A8E41A71-1ECC-4258-B8F0-D6F28534784A}" type="slidenum">
              <a:rPr lang="de-DE" smtClean="0"/>
              <a:t>‹#›</a:t>
            </a:fld>
            <a:endParaRPr lang="de-DE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2208822"/>
          </a:xfrm>
          <a:noFill/>
        </p:spPr>
        <p:txBody>
          <a:bodyPr>
            <a:prstTxWarp prst="textDoubleWave1">
              <a:avLst>
                <a:gd name="adj1" fmla="val 6250"/>
                <a:gd name="adj2" fmla="val 1058"/>
              </a:avLst>
            </a:prstTxWarp>
            <a:normAutofit/>
          </a:bodyPr>
          <a:lstStyle/>
          <a:p>
            <a:r>
              <a:rPr lang="ru-RU" dirty="0" smtClean="0">
                <a:solidFill>
                  <a:srgbClr val="7030A0"/>
                </a:solidFill>
              </a:rPr>
              <a:t>Классный час</a:t>
            </a:r>
            <a:br>
              <a:rPr lang="ru-RU" dirty="0" smtClean="0">
                <a:solidFill>
                  <a:srgbClr val="7030A0"/>
                </a:solidFill>
              </a:rPr>
            </a:br>
            <a:r>
              <a:rPr lang="ru-RU" dirty="0" smtClean="0">
                <a:solidFill>
                  <a:srgbClr val="7030A0"/>
                </a:solidFill>
              </a:rPr>
              <a:t>«О том, как властвовать собой»</a:t>
            </a:r>
            <a:endParaRPr lang="de-DE" dirty="0">
              <a:solidFill>
                <a:srgbClr val="7030A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DE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xfrm>
            <a:off x="1435608" y="357166"/>
            <a:ext cx="7498080" cy="5891234"/>
          </a:xfrm>
        </p:spPr>
        <p:txBody>
          <a:bodyPr>
            <a:normAutofit/>
          </a:bodyPr>
          <a:lstStyle/>
          <a:p>
            <a:r>
              <a:rPr lang="ru-RU" dirty="0" smtClean="0"/>
              <a:t>Управлять стрессом- большое мастерство,0но требует энергии, желания и, конечно же знания некоторых приёмов и правил.</a:t>
            </a:r>
          </a:p>
          <a:p>
            <a:r>
              <a:rPr lang="ru-RU" dirty="0" smtClean="0"/>
              <a:t>Безусловно нет и не может быть универсальных советов. У каждого человека своя особенная нервная система. Но всё же некоторые советы могу помочь вам выбрать наиболее приемлемые, удобные для вас способы разрядки.  </a:t>
            </a:r>
            <a:endParaRPr lang="de-DE" dirty="0"/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1. Как взять себя в руки?</a:t>
            </a:r>
            <a:endParaRPr lang="de-DE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35608" y="1214422"/>
            <a:ext cx="7498080" cy="5286412"/>
          </a:xfrm>
        </p:spPr>
        <p:txBody>
          <a:bodyPr>
            <a:normAutofit fontScale="85000" lnSpcReduction="10000"/>
          </a:bodyPr>
          <a:lstStyle/>
          <a:p>
            <a:r>
              <a:rPr lang="ru-RU" dirty="0" smtClean="0"/>
              <a:t>« Если вы разволновались, сосчитай до десяти».</a:t>
            </a:r>
          </a:p>
          <a:p>
            <a:r>
              <a:rPr lang="ru-RU" dirty="0" smtClean="0"/>
              <a:t>Когда вы сердитесь, раздражаетесь, возмущаетесь, в организме вырабатывается АДРЕНАЛИН (вещество, возбуждающее нервную систему).</a:t>
            </a:r>
          </a:p>
          <a:p>
            <a:r>
              <a:rPr lang="ru-RU" dirty="0" smtClean="0"/>
              <a:t>Чем больше вы сердитесь, тем он вырабатывается активнее. Нервная система человека в этот момент похожа на туго натянутую струну, готовую вот- вот лопнуть.</a:t>
            </a:r>
          </a:p>
          <a:p>
            <a:r>
              <a:rPr lang="ru-RU" dirty="0" smtClean="0"/>
              <a:t>Если вы начинаете отвлекаться, то адреналин будет вырабатываться медленнее и вы успокоитесь.</a:t>
            </a:r>
            <a:endParaRPr lang="de-DE" dirty="0"/>
          </a:p>
        </p:txBody>
      </p:sp>
    </p:spTree>
  </p:cSld>
  <p:clrMapOvr>
    <a:masterClrMapping/>
  </p:clrMapOvr>
  <p:transition>
    <p:wheel spokes="1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2. Как научиться отвлекаться?</a:t>
            </a:r>
            <a:br>
              <a:rPr lang="ru-RU" dirty="0" smtClean="0"/>
            </a:br>
            <a:r>
              <a:rPr lang="ru-RU" dirty="0" smtClean="0">
                <a:solidFill>
                  <a:srgbClr val="FF0000"/>
                </a:solidFill>
              </a:rPr>
              <a:t>РЕЛАКСАЦИЯ,  РАССЛАБЛЕНИЕ</a:t>
            </a:r>
            <a:endParaRPr lang="de-DE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1.Вы пришли после школы домой- подарите себе 15 минут, сосредоточьтесь на себе. Прилягте, закройте глаза, постарайтесь расслабить мышцы, попробуйте сказать себе: «</a:t>
            </a:r>
            <a:r>
              <a:rPr lang="ru-RU" b="1" dirty="0" smtClean="0"/>
              <a:t> у меня всё хорошо, я прекрасно себя чувствую, прекрасно выгляжу, сегодня чудесный день и будет чудесный вечер».</a:t>
            </a:r>
            <a:endParaRPr lang="de-DE" dirty="0"/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2.Переключите ваше внимание на что-то совершенно противоположное данной ситуации, например, включите весёлую музыку или прочитайте анекдот, сделайте гимнастику- всего несколько простых упражнений.</a:t>
            </a:r>
          </a:p>
          <a:p>
            <a:pPr>
              <a:buNone/>
            </a:pPr>
            <a:r>
              <a:rPr lang="ru-RU" dirty="0" smtClean="0"/>
              <a:t>3. Займитесь полезным делом.</a:t>
            </a:r>
            <a:endParaRPr lang="de-DE" dirty="0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7972452" cy="640454"/>
          </a:xfrm>
        </p:spPr>
        <p:txBody>
          <a:bodyPr>
            <a:noAutofit/>
          </a:bodyPr>
          <a:lstStyle/>
          <a:p>
            <a:endParaRPr lang="de-DE" sz="4800" dirty="0"/>
          </a:p>
        </p:txBody>
      </p:sp>
      <p:sp>
        <p:nvSpPr>
          <p:cNvPr id="5" name="Текст 4"/>
          <p:cNvSpPr>
            <a:spLocks noGrp="1"/>
          </p:cNvSpPr>
          <p:nvPr>
            <p:ph type="body" idx="2"/>
          </p:nvPr>
        </p:nvSpPr>
        <p:spPr>
          <a:xfrm>
            <a:off x="457200" y="214290"/>
            <a:ext cx="8043890" cy="500066"/>
          </a:xfrm>
        </p:spPr>
        <p:txBody>
          <a:bodyPr/>
          <a:lstStyle/>
          <a:p>
            <a:endParaRPr lang="de-DE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500034" y="1285860"/>
            <a:ext cx="8153400" cy="4849819"/>
          </a:xfrm>
        </p:spPr>
        <p:txBody>
          <a:bodyPr/>
          <a:lstStyle/>
          <a:p>
            <a:r>
              <a:rPr lang="ru-RU" sz="4400" dirty="0" smtClean="0"/>
              <a:t>« Все силы человека должны быть направлены на то, чтобы с каждым часом становиться лучше, чем есть».</a:t>
            </a:r>
            <a:br>
              <a:rPr lang="ru-RU" sz="4400" dirty="0" smtClean="0"/>
            </a:br>
            <a:r>
              <a:rPr lang="ru-RU" sz="4400" dirty="0" smtClean="0"/>
              <a:t/>
            </a:r>
            <a:br>
              <a:rPr lang="ru-RU" sz="4400" dirty="0" smtClean="0"/>
            </a:br>
            <a:r>
              <a:rPr lang="ru-RU" sz="4400" dirty="0" smtClean="0"/>
              <a:t>           Л.Н. Толстой</a:t>
            </a:r>
            <a:endParaRPr lang="de-DE" sz="4400" dirty="0" smtClean="0"/>
          </a:p>
          <a:p>
            <a:endParaRPr lang="de-DE" dirty="0"/>
          </a:p>
        </p:txBody>
      </p:sp>
    </p:spTree>
  </p:cSld>
  <p:clrMapOvr>
    <a:masterClrMapping/>
  </p:clrMapOvr>
  <p:transition>
    <p:strips dir="ld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Приучите себя оценивать условия, в которых оказываетесь</a:t>
            </a:r>
          </a:p>
          <a:p>
            <a:r>
              <a:rPr lang="ru-RU" dirty="0" smtClean="0"/>
              <a:t>Приучите себя оценивать свои поступки, мысли, решения, и вероятность вредных стрессов уменьшиться.</a:t>
            </a:r>
          </a:p>
          <a:p>
            <a:r>
              <a:rPr lang="ru-RU" dirty="0" smtClean="0"/>
              <a:t>Научиться не разрешать себе АГРЕССИВНОСТЬ- вот это очень важно.</a:t>
            </a:r>
            <a:endParaRPr lang="de-DE" dirty="0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dirty="0" smtClean="0"/>
              <a:t>Тест «Подвержены ли вы стрессу?»</a:t>
            </a:r>
            <a:endParaRPr lang="de-DE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596646" indent="-514350">
              <a:buNone/>
            </a:pPr>
            <a:r>
              <a:rPr lang="ru-RU" dirty="0" smtClean="0"/>
              <a:t>  1.  А)  В работе, в отношениях с друзьями, в спортивных играх вы не боитесь соперничества и проявляете агрессивность.</a:t>
            </a:r>
          </a:p>
          <a:p>
            <a:pPr marL="596646" indent="-514350">
              <a:buNone/>
            </a:pPr>
            <a:r>
              <a:rPr lang="ru-RU" dirty="0" smtClean="0"/>
              <a:t> </a:t>
            </a:r>
            <a:r>
              <a:rPr lang="ru-RU" dirty="0" smtClean="0"/>
              <a:t>     Б) Если в игре вы теряете несколько очков, и если представители противоположного пола не реагируют  должным образом на ваши знаки внимания, то вы </a:t>
            </a:r>
            <a:r>
              <a:rPr lang="ru-RU" dirty="0" smtClean="0"/>
              <a:t>с</a:t>
            </a:r>
            <a:r>
              <a:rPr lang="ru-RU" dirty="0" smtClean="0"/>
              <a:t>даётесь и «выходите из игры».</a:t>
            </a:r>
          </a:p>
          <a:p>
            <a:pPr marL="596646" indent="-514350">
              <a:buNone/>
            </a:pPr>
            <a:r>
              <a:rPr lang="ru-RU" dirty="0" smtClean="0"/>
              <a:t> </a:t>
            </a:r>
            <a:r>
              <a:rPr lang="ru-RU" dirty="0" smtClean="0"/>
              <a:t>      В)Вы избегаете любого конфликта.</a:t>
            </a:r>
            <a:endParaRPr lang="de-DE" dirty="0"/>
          </a:p>
        </p:txBody>
      </p:sp>
    </p:spTree>
  </p:cSld>
  <p:clrMapOvr>
    <a:masterClrMapping/>
  </p:clrMapOvr>
  <p:transition>
    <p:pull dir="ru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96646" indent="-514350">
              <a:buNone/>
            </a:pPr>
            <a:r>
              <a:rPr lang="ru-RU" dirty="0" smtClean="0"/>
              <a:t>     2. А) Вы честолюбивы и хотите   многого достичь.</a:t>
            </a:r>
          </a:p>
          <a:p>
            <a:pPr marL="596646" indent="-514350">
              <a:buNone/>
            </a:pPr>
            <a:r>
              <a:rPr lang="ru-RU" dirty="0" smtClean="0"/>
              <a:t> </a:t>
            </a:r>
            <a:r>
              <a:rPr lang="ru-RU" dirty="0" smtClean="0"/>
              <a:t>        Б) Вы сидите и «ждёте у моря погоды».</a:t>
            </a:r>
          </a:p>
          <a:p>
            <a:pPr marL="596646" indent="-514350">
              <a:buNone/>
            </a:pPr>
            <a:r>
              <a:rPr lang="ru-RU" dirty="0" smtClean="0"/>
              <a:t> </a:t>
            </a:r>
            <a:r>
              <a:rPr lang="ru-RU" dirty="0" smtClean="0"/>
              <a:t>         В) вы ищете предлог увильнуть от работы.</a:t>
            </a:r>
          </a:p>
          <a:p>
            <a:pPr marL="596646" indent="-514350">
              <a:buNone/>
            </a:pPr>
            <a:endParaRPr lang="de-DE" dirty="0"/>
          </a:p>
        </p:txBody>
      </p:sp>
    </p:spTree>
  </p:cSld>
  <p:clrMapOvr>
    <a:masterClrMapping/>
  </p:clrMapOvr>
  <p:transition>
    <p:plus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  3.  А)вы любите работать быстро, и часто вам не терпится побыстрее закончить дело.</a:t>
            </a:r>
          </a:p>
          <a:p>
            <a:pPr>
              <a:buNone/>
            </a:pPr>
            <a:r>
              <a:rPr lang="ru-RU" dirty="0" smtClean="0"/>
              <a:t> </a:t>
            </a:r>
            <a:r>
              <a:rPr lang="ru-RU" dirty="0" smtClean="0"/>
              <a:t>        Б) вы надеетесь, что кто-нибудь вас подстегнёт.</a:t>
            </a:r>
          </a:p>
          <a:p>
            <a:pPr>
              <a:buNone/>
            </a:pPr>
            <a:r>
              <a:rPr lang="ru-RU" dirty="0" smtClean="0"/>
              <a:t> </a:t>
            </a:r>
            <a:r>
              <a:rPr lang="ru-RU" dirty="0" smtClean="0"/>
              <a:t>       В) когда вы вечером приходите домой, то думаете о том, что произошло на работе, учёбе.</a:t>
            </a:r>
            <a:endParaRPr lang="de-DE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 4. А) вы разговариваете слишком быстро и слишком громко. В беседе высказываете чересчур категоричные мнения и перебиваете других.</a:t>
            </a:r>
          </a:p>
          <a:p>
            <a:pPr>
              <a:buNone/>
            </a:pPr>
            <a:r>
              <a:rPr lang="ru-RU" dirty="0" smtClean="0"/>
              <a:t> </a:t>
            </a:r>
            <a:r>
              <a:rPr lang="ru-RU" dirty="0" smtClean="0"/>
              <a:t>   Б) когда вам отвечают «НЕТ», вы реагируете совершенно спокойно.</a:t>
            </a:r>
          </a:p>
          <a:p>
            <a:pPr>
              <a:buNone/>
            </a:pPr>
            <a:r>
              <a:rPr lang="ru-RU" dirty="0" smtClean="0"/>
              <a:t> </a:t>
            </a:r>
            <a:r>
              <a:rPr lang="ru-RU" dirty="0" smtClean="0"/>
              <a:t>   В) вам с трудом удаётся выражать ваши чувства.</a:t>
            </a:r>
            <a:endParaRPr lang="de-DE" dirty="0"/>
          </a:p>
        </p:txBody>
      </p:sp>
    </p:spTree>
  </p:cSld>
  <p:clrMapOvr>
    <a:masterClrMapping/>
  </p:clrMapOvr>
  <p:transition>
    <p:pull dir="r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Цель:</a:t>
            </a:r>
            <a:endParaRPr lang="de-DE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 дать понятие о стрессе, научить школьников владеть собой в стрессовых ситуациях;</a:t>
            </a:r>
          </a:p>
          <a:p>
            <a:r>
              <a:rPr lang="ru-RU" dirty="0" smtClean="0"/>
              <a:t>в</a:t>
            </a:r>
            <a:r>
              <a:rPr lang="ru-RU" dirty="0" smtClean="0"/>
              <a:t>ыработать умение спокойно выслушать собеседника, что поможет учащимся привлечь людей на свою сторону;</a:t>
            </a:r>
          </a:p>
          <a:p>
            <a:r>
              <a:rPr lang="ru-RU" dirty="0" smtClean="0"/>
              <a:t>с</a:t>
            </a:r>
            <a:r>
              <a:rPr lang="ru-RU" dirty="0" smtClean="0"/>
              <a:t>тать толерантными по отношению к другим.</a:t>
            </a:r>
          </a:p>
          <a:p>
            <a:endParaRPr lang="de-DE" dirty="0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  5. А) вам часто становится скучно</a:t>
            </a:r>
          </a:p>
          <a:p>
            <a:pPr>
              <a:buNone/>
            </a:pPr>
            <a:r>
              <a:rPr lang="ru-RU" dirty="0" smtClean="0"/>
              <a:t> </a:t>
            </a:r>
            <a:r>
              <a:rPr lang="ru-RU" dirty="0" smtClean="0"/>
              <a:t>      Б) вам нравиться ничего не делать</a:t>
            </a:r>
          </a:p>
          <a:p>
            <a:pPr>
              <a:buNone/>
            </a:pPr>
            <a:r>
              <a:rPr lang="ru-RU" dirty="0" smtClean="0"/>
              <a:t> </a:t>
            </a:r>
            <a:r>
              <a:rPr lang="ru-RU" dirty="0" smtClean="0"/>
              <a:t>      В) вы действуете в соответствии с желаниями других людей, а не со своими.</a:t>
            </a:r>
            <a:endParaRPr lang="de-DE" dirty="0"/>
          </a:p>
        </p:txBody>
      </p:sp>
    </p:spTree>
  </p:cSld>
  <p:clrMapOvr>
    <a:masterClrMapping/>
  </p:clrMapOvr>
  <p:transition>
    <p:pull dir="lu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dirty="0" smtClean="0"/>
              <a:t>За выбор каждого варианта ответов:</a:t>
            </a:r>
            <a:endParaRPr lang="de-DE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7200" dirty="0" smtClean="0"/>
              <a:t>А-6 баллов</a:t>
            </a:r>
          </a:p>
          <a:p>
            <a:r>
              <a:rPr lang="ru-RU" sz="7200" dirty="0" smtClean="0"/>
              <a:t>Б- 4 балла</a:t>
            </a:r>
          </a:p>
          <a:p>
            <a:r>
              <a:rPr lang="ru-RU" sz="7200" dirty="0" smtClean="0"/>
              <a:t>В- 2 балла</a:t>
            </a:r>
            <a:endParaRPr lang="de-DE" sz="7200" dirty="0"/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dirty="0" smtClean="0">
                <a:latin typeface="Arial" pitchFamily="34" charset="0"/>
                <a:cs typeface="Arial" pitchFamily="34" charset="0"/>
              </a:rPr>
              <a:t>0т 24 до 36 баллов:</a:t>
            </a:r>
            <a:endParaRPr lang="de-DE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Вы в высшей степени повержены стрессу, у вас могут появиться симптомы болезней, вызванных стрессом, таких как сердечная недостаточность, язвенная болезнь, нервные расстройства. С вами, должно быть, очень трудно ужиться. Самое главное для вас сейчас – научиться успокаиваться, это нужно вам самим и вашим близким. </a:t>
            </a:r>
            <a:endParaRPr lang="de-DE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Arial" pitchFamily="34" charset="0"/>
                <a:cs typeface="Arial" pitchFamily="34" charset="0"/>
              </a:rPr>
              <a:t>От 18 до 24 баллов</a:t>
            </a:r>
            <a:r>
              <a:rPr lang="ru-RU" dirty="0" smtClean="0"/>
              <a:t>:</a:t>
            </a:r>
            <a:endParaRPr lang="de-DE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Вы человек спокойный и неподверженный стрессу. Если вы набрали немного более 18 баллов, то вам можно посоветовать быть терпимее к окружающим, Это позволит достичь большего.</a:t>
            </a:r>
            <a:endParaRPr lang="de-DE" dirty="0"/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Arial" pitchFamily="34" charset="0"/>
                <a:cs typeface="Arial" pitchFamily="34" charset="0"/>
              </a:rPr>
              <a:t>От 12 до 18 баллов</a:t>
            </a:r>
            <a:r>
              <a:rPr lang="ru-RU" dirty="0" smtClean="0"/>
              <a:t>:</a:t>
            </a:r>
            <a:endParaRPr lang="de-DE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Ваша бездеятельность тоже может стать причиной стресса. Вы, наверное, очень раздражительны и тем самым раздражаете и родных. Побольше уверенности в себе! Вам стоит составить перечень своих положительных качеств и совершенствовать каждое из них.</a:t>
            </a:r>
            <a:endParaRPr lang="de-DE" dirty="0"/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Полезные советы:</a:t>
            </a:r>
            <a:endParaRPr lang="de-DE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Регулярно занимайтесь спортом.</a:t>
            </a:r>
          </a:p>
          <a:p>
            <a:r>
              <a:rPr lang="ru-RU" dirty="0" smtClean="0"/>
              <a:t>Обустройте себе удобное спальное место и спите не менее 8 часов</a:t>
            </a:r>
          </a:p>
          <a:p>
            <a:r>
              <a:rPr lang="ru-RU" dirty="0" smtClean="0"/>
              <a:t>Не замыкайтесь в себе, погрузившись в пучину личных проблем, а искренне и заинтересованно общайтесь с окружающими</a:t>
            </a:r>
          </a:p>
          <a:p>
            <a:r>
              <a:rPr lang="ru-RU" dirty="0" smtClean="0"/>
              <a:t>Контролируйте свои собственные эмоции.</a:t>
            </a:r>
            <a:endParaRPr lang="de-DE" dirty="0"/>
          </a:p>
        </p:txBody>
      </p:sp>
    </p:spTree>
  </p:cSld>
  <p:clrMapOvr>
    <a:masterClrMapping/>
  </p:clrMapOvr>
  <p:transition>
    <p:wheel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 flipV="1">
            <a:off x="457200" y="1378828"/>
            <a:ext cx="3810000" cy="49908"/>
          </a:xfrm>
        </p:spPr>
        <p:txBody>
          <a:bodyPr>
            <a:normAutofit fontScale="90000"/>
          </a:bodyPr>
          <a:lstStyle/>
          <a:p>
            <a:endParaRPr lang="de-DE" dirty="0"/>
          </a:p>
        </p:txBody>
      </p:sp>
      <p:sp>
        <p:nvSpPr>
          <p:cNvPr id="6" name="Текст 5"/>
          <p:cNvSpPr>
            <a:spLocks noGrp="1"/>
          </p:cNvSpPr>
          <p:nvPr>
            <p:ph type="body" idx="2"/>
          </p:nvPr>
        </p:nvSpPr>
        <p:spPr>
          <a:xfrm>
            <a:off x="1000100" y="357166"/>
            <a:ext cx="7786742" cy="2714644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/>
              <a:t> </a:t>
            </a:r>
            <a:r>
              <a:rPr lang="ru-RU" sz="3200" dirty="0" smtClean="0"/>
              <a:t>И       хорошенько запомните, что профилактикой стресса являются дружелюбные отношения между людьми и доброжелательная атмосфера на работе и дома. И почаще вспоминайте слова </a:t>
            </a:r>
            <a:r>
              <a:rPr lang="ru-RU" sz="3200" dirty="0" err="1" smtClean="0"/>
              <a:t>Мюнхаузена</a:t>
            </a:r>
            <a:r>
              <a:rPr lang="ru-RU" sz="3200" dirty="0" smtClean="0"/>
              <a:t>:</a:t>
            </a:r>
            <a:endParaRPr lang="de-DE" sz="3200" dirty="0"/>
          </a:p>
        </p:txBody>
      </p:sp>
      <p:sp>
        <p:nvSpPr>
          <p:cNvPr id="5" name="Содержимое 4"/>
          <p:cNvSpPr>
            <a:spLocks noGrp="1"/>
          </p:cNvSpPr>
          <p:nvPr>
            <p:ph sz="half" idx="1"/>
          </p:nvPr>
        </p:nvSpPr>
        <p:spPr>
          <a:xfrm>
            <a:off x="457200" y="3143248"/>
            <a:ext cx="8153400" cy="2982915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/>
              <a:t>     </a:t>
            </a:r>
            <a:r>
              <a:rPr lang="ru-RU" sz="3700" i="1" dirty="0" smtClean="0"/>
              <a:t>«Я понял, в чём наша беда: мы слишком серьёзны. Умное лицо ещё не признак ума… Все глупости на Земле делаются именно с этим выражением лица. УЛЫБАЙТЕСЬ ГОСПОДА УЛЫБАЙТЕСЬ!»</a:t>
            </a:r>
            <a:endParaRPr lang="de-DE" sz="3700" i="1" dirty="0"/>
          </a:p>
        </p:txBody>
      </p:sp>
    </p:spTree>
  </p:cSld>
  <p:clrMapOvr>
    <a:masterClrMapping/>
  </p:clrMapOvr>
  <p:transition>
    <p:strips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Автор: Ильченко М.Н. </a:t>
            </a:r>
          </a:p>
          <a:p>
            <a:pPr>
              <a:buNone/>
            </a:pPr>
            <a:r>
              <a:rPr lang="ru-RU" dirty="0" smtClean="0"/>
              <a:t>МОУ </a:t>
            </a:r>
            <a:r>
              <a:rPr lang="ru-RU" dirty="0" err="1" smtClean="0"/>
              <a:t>Гербаевская</a:t>
            </a:r>
            <a:r>
              <a:rPr lang="ru-RU" dirty="0" smtClean="0"/>
              <a:t> ООШ</a:t>
            </a:r>
            <a:endParaRPr lang="de-DE" dirty="0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Вы помните старую сказку про маленького енота?</a:t>
            </a:r>
            <a:endParaRPr lang="de-DE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 smtClean="0"/>
              <a:t>Маленький енот собирал в лесу хворост. Он набрал большую вязанку сухих веток и направился домой. Но, чтобы попасть к себе в норку, ему нужно было перейти речку. Мост был старый, скрипучий, и енот очень боялся. О ужас! На него смотрело огромное ужасное чудовище. Енот быстро показал ему кулак- чудовище тоже показало ему кулак, енот пригрозил ему палкой- палкой пригрозили и ему… Енот бросился бежать. Запыхавшись, он прибежал домой, к маме: «Никогда, никогда больше не пойду в лес. В речке живёт кто-то страшный и злой…». Ну, малыш, не пугайся так сильно, утешала его мать.- Знаешь что? Попробуй улыбнуться чудищу».</a:t>
            </a: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Енот снова побежал на мост, собрал всё своё мужество и глянул вниз. Чудище настороженно смотрело на него. Тогда енот нагнулся и … улыбнулся. И что же? На него смотрело добродушное, милое, весёлое существо</a:t>
            </a:r>
            <a:r>
              <a:rPr lang="ru-RU" dirty="0" smtClean="0"/>
              <a:t>.</a:t>
            </a:r>
          </a:p>
          <a:p>
            <a:pPr>
              <a:buNone/>
            </a:pPr>
            <a:endParaRPr lang="de-DE" dirty="0"/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1142976" y="1500174"/>
            <a:ext cx="7836216" cy="4214842"/>
          </a:xfrm>
        </p:spPr>
        <p:txBody>
          <a:bodyPr>
            <a:prstTxWarp prst="textFadeRight">
              <a:avLst/>
            </a:prstTxWarp>
          </a:bodyPr>
          <a:lstStyle/>
          <a:p>
            <a:r>
              <a:rPr lang="ru-RU" dirty="0" smtClean="0"/>
              <a:t>Попробуйте   улыбнуться - не  мудрое   ли  правило?!</a:t>
            </a:r>
            <a:endParaRPr lang="de-DE" dirty="0"/>
          </a:p>
        </p:txBody>
      </p:sp>
      <p:sp>
        <p:nvSpPr>
          <p:cNvPr id="10" name="Текст 9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Зачем нужен стресс?</a:t>
            </a:r>
            <a:endParaRPr lang="de-DE" dirty="0"/>
          </a:p>
        </p:txBody>
      </p:sp>
      <p:sp>
        <p:nvSpPr>
          <p:cNvPr id="8" name="Содержимое 7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Стресс означает напряжение. В биологию это понятие пришло из физики, где он издавна называло состояние, которое возникает под влиянием любых сильных воздействий.</a:t>
            </a:r>
          </a:p>
          <a:p>
            <a:r>
              <a:rPr lang="ru-RU" dirty="0" smtClean="0"/>
              <a:t>По аналогии с физикой в биологии стресс- реакция организма на действие внешней среды, и биологически он необходим.</a:t>
            </a:r>
          </a:p>
        </p:txBody>
      </p:sp>
    </p:spTree>
  </p:cSld>
  <p:clrMapOvr>
    <a:masterClrMapping/>
  </p:clrMapOvr>
  <p:transition>
    <p:pull dir="l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sz="4000" dirty="0" smtClean="0"/>
              <a:t>Итак, </a:t>
            </a:r>
            <a:r>
              <a:rPr lang="ru-RU" sz="4000" dirty="0" smtClean="0">
                <a:solidFill>
                  <a:srgbClr val="C00000"/>
                </a:solidFill>
              </a:rPr>
              <a:t>стресс</a:t>
            </a:r>
            <a:r>
              <a:rPr lang="ru-RU" sz="4000" dirty="0" smtClean="0"/>
              <a:t> -  это нарушение душевного спокойствия и внутренней гармонии. </a:t>
            </a:r>
            <a:endParaRPr lang="de-DE" sz="4000" dirty="0"/>
          </a:p>
        </p:txBody>
      </p:sp>
      <p:sp>
        <p:nvSpPr>
          <p:cNvPr id="5" name="Содержимое 4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b="1" u="sng" dirty="0" smtClean="0"/>
              <a:t>Признаки стресса:</a:t>
            </a:r>
          </a:p>
          <a:p>
            <a:r>
              <a:rPr lang="ru-RU" dirty="0" smtClean="0"/>
              <a:t>Бессонница</a:t>
            </a:r>
          </a:p>
          <a:p>
            <a:r>
              <a:rPr lang="ru-RU" dirty="0" smtClean="0"/>
              <a:t>Повышенный аппетит или его отсутствие</a:t>
            </a:r>
          </a:p>
          <a:p>
            <a:r>
              <a:rPr lang="ru-RU" dirty="0" smtClean="0"/>
              <a:t>Всегда плохое настроение</a:t>
            </a:r>
          </a:p>
          <a:p>
            <a:r>
              <a:rPr lang="ru-RU" dirty="0" smtClean="0"/>
              <a:t>Раздражительность и плаксивость</a:t>
            </a:r>
          </a:p>
          <a:p>
            <a:r>
              <a:rPr lang="ru-RU" dirty="0" smtClean="0"/>
              <a:t>Постоянное чувство тревоги и др.</a:t>
            </a:r>
            <a:endParaRPr lang="de-DE" dirty="0"/>
          </a:p>
        </p:txBody>
      </p:sp>
    </p:spTree>
  </p:cSld>
  <p:clrMapOvr>
    <a:masterClrMapping/>
  </p:clrMapOvr>
  <p:transition>
    <p:wheel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Виды напряжений:</a:t>
            </a:r>
            <a:endParaRPr lang="de-DE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53796" indent="-571500">
              <a:buFont typeface="+mj-lt"/>
              <a:buAutoNum type="romanUcPeriod"/>
            </a:pPr>
            <a:r>
              <a:rPr lang="ru-RU" dirty="0" smtClean="0"/>
              <a:t>Сильное переживание</a:t>
            </a:r>
          </a:p>
          <a:p>
            <a:pPr marL="653796" indent="-571500">
              <a:buFont typeface="+mj-lt"/>
              <a:buAutoNum type="romanUcPeriod"/>
            </a:pPr>
            <a:r>
              <a:rPr lang="ru-RU" dirty="0" smtClean="0"/>
              <a:t>Усталость</a:t>
            </a:r>
          </a:p>
          <a:p>
            <a:pPr marL="653796" indent="-571500">
              <a:buFont typeface="+mj-lt"/>
              <a:buAutoNum type="romanUcPeriod"/>
            </a:pPr>
            <a:r>
              <a:rPr lang="ru-RU" dirty="0" smtClean="0"/>
              <a:t>Страх</a:t>
            </a:r>
          </a:p>
          <a:p>
            <a:pPr marL="653796" indent="-571500">
              <a:buFont typeface="+mj-lt"/>
              <a:buAutoNum type="romanUcPeriod"/>
            </a:pPr>
            <a:r>
              <a:rPr lang="ru-RU" dirty="0" smtClean="0"/>
              <a:t>Неудовольствие</a:t>
            </a:r>
          </a:p>
          <a:p>
            <a:pPr marL="653796" indent="-571500">
              <a:buFont typeface="+mj-lt"/>
              <a:buAutoNum type="romanUcPeriod"/>
            </a:pPr>
            <a:r>
              <a:rPr lang="ru-RU" dirty="0" smtClean="0"/>
              <a:t>Радость</a:t>
            </a:r>
          </a:p>
          <a:p>
            <a:pPr marL="653796" indent="-571500">
              <a:buFont typeface="+mj-lt"/>
              <a:buAutoNum type="romanUcPeriod"/>
            </a:pPr>
            <a:r>
              <a:rPr lang="ru-RU" dirty="0" smtClean="0"/>
              <a:t>Ожидание</a:t>
            </a:r>
          </a:p>
          <a:p>
            <a:pPr marL="653796" indent="-571500">
              <a:buNone/>
            </a:pPr>
            <a:r>
              <a:rPr lang="ru-RU" dirty="0" smtClean="0"/>
              <a:t>И другие.</a:t>
            </a:r>
            <a:endParaRPr lang="de-DE" dirty="0"/>
          </a:p>
        </p:txBody>
      </p:sp>
    </p:spTree>
  </p:cSld>
  <p:clrMapOvr>
    <a:masterClrMapping/>
  </p:clrMapOvr>
  <p:transition>
    <p:strips dir="l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Биологические реакции человека:</a:t>
            </a:r>
            <a:endParaRPr lang="de-DE" dirty="0"/>
          </a:p>
        </p:txBody>
      </p:sp>
      <p:sp>
        <p:nvSpPr>
          <p:cNvPr id="10" name="Содержимое 9"/>
          <p:cNvSpPr>
            <a:spLocks noGrp="1"/>
          </p:cNvSpPr>
          <p:nvPr>
            <p:ph sz="half" idx="1"/>
          </p:nvPr>
        </p:nvSpPr>
        <p:spPr>
          <a:ln>
            <a:solidFill>
              <a:schemeClr val="bg1"/>
            </a:solidFill>
          </a:ln>
        </p:spPr>
        <p:txBody>
          <a:bodyPr/>
          <a:lstStyle/>
          <a:p>
            <a:r>
              <a:rPr lang="ru-RU" dirty="0" smtClean="0">
                <a:solidFill>
                  <a:srgbClr val="7030A0"/>
                </a:solidFill>
              </a:rPr>
              <a:t> АКТИВНАЯ (БОРЬБА)</a:t>
            </a:r>
          </a:p>
          <a:p>
            <a:r>
              <a:rPr lang="ru-RU" dirty="0" smtClean="0">
                <a:solidFill>
                  <a:srgbClr val="7030A0"/>
                </a:solidFill>
              </a:rPr>
              <a:t>«Напрягись. Собери силы: придётся воевать, драться».</a:t>
            </a:r>
            <a:endParaRPr lang="de-DE" dirty="0">
              <a:solidFill>
                <a:srgbClr val="7030A0"/>
              </a:solidFill>
            </a:endParaRPr>
          </a:p>
        </p:txBody>
      </p:sp>
      <p:sp>
        <p:nvSpPr>
          <p:cNvPr id="11" name="Содержимое 10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00B0F0"/>
                </a:solidFill>
              </a:rPr>
              <a:t>ПАССИВНАЯ (ПРИМИРЕНИЕ)</a:t>
            </a:r>
          </a:p>
          <a:p>
            <a:r>
              <a:rPr lang="ru-RU" dirty="0" smtClean="0">
                <a:solidFill>
                  <a:srgbClr val="00B0F0"/>
                </a:solidFill>
              </a:rPr>
              <a:t>«Успокойся, подумай хорошенько: стоит ли придавать так много значения этому событию. Зачем нужно воевать? Подумай».</a:t>
            </a:r>
            <a:endParaRPr lang="de-DE" dirty="0">
              <a:solidFill>
                <a:srgbClr val="00B0F0"/>
              </a:solidFill>
            </a:endParaRPr>
          </a:p>
        </p:txBody>
      </p:sp>
      <p:sp>
        <p:nvSpPr>
          <p:cNvPr id="8" name="Стрелка вниз 7"/>
          <p:cNvSpPr/>
          <p:nvPr/>
        </p:nvSpPr>
        <p:spPr>
          <a:xfrm>
            <a:off x="3071802" y="1142984"/>
            <a:ext cx="785818" cy="57150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" name="Стрелка вниз 8"/>
          <p:cNvSpPr/>
          <p:nvPr/>
        </p:nvSpPr>
        <p:spPr>
          <a:xfrm>
            <a:off x="6072198" y="1142984"/>
            <a:ext cx="785818" cy="50006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Официальная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140</TotalTime>
  <Words>1135</Words>
  <Application>Microsoft Office PowerPoint</Application>
  <PresentationFormat>Экран (4:3)</PresentationFormat>
  <Paragraphs>87</Paragraphs>
  <Slides>27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27</vt:i4>
      </vt:variant>
    </vt:vector>
  </HeadingPairs>
  <TitlesOfParts>
    <vt:vector size="28" baseType="lpstr">
      <vt:lpstr>Солнцестояние</vt:lpstr>
      <vt:lpstr>Классный час «О том, как властвовать собой»</vt:lpstr>
      <vt:lpstr>Цель:</vt:lpstr>
      <vt:lpstr>Вы помните старую сказку про маленького енота?</vt:lpstr>
      <vt:lpstr>Слайд 4</vt:lpstr>
      <vt:lpstr>Попробуйте   улыбнуться - не  мудрое   ли  правило?!</vt:lpstr>
      <vt:lpstr>Зачем нужен стресс?</vt:lpstr>
      <vt:lpstr>Слайд 7</vt:lpstr>
      <vt:lpstr>Виды напряжений:</vt:lpstr>
      <vt:lpstr>Биологические реакции человека:</vt:lpstr>
      <vt:lpstr>Слайд 10</vt:lpstr>
      <vt:lpstr>1. Как взять себя в руки?</vt:lpstr>
      <vt:lpstr>2. Как научиться отвлекаться? РЕЛАКСАЦИЯ,  РАССЛАБЛЕНИЕ</vt:lpstr>
      <vt:lpstr>Слайд 13</vt:lpstr>
      <vt:lpstr>Слайд 14</vt:lpstr>
      <vt:lpstr>Слайд 15</vt:lpstr>
      <vt:lpstr>Тест «Подвержены ли вы стрессу?»</vt:lpstr>
      <vt:lpstr>Слайд 17</vt:lpstr>
      <vt:lpstr>Слайд 18</vt:lpstr>
      <vt:lpstr>Слайд 19</vt:lpstr>
      <vt:lpstr>Слайд 20</vt:lpstr>
      <vt:lpstr>За выбор каждого варианта ответов:</vt:lpstr>
      <vt:lpstr>0т 24 до 36 баллов:</vt:lpstr>
      <vt:lpstr>От 18 до 24 баллов:</vt:lpstr>
      <vt:lpstr>От 12 до 18 баллов:</vt:lpstr>
      <vt:lpstr>Полезные советы:</vt:lpstr>
      <vt:lpstr>Слайд 26</vt:lpstr>
      <vt:lpstr>Слайд 27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Классный час «О том, как властвовать собой»</dc:title>
  <dc:creator>nmts</dc:creator>
  <cp:lastModifiedBy>nmts</cp:lastModifiedBy>
  <cp:revision>15</cp:revision>
  <dcterms:created xsi:type="dcterms:W3CDTF">2009-12-10T13:17:52Z</dcterms:created>
  <dcterms:modified xsi:type="dcterms:W3CDTF">2009-12-10T15:38:14Z</dcterms:modified>
</cp:coreProperties>
</file>