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6" r:id="rId1"/>
  </p:sldMasterIdLst>
  <p:notesMasterIdLst>
    <p:notesMasterId r:id="rId52"/>
  </p:notesMasterIdLst>
  <p:sldIdLst>
    <p:sldId id="327" r:id="rId2"/>
    <p:sldId id="291" r:id="rId3"/>
    <p:sldId id="353" r:id="rId4"/>
    <p:sldId id="257" r:id="rId5"/>
    <p:sldId id="261" r:id="rId6"/>
    <p:sldId id="265" r:id="rId7"/>
    <p:sldId id="331" r:id="rId8"/>
    <p:sldId id="332" r:id="rId9"/>
    <p:sldId id="333" r:id="rId10"/>
    <p:sldId id="322" r:id="rId11"/>
    <p:sldId id="294" r:id="rId12"/>
    <p:sldId id="293" r:id="rId13"/>
    <p:sldId id="295" r:id="rId14"/>
    <p:sldId id="296" r:id="rId15"/>
    <p:sldId id="266" r:id="rId16"/>
    <p:sldId id="298" r:id="rId17"/>
    <p:sldId id="299" r:id="rId18"/>
    <p:sldId id="329" r:id="rId19"/>
    <p:sldId id="330" r:id="rId20"/>
    <p:sldId id="334" r:id="rId21"/>
    <p:sldId id="336" r:id="rId22"/>
    <p:sldId id="335" r:id="rId23"/>
    <p:sldId id="338" r:id="rId24"/>
    <p:sldId id="337" r:id="rId25"/>
    <p:sldId id="274" r:id="rId26"/>
    <p:sldId id="275" r:id="rId27"/>
    <p:sldId id="263" r:id="rId28"/>
    <p:sldId id="267" r:id="rId29"/>
    <p:sldId id="302" r:id="rId30"/>
    <p:sldId id="310" r:id="rId31"/>
    <p:sldId id="321" r:id="rId32"/>
    <p:sldId id="311" r:id="rId33"/>
    <p:sldId id="312" r:id="rId34"/>
    <p:sldId id="346" r:id="rId35"/>
    <p:sldId id="313" r:id="rId36"/>
    <p:sldId id="349" r:id="rId37"/>
    <p:sldId id="342" r:id="rId38"/>
    <p:sldId id="262" r:id="rId39"/>
    <p:sldId id="319" r:id="rId40"/>
    <p:sldId id="317" r:id="rId41"/>
    <p:sldId id="318" r:id="rId42"/>
    <p:sldId id="320" r:id="rId43"/>
    <p:sldId id="323" r:id="rId44"/>
    <p:sldId id="324" r:id="rId45"/>
    <p:sldId id="325" r:id="rId46"/>
    <p:sldId id="272" r:id="rId47"/>
    <p:sldId id="270" r:id="rId48"/>
    <p:sldId id="352" r:id="rId49"/>
    <p:sldId id="289" r:id="rId50"/>
    <p:sldId id="268" r:id="rId51"/>
  </p:sldIdLst>
  <p:sldSz cx="9144000" cy="6858000" type="screen4x3"/>
  <p:notesSz cx="6858000" cy="9144000"/>
  <p:embeddedFontLs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00"/>
    <a:srgbClr val="1BD4FF"/>
    <a:srgbClr val="CC00FF"/>
    <a:srgbClr val="3333FF"/>
    <a:srgbClr val="009900"/>
    <a:srgbClr val="FF0000"/>
    <a:srgbClr val="FFF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51" autoAdjust="0"/>
    <p:restoredTop sz="93042" autoAdjust="0"/>
  </p:normalViewPr>
  <p:slideViewPr>
    <p:cSldViewPr>
      <p:cViewPr varScale="1">
        <p:scale>
          <a:sx n="40" d="100"/>
          <a:sy n="40" d="100"/>
        </p:scale>
        <p:origin x="-8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AA3B7E-2EE9-4D0F-9175-A4C73590562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0B80B5-9668-4BE5-A631-8D101DDA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A1F7-B30D-4E72-A1A5-AF61F1AAF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36EA-F4EA-458F-B834-C9C8E130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9B6B-C80B-48BC-B39C-B7744FF27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CA16-86BA-4BB6-B1DA-20C97FCF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1D31-0CC5-4A0B-B2C6-D895A3F8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8E32-E00C-4D1E-8789-494F7B82C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6EAA-BE30-439F-9EB9-250B3970D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F1A7-6244-4F6A-A379-D13C245B7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739B-BBFF-40C1-BD21-9B6EE7B31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1286-9442-4E4D-B075-EB95F4B1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219-AE9B-485E-9277-F51D7F8E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26BA-3FBA-48E0-8BE8-FBAB6B0E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11B1-7237-4EE8-BF0A-0532B86C0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7CCB-3470-47BC-80DD-D0CE5398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0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A6C1C3-588D-42A6-A9F8-618DC71F3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file:///A:\&#1052;&#1086;&#1080;%20&#1076;&#1086;&#1082;&#1091;&#1084;&#1077;&#1085;&#1090;&#1099;\&#1042;&#1072;&#1083;&#1077;&#1088;&#1080;&#1103;\i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gi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87;&#1088;&#1077;&#1079;&#1077;&#1085;&#1090;&#1072;&#1094;&#1080;&#1080;\&#1080;&#1089;&#1090;&#1086;&#1088;&#1080;&#1103;\11&#1082;&#1083;&#1072;&#1089;&#1089;\&#1075;&#1088;.&#1074;&#1086;&#1081;&#1085;&#1072;\01%20&#1056;&#1086;&#1089;&#1089;&#1080;&#1103;.wma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1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ovka.list.ru/11657/10902.htm/" TargetMode="External"/><Relationship Id="rId7" Type="http://schemas.openxmlformats.org/officeDocument/2006/relationships/hyperlink" Target="http://www.stel.ru/museum/lastya_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pantoday.ru/japanar/i20shtm/" TargetMode="External"/><Relationship Id="rId5" Type="http://schemas.openxmlformats.org/officeDocument/2006/relationships/hyperlink" Target="http://www.kirov-online.ru/default.asp?ano=24" TargetMode="External"/><Relationship Id="rId4" Type="http://schemas.openxmlformats.org/officeDocument/2006/relationships/hyperlink" Target="http://www.hronos.km.ru/biograf/denikin.ht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57188"/>
            <a:ext cx="5832475" cy="650081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FF00"/>
                </a:solidFill>
              </a:rPr>
              <a:t>Одни восстали из подполий,                                                       Из ссылок, фабрик, рудников,                Отравленные темной волей                            И горьким дымом городов.</a:t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Другие из рядов военных,                                                                           Дворянских разоренных гнезд,                                    Где проводили на погост                                           Отцов и братьев убиенных.</a:t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И там и здесь между рядами                                    Звучит один и тот же глас:                                    «Кто не за нас — тот против нас                                     Нет безразличных:                            правда с нами».</a:t>
            </a:r>
            <a:endParaRPr lang="ru-RU" sz="2800" smtClean="0">
              <a:solidFill>
                <a:srgbClr val="FFFC00"/>
              </a:solidFill>
            </a:endParaRP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5940425" y="3068638"/>
            <a:ext cx="431800" cy="4318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6877050" y="2781300"/>
            <a:ext cx="574675" cy="576263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6011863" y="1700213"/>
            <a:ext cx="792162" cy="792162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7812088" y="1773238"/>
            <a:ext cx="1081087" cy="1079500"/>
          </a:xfrm>
          <a:prstGeom prst="star5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7092950" y="0"/>
            <a:ext cx="1368425" cy="1296988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5003800" y="3644900"/>
            <a:ext cx="360363" cy="288925"/>
          </a:xfrm>
          <a:prstGeom prst="star5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2268538" y="6381750"/>
            <a:ext cx="626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1"/>
          </p:nvPr>
        </p:nvSpPr>
        <p:spPr>
          <a:xfrm>
            <a:off x="0" y="4214813"/>
            <a:ext cx="8929688" cy="191135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Корнилов Л.Г. 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                Н.Н.Юденич 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                                            М.В.Алексеев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1" name="Picture 2" descr="Генералъ-отъ-инфантерi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2373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Юденич.jpg"/>
          <p:cNvPicPr>
            <a:picLocks noChangeAspect="1" noChangeArrowheads="1"/>
          </p:cNvPicPr>
          <p:nvPr/>
        </p:nvPicPr>
        <p:blipFill>
          <a:blip r:embed="rId3"/>
          <a:srcRect t="8594" b="32487"/>
          <a:stretch>
            <a:fillRect/>
          </a:stretch>
        </p:blipFill>
        <p:spPr bwMode="auto">
          <a:xfrm>
            <a:off x="3143240" y="1214422"/>
            <a:ext cx="24241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Alexejew Mich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6289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C00"/>
                </a:solidFill>
              </a:rPr>
              <a:t>Формирование белого движения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844675"/>
            <a:ext cx="8137525" cy="3240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000" smtClean="0">
                <a:solidFill>
                  <a:schemeClr val="bg1"/>
                </a:solidFill>
              </a:rPr>
              <a:t>Белое движение оформилось в ноябре 1917г. на юге России в Новочеркасске путем создания воинских офицерских формирований. Формирование Добровольческой армии начали генералы М.В. Алексеев и Л.Г. Корнилов. Эта армия положила начало белому движению. 17 апреля 1918г. под Екатеринбургом был убит командующий Добровольческой  армии генерал Л.Г. Корнилов. Командование принял генерал А.И. Деникин.</a:t>
            </a:r>
          </a:p>
        </p:txBody>
      </p:sp>
      <p:pic>
        <p:nvPicPr>
          <p:cNvPr id="1031" name="Picture 4" descr="24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  <p:graphicFrame>
        <p:nvGraphicFramePr>
          <p:cNvPr id="133129" name="Object 9"/>
          <p:cNvGraphicFramePr>
            <a:graphicFrameLocks noChangeAspect="1"/>
          </p:cNvGraphicFramePr>
          <p:nvPr/>
        </p:nvGraphicFramePr>
        <p:xfrm>
          <a:off x="8016875" y="765175"/>
          <a:ext cx="1127125" cy="1152525"/>
        </p:xfrm>
        <a:graphic>
          <a:graphicData uri="http://schemas.openxmlformats.org/presentationml/2006/ole">
            <p:oleObj spid="_x0000_s1026" name="Фотография Photo Editor" r:id="rId4" imgW="1685714" imgH="1724266" progId="">
              <p:embed/>
            </p:oleObj>
          </a:graphicData>
        </a:graphic>
      </p:graphicFrame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1331913" y="5389563"/>
          <a:ext cx="1514475" cy="1468437"/>
        </p:xfrm>
        <a:graphic>
          <a:graphicData uri="http://schemas.openxmlformats.org/presentationml/2006/ole">
            <p:oleObj spid="_x0000_s1027" name="Фотография Photo Editor" r:id="rId5" imgW="4476190" imgH="4342857" progId="">
              <p:embed/>
            </p:oleObj>
          </a:graphicData>
        </a:graphic>
      </p:graphicFrame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7394575" y="5405438"/>
          <a:ext cx="1749425" cy="1452562"/>
        </p:xfrm>
        <a:graphic>
          <a:graphicData uri="http://schemas.openxmlformats.org/presentationml/2006/ole">
            <p:oleObj spid="_x0000_s1028" name="Фотография Photo Editor" r:id="rId6" imgW="1961905" imgH="1628571" progId="">
              <p:embed/>
            </p:oleObj>
          </a:graphicData>
        </a:graphic>
      </p:graphicFrame>
      <p:sp>
        <p:nvSpPr>
          <p:cNvPr id="103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FC00"/>
                </a:solidFill>
              </a:rPr>
              <a:t>Социальный состав белого движения</a:t>
            </a:r>
          </a:p>
        </p:txBody>
      </p:sp>
      <p:pic>
        <p:nvPicPr>
          <p:cNvPr id="10243" name="Picture 4" descr="24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4213" cy="6858000"/>
          </a:xfrm>
          <a:noFill/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116013" y="974725"/>
            <a:ext cx="80279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Лишенные власти и собственности помещики, буржуазия;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Казачество (нередко боролось на два фронта);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Часть офицерского корпуса русской армии;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Духовенство;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Часть рабочих и крестьян;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solidFill>
                  <a:schemeClr val="bg1"/>
                </a:solidFill>
              </a:rPr>
              <a:t>Значительная часть интеллигенции.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Белый лагерь был неоднороден. В него входили монархисты и либералы, сторонники Учредительного собрания и открытой военной диктатуры, люди идеи и люди без определенных политических убеждений, но все они были против Советской власти.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5650" y="6605588"/>
            <a:ext cx="252413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127875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Программа Деникина: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981075"/>
            <a:ext cx="8424862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Уничтожение большевистской анархии и установление в стране правового порядка;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Восстановление единой и неделимой России;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Созыв народного собрания на основах всеобщего избирательного права;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Демократизация власти путем установления областной автономии и широкого местного самоуправления;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Гарантия полной гражданской свободы и свободы вероисповедания;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Осуществление земельной реформы;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Введение рабочего законодательства, ограждение трудящихся от эксплуатации со стороны государства и капитала.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Подобные меры содержала и программа Колчака.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11268" name="Picture 4" descr="24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  <p:pic>
        <p:nvPicPr>
          <p:cNvPr id="11269" name="Picture 6" descr="герб 19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01025" y="0"/>
            <a:ext cx="942975" cy="866775"/>
          </a:xfrm>
          <a:noFill/>
        </p:spPr>
      </p:pic>
      <p:sp>
        <p:nvSpPr>
          <p:cNvPr id="1127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</a:rPr>
              <a:t>Аграрная программа лидеров белого движения</a:t>
            </a:r>
          </a:p>
        </p:txBody>
      </p:sp>
      <p:pic>
        <p:nvPicPr>
          <p:cNvPr id="12291" name="Picture 26" descr="deniki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484313"/>
            <a:ext cx="533400" cy="741362"/>
          </a:xfrm>
          <a:noFill/>
        </p:spPr>
      </p:pic>
      <p:pic>
        <p:nvPicPr>
          <p:cNvPr id="12292" name="Picture 16" descr="24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8313" cy="6858000"/>
          </a:xfrm>
          <a:noFill/>
        </p:spPr>
      </p:pic>
      <p:sp>
        <p:nvSpPr>
          <p:cNvPr id="12293" name="Text Box 20"/>
          <p:cNvSpPr txBox="1">
            <a:spLocks noChangeArrowheads="1"/>
          </p:cNvSpPr>
          <p:nvPr/>
        </p:nvSpPr>
        <p:spPr bwMode="auto">
          <a:xfrm>
            <a:off x="2987675" y="17732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3419475" y="2205038"/>
            <a:ext cx="2663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CC"/>
                </a:solidFill>
              </a:rPr>
              <a:t>Предусматривалось « сохранение  за собственниками их прав на землю», «помещики могли за выкуп передавать часть своей земли крестьянам»</a:t>
            </a:r>
          </a:p>
        </p:txBody>
      </p: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6156325" y="2205038"/>
            <a:ext cx="29876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CC"/>
                </a:solidFill>
              </a:rPr>
              <a:t>Предусматривалось ограничение</a:t>
            </a:r>
            <a:r>
              <a:rPr lang="ru-RU" sz="2400">
                <a:solidFill>
                  <a:srgbClr val="FFFFCC"/>
                </a:solidFill>
              </a:rPr>
              <a:t> </a:t>
            </a:r>
            <a:r>
              <a:rPr lang="ru-RU" sz="2000">
                <a:solidFill>
                  <a:srgbClr val="FFFFCC"/>
                </a:solidFill>
              </a:rPr>
              <a:t>крупного помещичьего землевладения</a:t>
            </a:r>
            <a:r>
              <a:rPr lang="ru-RU" sz="2400">
                <a:solidFill>
                  <a:srgbClr val="FFFFCC"/>
                </a:solidFill>
              </a:rPr>
              <a:t>, </a:t>
            </a:r>
            <a:r>
              <a:rPr lang="ru-RU" sz="2000">
                <a:solidFill>
                  <a:srgbClr val="FFFFCC"/>
                </a:solidFill>
              </a:rPr>
              <a:t>увеличение земельных наделов- середняков, </a:t>
            </a:r>
          </a:p>
          <a:p>
            <a:r>
              <a:rPr lang="ru-RU" sz="2000">
                <a:solidFill>
                  <a:srgbClr val="FFFFCC"/>
                </a:solidFill>
              </a:rPr>
              <a:t>« за  прежними владельцами сохранялось до 600 десятин»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3419475" y="1844675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C00"/>
                </a:solidFill>
              </a:rPr>
              <a:t>Деникин</a:t>
            </a: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6227763" y="184467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C00"/>
                </a:solidFill>
              </a:rPr>
              <a:t>Врангель</a:t>
            </a:r>
          </a:p>
        </p:txBody>
      </p:sp>
      <p:pic>
        <p:nvPicPr>
          <p:cNvPr id="12298" name="Picture 28" descr="kolchak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30000" contrast="-24000"/>
          </a:blip>
          <a:srcRect/>
          <a:stretch>
            <a:fillRect/>
          </a:stretch>
        </p:blipFill>
        <p:spPr>
          <a:xfrm>
            <a:off x="1979613" y="1484313"/>
            <a:ext cx="554037" cy="760412"/>
          </a:xfrm>
          <a:noFill/>
        </p:spPr>
      </p:pic>
      <p:pic>
        <p:nvPicPr>
          <p:cNvPr id="12299" name="Picture 30" descr="vrang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1484313"/>
            <a:ext cx="493712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31"/>
          <p:cNvSpPr txBox="1">
            <a:spLocks noChangeArrowheads="1"/>
          </p:cNvSpPr>
          <p:nvPr/>
        </p:nvSpPr>
        <p:spPr bwMode="auto">
          <a:xfrm>
            <a:off x="684213" y="18446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Колчак</a:t>
            </a:r>
          </a:p>
        </p:txBody>
      </p:sp>
      <p:sp>
        <p:nvSpPr>
          <p:cNvPr id="12301" name="Text Box 32"/>
          <p:cNvSpPr txBox="1">
            <a:spLocks noChangeArrowheads="1"/>
          </p:cNvSpPr>
          <p:nvPr/>
        </p:nvSpPr>
        <p:spPr bwMode="auto">
          <a:xfrm>
            <a:off x="684213" y="2193925"/>
            <a:ext cx="27352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CC"/>
                </a:solidFill>
              </a:rPr>
              <a:t>Предусматривалось наделение землей безземельных и малоземельных крестьян, возврат захваченных земель их собственникам, окончательное решение земельного вопроса национальным собранием. </a:t>
            </a:r>
          </a:p>
        </p:txBody>
      </p:sp>
      <p:sp>
        <p:nvSpPr>
          <p:cNvPr id="12302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605588"/>
            <a:ext cx="252413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1916113"/>
            <a:ext cx="6011862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chemeClr val="bg1"/>
                </a:solidFill>
              </a:rPr>
              <a:t>     Ленин (Ульянов) Владимир Ильич (1870-1924). В 17 лет за участие в студенческих волнениях исключен из Казанского университета, выслан. В 1888г. вступил в марксистский кружок. В 1891 сдал экзамены за курс юридического факультета.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ru-RU" sz="2000" smtClean="0">
                <a:solidFill>
                  <a:schemeClr val="bg1"/>
                </a:solidFill>
              </a:rPr>
              <a:t>После </a:t>
            </a:r>
            <a:r>
              <a:rPr lang="en-US" sz="2000" smtClean="0">
                <a:solidFill>
                  <a:schemeClr val="bg1"/>
                </a:solidFill>
              </a:rPr>
              <a:t>II</a:t>
            </a:r>
            <a:r>
              <a:rPr lang="ru-RU" sz="2000" smtClean="0">
                <a:solidFill>
                  <a:schemeClr val="bg1"/>
                </a:solidFill>
              </a:rPr>
              <a:t> съезда стал лидером большевиков. Написал ряд крупных философских и экономических работ, создал теорию империализма как высшей и последней стадии капитализма, за которой наступит социализм. В годы первой мировой войны выступал за превращение ее в гражданскую, что, по его мнению должно привести к революционной смене капитализма диктатурой пролетариата. Был одним из организаторов Октябрьской революции,  затем- глава государства.</a:t>
            </a:r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1403350" y="260350"/>
            <a:ext cx="6840538" cy="936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1050" y="260350"/>
            <a:ext cx="5472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         </a:t>
            </a:r>
            <a:r>
              <a:rPr lang="ru-RU" sz="4800" b="1">
                <a:solidFill>
                  <a:srgbClr val="FF0000"/>
                </a:solidFill>
              </a:rPr>
              <a:t>Красные</a:t>
            </a:r>
          </a:p>
        </p:txBody>
      </p:sp>
      <p:pic>
        <p:nvPicPr>
          <p:cNvPr id="13317" name="Picture 15" descr="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3203575" y="134143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FFFF00"/>
                </a:solidFill>
              </a:rPr>
              <a:t>Лидер</a:t>
            </a:r>
          </a:p>
        </p:txBody>
      </p:sp>
      <p:pic>
        <p:nvPicPr>
          <p:cNvPr id="13319" name="Picture 17" descr="бКЮДХЛХП кЕМХ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28575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3708400" y="206057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1188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Социальная база красных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Рабочие центрально-промышленного района;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Значительная часть крестьянства;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Часть офицерского корпуса русской армии;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Чиновничество;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Часть интеллигенции.</a:t>
            </a:r>
          </a:p>
        </p:txBody>
      </p:sp>
      <p:pic>
        <p:nvPicPr>
          <p:cNvPr id="14340" name="Picture 13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8313" cy="6858000"/>
          </a:xfrm>
          <a:noFill/>
        </p:spPr>
      </p:pic>
      <p:sp>
        <p:nvSpPr>
          <p:cNvPr id="1434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39750" y="6605588"/>
            <a:ext cx="252413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Красная Армия</a:t>
            </a:r>
          </a:p>
        </p:txBody>
      </p:sp>
      <p:sp>
        <p:nvSpPr>
          <p:cNvPr id="15363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68413"/>
            <a:ext cx="5256212" cy="481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15 января 1918г. декретом СНК провозглашалась создание Рабоче –Крестьянской Красной Армии, а 29 января1918г. был принят декрет об организации Красного Флота. В июле 1918г. был опубликован декрет о всеобщей воинской повинности мужского населения в возрасте от 18 до 40 лет. Если в добровольческий период в рядах Красной Армии сражалось до 300тыс. человек, то к концу 1918г.- свыше 1млн., а осенью 1920г.- уже свыше 5млн. </a:t>
            </a:r>
          </a:p>
        </p:txBody>
      </p:sp>
      <p:pic>
        <p:nvPicPr>
          <p:cNvPr id="15364" name="Picture 31" descr="Советские пропагандистские плакат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844675"/>
            <a:ext cx="2443162" cy="3667125"/>
          </a:xfrm>
          <a:noFill/>
        </p:spPr>
      </p:pic>
      <p:pic>
        <p:nvPicPr>
          <p:cNvPr id="15365" name="Picture 32" descr="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  <p:pic>
        <p:nvPicPr>
          <p:cNvPr id="15366" name="Picture 35" descr="рк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12000" contrast="42000"/>
          </a:blip>
          <a:srcRect/>
          <a:stretch>
            <a:fillRect/>
          </a:stretch>
        </p:blipFill>
        <p:spPr bwMode="auto">
          <a:xfrm>
            <a:off x="1403350" y="5800725"/>
            <a:ext cx="25209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1188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785795"/>
            <a:ext cx="5000628" cy="51435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Михаил Васильевич Фрунзе  -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революционер,</a:t>
            </a:r>
          </a:p>
          <a:p>
            <a:r>
              <a:rPr lang="ru-RU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советский государственный и военный деятель, один из наиболее крупных  военачальников Красной Армии во время Гражданской войны, военный теоретик.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telegrafua.com/photos/bank_18171_88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57232"/>
            <a:ext cx="35004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642918"/>
            <a:ext cx="4929190" cy="5483245"/>
          </a:xfrm>
        </p:spPr>
        <p:txBody>
          <a:bodyPr/>
          <a:lstStyle/>
          <a:p>
            <a:pPr lvl="0"/>
            <a:r>
              <a:rPr lang="ru-RU" sz="2600" b="1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Михаи́л</a:t>
            </a:r>
            <a:r>
              <a:rPr lang="ru-RU" sz="26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Никола́евич</a:t>
            </a:r>
            <a:r>
              <a:rPr lang="ru-RU" sz="26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Тухаче́вский</a:t>
            </a:r>
            <a:r>
              <a:rPr lang="ru-RU" sz="26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— советский военный деятель, военачальник РККА времён Гражданской войны</a:t>
            </a:r>
            <a:r>
              <a:rPr lang="ru-RU" sz="2600" dirty="0" smtClean="0">
                <a:solidFill>
                  <a:srgbClr val="FFFF00"/>
                </a:solidFill>
              </a:rPr>
              <a:t> . Командование советскими частями на Восточном фронте, командующий Кавказским фронтом, командующий Западным фронтом – таков боевой путь легендарного героя Гражданской войны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ikhail Tukhachevs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468313" y="1143000"/>
            <a:ext cx="5832476" cy="45894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FC00"/>
                </a:solidFill>
              </a:rPr>
              <a:t>А я стою один меж них</a:t>
            </a:r>
          </a:p>
          <a:p>
            <a:pPr eaLnBrk="1" hangingPunct="1"/>
            <a:r>
              <a:rPr lang="ru-RU" sz="2800" dirty="0" smtClean="0">
                <a:solidFill>
                  <a:srgbClr val="FFFC00"/>
                </a:solidFill>
              </a:rPr>
              <a:t>        В ревущем пламени и дыме</a:t>
            </a:r>
          </a:p>
          <a:p>
            <a:pPr eaLnBrk="1" hangingPunct="1"/>
            <a:r>
              <a:rPr lang="ru-RU" sz="2800" dirty="0" smtClean="0">
                <a:solidFill>
                  <a:srgbClr val="FFFC00"/>
                </a:solidFill>
              </a:rPr>
              <a:t> И всеми силами своими</a:t>
            </a:r>
          </a:p>
          <a:p>
            <a:pPr eaLnBrk="1" hangingPunct="1"/>
            <a:r>
              <a:rPr lang="ru-RU" sz="2800" dirty="0" smtClean="0">
                <a:solidFill>
                  <a:srgbClr val="FFFC00"/>
                </a:solidFill>
              </a:rPr>
              <a:t>     Молюсь за тех и за других.          </a:t>
            </a:r>
          </a:p>
          <a:p>
            <a:pPr eaLnBrk="1" hangingPunct="1"/>
            <a:endParaRPr lang="ru-RU" sz="2800" dirty="0" smtClean="0">
              <a:solidFill>
                <a:srgbClr val="FFFC00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FFFC00"/>
                </a:solidFill>
              </a:rPr>
              <a:t>Максимилиан  Волошин.</a:t>
            </a:r>
          </a:p>
        </p:txBody>
      </p:sp>
      <p:sp>
        <p:nvSpPr>
          <p:cNvPr id="121859" name="WordArt 3"/>
          <p:cNvSpPr>
            <a:spLocks noChangeArrowheads="1" noChangeShapeType="1" noTextEdit="1"/>
          </p:cNvSpPr>
          <p:nvPr/>
        </p:nvSpPr>
        <p:spPr bwMode="auto">
          <a:xfrm>
            <a:off x="857250" y="0"/>
            <a:ext cx="4621213" cy="2060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21860" name="Picture 4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365625"/>
            <a:ext cx="46783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5940425" y="3068638"/>
            <a:ext cx="431800" cy="431800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6877050" y="2781300"/>
            <a:ext cx="574675" cy="576263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6011863" y="1700213"/>
            <a:ext cx="792162" cy="792162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7812088" y="1773238"/>
            <a:ext cx="1081087" cy="1079500"/>
          </a:xfrm>
          <a:prstGeom prst="star5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7092950" y="0"/>
            <a:ext cx="1368425" cy="1296988"/>
          </a:xfrm>
          <a:prstGeom prst="star5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5003800" y="3644900"/>
            <a:ext cx="360363" cy="288925"/>
          </a:xfrm>
          <a:prstGeom prst="star5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2268538" y="6381750"/>
            <a:ext cx="626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5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4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5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  <p:bldP spid="121859" grpId="0" animBg="1"/>
      <p:bldP spid="30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Климент</a:t>
            </a:r>
            <a:r>
              <a:rPr lang="ru-RU" sz="3600" b="1" dirty="0" smtClean="0">
                <a:solidFill>
                  <a:srgbClr val="FFFF00"/>
                </a:solidFill>
              </a:rPr>
              <a:t> Ефремович Ворошилов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5143504" cy="4525963"/>
          </a:xfrm>
        </p:spPr>
        <p:txBody>
          <a:bodyPr/>
          <a:lstStyle/>
          <a:p>
            <a:pPr lvl="0"/>
            <a:r>
              <a:rPr lang="ru-RU" sz="26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российский </a:t>
            </a:r>
            <a:r>
              <a:rPr lang="ru-RU" sz="26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революционер,военачальник</a:t>
            </a:r>
            <a:r>
              <a:rPr lang="ru-RU" sz="26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, государственный и партийный деятель,  один из первых  Маршалов Советского Союза</a:t>
            </a:r>
            <a:r>
              <a:rPr lang="ru-RU" sz="2600" dirty="0" smtClean="0">
                <a:solidFill>
                  <a:srgbClr val="FFFF00"/>
                </a:solidFill>
              </a:rPr>
              <a:t> В гражданскую войну вел боевые действия на Северном Кавказе, в Крыму, против отрядов Махно на Украине</a:t>
            </a:r>
          </a:p>
          <a:p>
            <a:pPr lvl="0"/>
            <a:r>
              <a:rPr lang="ru-RU" dirty="0" smtClean="0"/>
              <a:t> 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Klim voroshil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Семен Семенович Буденный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Советский военный деятель, легендарный герой Гражданской войны, Маршал Советского Союза, трижды Герой Советского Союза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M-Budyonny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37861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42910" y="4143380"/>
            <a:ext cx="85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условиях Гражданской войны Первая Конная армия Буденного позволяла осуществлять глубокие прорывы Южного фронта, что меняло стратегическую обстановку.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84995" name="Picture 3" descr="http://news.boyarka.name/uploads/posts/2014-08/140816889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53582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Василий Иванович Чапаев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429256" y="1600200"/>
            <a:ext cx="321471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628" y="1285860"/>
            <a:ext cx="3686172" cy="250033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начальник дивизии Красной армии, участник Первой мировой и Гражданской войны. Кавалер трёх Георгиевских крестов и одной медали. Кавалер ордена Красного Знамени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Чапаев Василий Ивано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5720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285784" y="500042"/>
            <a:ext cx="9715568" cy="5626121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Легендарная фигура Гражданской войны в России, народный полководец, самоучка, выдвинувшийся на высокие командные посты за счет собственных способностей при отсутствии специального военного образования. Воевал на Восточном фронте.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https://pp.vk.me/c308222/v308222752/9c81/fJdPOYdxq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7244798" cy="347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</a:rPr>
              <a:t>Политика «военного коммунизма»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773238"/>
            <a:ext cx="7488237" cy="452596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3600" smtClean="0">
                <a:solidFill>
                  <a:schemeClr val="bg1"/>
                </a:solidFill>
              </a:rPr>
              <a:t>Попытка непосредственного перехода к «коммунистическому производству и распределению» ( В.И.Ленин), экономическая политика большевиков в годы гражданской войны. </a:t>
            </a:r>
          </a:p>
        </p:txBody>
      </p:sp>
      <p:pic>
        <p:nvPicPr>
          <p:cNvPr id="16388" name="Picture 4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0" y="0"/>
            <a:ext cx="684213" cy="6858000"/>
          </a:xfrm>
          <a:noFill/>
        </p:spPr>
      </p:pic>
      <p:sp>
        <p:nvSpPr>
          <p:cNvPr id="1638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5650" y="6605588"/>
            <a:ext cx="252413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675687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Истоки политики «военного коммунизма</a:t>
            </a:r>
            <a:r>
              <a:rPr lang="ru-RU" sz="3200" smtClean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17411" name="Picture 17" descr="24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468313" cy="6858000"/>
          </a:xfrm>
          <a:noFill/>
        </p:spPr>
      </p:pic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684213" y="1052513"/>
            <a:ext cx="820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2195513" y="1052513"/>
            <a:ext cx="2519362" cy="9350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716463" y="1052513"/>
            <a:ext cx="2303462" cy="9350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827088" y="2205038"/>
            <a:ext cx="237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</a:rPr>
              <a:t>Война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427538" y="2133600"/>
            <a:ext cx="403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</a:rPr>
              <a:t>Коммунистическая доктрина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908175" y="2781300"/>
            <a:ext cx="0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6300788" y="2997200"/>
            <a:ext cx="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11188" y="3500438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b="1">
                <a:solidFill>
                  <a:schemeClr val="bg1"/>
                </a:solidFill>
              </a:rPr>
              <a:t> Военное положение, необходимое для регулирования экономических процессов.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5148263" y="36449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067175" y="3357563"/>
            <a:ext cx="507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b="1">
                <a:solidFill>
                  <a:schemeClr val="bg1"/>
                </a:solidFill>
              </a:rPr>
              <a:t> Новый строй должен коренным образом 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отличаться от старого.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140200" y="4437063"/>
            <a:ext cx="4089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b="1">
                <a:solidFill>
                  <a:schemeClr val="bg1"/>
                </a:solidFill>
              </a:rPr>
              <a:t> Отсутствие товарно-денежных отношений, собственности, государство-коммуна.</a:t>
            </a:r>
          </a:p>
        </p:txBody>
      </p:sp>
      <p:pic>
        <p:nvPicPr>
          <p:cNvPr id="48147" name="Picture 19" descr="плакат">
            <a:hlinkClick r:id="rId4" action="ppaction://hlinkfile" tooltip="ты будешь жить при коммунизме !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bright="-18000" contrast="-18000"/>
          </a:blip>
          <a:srcRect/>
          <a:stretch>
            <a:fillRect/>
          </a:stretch>
        </p:blipFill>
        <p:spPr>
          <a:xfrm>
            <a:off x="7885113" y="4797425"/>
            <a:ext cx="1258887" cy="1831975"/>
          </a:xfrm>
        </p:spPr>
      </p:pic>
      <p:sp>
        <p:nvSpPr>
          <p:cNvPr id="17424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39750" y="6605588"/>
            <a:ext cx="252413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36000"/>
          </a:blip>
          <a:srcRect/>
          <a:stretch>
            <a:fillRect/>
          </a:stretch>
        </p:blipFill>
        <p:spPr>
          <a:xfrm>
            <a:off x="4716463" y="2349500"/>
            <a:ext cx="4427537" cy="3924300"/>
          </a:xfrm>
          <a:noFill/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10369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Основные черты «военного коммунизма»</a:t>
            </a:r>
          </a:p>
        </p:txBody>
      </p:sp>
      <p:pic>
        <p:nvPicPr>
          <p:cNvPr id="18436" name="Picture 8" descr="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0" y="0"/>
            <a:ext cx="539750" cy="6858000"/>
          </a:xfrm>
          <a:noFill/>
        </p:spPr>
      </p:pic>
      <p:sp>
        <p:nvSpPr>
          <p:cNvPr id="184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81988" cy="503238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ru-RU" sz="2000" smtClean="0">
                <a:solidFill>
                  <a:schemeClr val="bg1"/>
                </a:solidFill>
              </a:rPr>
              <a:t>Национализация всей промышленности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539750" y="141287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solidFill>
                  <a:schemeClr val="bg1"/>
                </a:solidFill>
              </a:rPr>
              <a:t>Сверхцентрализация управления промышленностью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468313" y="18446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solidFill>
                  <a:schemeClr val="bg1"/>
                </a:solidFill>
              </a:rPr>
              <a:t>Введение продразверстки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539750" y="2276475"/>
            <a:ext cx="34559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solidFill>
                  <a:schemeClr val="bg1"/>
                </a:solidFill>
              </a:rPr>
              <a:t>Запрет частной торговли, свертывание товарно-денежных отношений, натуральная оплата труда рабочих и служащих и ее уравнительность, бесплатность коммунальных услуг</a:t>
            </a:r>
          </a:p>
        </p:txBody>
      </p:sp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468313" y="4941888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>
                <a:solidFill>
                  <a:schemeClr val="bg1"/>
                </a:solidFill>
              </a:rPr>
              <a:t>Всеобщая трудовая повинность</a:t>
            </a:r>
          </a:p>
        </p:txBody>
      </p:sp>
      <p:sp>
        <p:nvSpPr>
          <p:cNvPr id="18442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196975"/>
            <a:ext cx="7921625" cy="48958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mtClean="0"/>
              <a:t> </a:t>
            </a:r>
            <a:r>
              <a:rPr lang="ru-RU" sz="2400" smtClean="0">
                <a:solidFill>
                  <a:schemeClr val="bg1"/>
                </a:solidFill>
              </a:rPr>
              <a:t>«Зеленые» - так называлось крестьянское движение в период гражданской войны, выступавшее как против красных, так и против белых, оно не было организационно оформлено.Наиболее массовый характер оно приобрело весной-летом 1919года. Среди повстанцев преобладали крестьяне, а в национальных районах- русскоязычное население.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400" smtClean="0">
                <a:solidFill>
                  <a:schemeClr val="bg1"/>
                </a:solidFill>
              </a:rPr>
              <a:t>   Особенно ярко идеи и практика зеленых проявились в махновском движении, охватившем значительный район юга Украины.  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1331913" y="260350"/>
            <a:ext cx="6840537" cy="936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132138" y="260350"/>
            <a:ext cx="5111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800" b="1">
                <a:solidFill>
                  <a:srgbClr val="009900"/>
                </a:solidFill>
              </a:rPr>
              <a:t>Зеленые</a:t>
            </a:r>
          </a:p>
        </p:txBody>
      </p:sp>
      <p:pic>
        <p:nvPicPr>
          <p:cNvPr id="19461" name="Picture 9" descr="1">
            <a:hlinkClick r:id="rId3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8000" contrast="24000"/>
          </a:blip>
          <a:srcRect r="37796"/>
          <a:stretch>
            <a:fillRect/>
          </a:stretch>
        </p:blipFill>
        <p:spPr>
          <a:xfrm>
            <a:off x="1403350" y="5591175"/>
            <a:ext cx="979488" cy="1266825"/>
          </a:xfrm>
        </p:spPr>
      </p:pic>
      <p:pic>
        <p:nvPicPr>
          <p:cNvPr id="19462" name="Picture 12" descr="2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1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427912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FC00"/>
                </a:solidFill>
              </a:rPr>
              <a:t>Нестор Иванович Махно</a:t>
            </a:r>
          </a:p>
        </p:txBody>
      </p:sp>
      <p:pic>
        <p:nvPicPr>
          <p:cNvPr id="20483" name="Picture 7" descr="24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9750" cy="6858000"/>
          </a:xfrm>
          <a:noFill/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684213" y="1484313"/>
            <a:ext cx="64595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bg1"/>
                </a:solidFill>
              </a:rPr>
              <a:t>Н.И. Махно при царе был сослан на каторгу. Возвратившись в 1917г в родное село Гуляй- Поле, он с отрядом крестьян изгнал администрацию Временного правительства и в сентябре 1917г. фактически установил Советскую власть. </a:t>
            </a:r>
            <a:r>
              <a:rPr lang="ru-RU" sz="2000">
                <a:solidFill>
                  <a:schemeClr val="bg1"/>
                </a:solidFill>
              </a:rPr>
              <a:t>Летом </a:t>
            </a:r>
            <a:r>
              <a:rPr lang="ru-RU" sz="2000" smtClean="0">
                <a:solidFill>
                  <a:schemeClr val="bg1"/>
                </a:solidFill>
              </a:rPr>
              <a:t>1918г</a:t>
            </a:r>
            <a:r>
              <a:rPr lang="ru-RU" sz="200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Нестор Махно возглавил движение крестьянства в южных и центральных районах Украины против австро-германских войск, гетмана Скоропадского, белогвардейщины, попыток со стороны кого бы то ни было восстановить помещичье землевладение. В 1918-1919гг. махновцы выступали за « вольные» Советы, против диктата центральной власти, политики  «военного коммунизма».  </a:t>
            </a:r>
          </a:p>
        </p:txBody>
      </p:sp>
      <p:pic>
        <p:nvPicPr>
          <p:cNvPr id="20485" name="Picture 12" descr="MAH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8000"/>
          </a:blip>
          <a:srcRect r="6673" b="2094"/>
          <a:stretch>
            <a:fillRect/>
          </a:stretch>
        </p:blipFill>
        <p:spPr>
          <a:xfrm>
            <a:off x="6929438" y="1412875"/>
            <a:ext cx="1987550" cy="3167063"/>
          </a:xfrm>
          <a:noFill/>
        </p:spPr>
      </p:pic>
      <p:sp>
        <p:nvSpPr>
          <p:cNvPr id="20486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1188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Цель урока: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выяснить предпосылки и особенности Гражданской войны в России,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рассмотреть расстановку противоборствующих сил в гражданском конфликте, их социальный состав и политические ориентации,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определить последствия для судьбы страны в XX веке;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Программа « зеленых»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8353425" cy="5329237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Борьба с политикой « военного коммунизма»;</a:t>
            </a:r>
          </a:p>
          <a:p>
            <a:pPr eaLnBrk="1" hangingPunct="1">
              <a:lnSpc>
                <a:spcPct val="105000"/>
              </a:lnSpc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Защита деревни от города;</a:t>
            </a:r>
          </a:p>
          <a:p>
            <a:pPr eaLnBrk="1" hangingPunct="1">
              <a:lnSpc>
                <a:spcPct val="105000"/>
              </a:lnSpc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Ликвидация эксплуатации крестьянства со стороны кого бы то ни было, истинная , а не формальная передача крестьянам прав на землю и ее плоды;</a:t>
            </a:r>
          </a:p>
          <a:p>
            <a:pPr eaLnBrk="1" hangingPunct="1">
              <a:lnSpc>
                <a:spcPct val="105000"/>
              </a:lnSpc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Уничтожение диктатуры пролетариата;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Отстранение компартии от власти и передача власти беспартийным советам в волостях, городах и губерниях;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2"/>
              </a:buBlip>
            </a:pPr>
            <a:r>
              <a:rPr lang="ru-RU" sz="2200" smtClean="0">
                <a:solidFill>
                  <a:schemeClr val="bg1"/>
                </a:solidFill>
              </a:rPr>
              <a:t>Проведение « третьей социальной революции» с целью свержения большевиков и установления истинно народной власти.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chemeClr val="bg1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smtClean="0"/>
          </a:p>
        </p:txBody>
      </p:sp>
      <p:pic>
        <p:nvPicPr>
          <p:cNvPr id="21508" name="Picture 5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83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целом повстанческое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в России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обречено,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партизанские отряды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могли долго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противостоять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регулярным </a:t>
            </a:r>
          </a:p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воинским частям </a:t>
            </a:r>
          </a:p>
        </p:txBody>
      </p:sp>
      <p:pic>
        <p:nvPicPr>
          <p:cNvPr id="22531" name="Picture 2" descr="F:\гражданская война\388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857250"/>
            <a:ext cx="35480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Интервенция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8064500" cy="146843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это насильственное вмешательство иностранных государств во внутренние дела какой-либо страны.</a:t>
            </a:r>
          </a:p>
        </p:txBody>
      </p:sp>
      <p:pic>
        <p:nvPicPr>
          <p:cNvPr id="23556" name="Picture 4" descr="интервенн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2700338" y="3357563"/>
            <a:ext cx="3738562" cy="2760662"/>
          </a:xfrm>
          <a:noFill/>
        </p:spPr>
      </p:pic>
      <p:pic>
        <p:nvPicPr>
          <p:cNvPr id="23557" name="Picture 7" descr="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36000" contrast="60000"/>
          </a:blip>
          <a:srcRect l="2191" t="2043"/>
          <a:stretch>
            <a:fillRect/>
          </a:stretch>
        </p:blipFill>
        <p:spPr>
          <a:xfrm>
            <a:off x="4932363" y="2060575"/>
            <a:ext cx="3260725" cy="3424238"/>
          </a:xfrm>
          <a:noFill/>
        </p:spPr>
      </p:pic>
      <p:sp>
        <p:nvSpPr>
          <p:cNvPr id="24579" name="AutoShape 7"/>
          <p:cNvSpPr>
            <a:spLocks noChangeArrowheads="1"/>
          </p:cNvSpPr>
          <p:nvPr/>
        </p:nvSpPr>
        <p:spPr bwMode="auto">
          <a:xfrm rot="-1620422">
            <a:off x="4572000" y="45815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8"/>
          <p:cNvSpPr>
            <a:spLocks noChangeArrowheads="1"/>
          </p:cNvSpPr>
          <p:nvPr/>
        </p:nvSpPr>
        <p:spPr bwMode="auto">
          <a:xfrm rot="3952628">
            <a:off x="5766595" y="201850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 rot="-9276740">
            <a:off x="7885113" y="24209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10"/>
          <p:cNvSpPr>
            <a:spLocks noChangeArrowheads="1"/>
          </p:cNvSpPr>
          <p:nvPr/>
        </p:nvSpPr>
        <p:spPr bwMode="auto">
          <a:xfrm rot="-5573086">
            <a:off x="5766595" y="540305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900113" y="1557338"/>
            <a:ext cx="4033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b="1" dirty="0">
                <a:solidFill>
                  <a:schemeClr val="bg1"/>
                </a:solidFill>
              </a:rPr>
              <a:t>Стремление иностранных  государств предотвратить «расползание» социалистической революции по всему миру.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dirty="0">
                <a:solidFill>
                  <a:schemeClr val="bg1"/>
                </a:solidFill>
              </a:rPr>
              <a:t>Предотвращение экономических потерь(последствия национализации собственности, отказ советского правительства выплачивать царские долги и т.д.), захват географических зон влияния.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dirty="0">
                <a:solidFill>
                  <a:schemeClr val="bg1"/>
                </a:solidFill>
              </a:rPr>
              <a:t>Ослабление России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b="1" dirty="0">
              <a:solidFill>
                <a:schemeClr val="bg1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dirty="0">
                <a:solidFill>
                  <a:schemeClr val="bg1"/>
                </a:solidFill>
              </a:rPr>
              <a:t>14 государств: Англия, Франция, США, Япония, и др.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39750" y="333375"/>
            <a:ext cx="57610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>
                <a:solidFill>
                  <a:srgbClr val="FFFF00"/>
                </a:solidFill>
              </a:rPr>
              <a:t>Цели интервентов :</a:t>
            </a:r>
          </a:p>
          <a:p>
            <a:pPr algn="ctr" eaLnBrk="1" hangingPunct="1">
              <a:spcBef>
                <a:spcPct val="50000"/>
              </a:spcBef>
            </a:pPr>
            <a:endParaRPr lang="ru-RU" sz="4000">
              <a:solidFill>
                <a:srgbClr val="FFFF00"/>
              </a:solidFill>
            </a:endParaRPr>
          </a:p>
        </p:txBody>
      </p:sp>
      <p:pic>
        <p:nvPicPr>
          <p:cNvPr id="24585" name="Picture 13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7556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Предпосылки Гражданской войны в России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69742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Российская революция </a:t>
            </a:r>
            <a:r>
              <a:rPr lang="ru-RU" dirty="0" smtClean="0">
                <a:solidFill>
                  <a:srgbClr val="FFFF00"/>
                </a:solidFill>
              </a:rPr>
              <a:t>с самого начала несла в себе угрозу Гражданской войны потому, что она разделила общество на враждующие силы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Революционный процесс развивался в условиях </a:t>
            </a:r>
            <a:r>
              <a:rPr lang="ru-RU" b="1" dirty="0" smtClean="0">
                <a:solidFill>
                  <a:srgbClr val="FFFF00"/>
                </a:solidFill>
              </a:rPr>
              <a:t>мировой войны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Бедность широких масс, слабость демократической культуры.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Причины гражданской войны.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25538"/>
            <a:ext cx="8208963" cy="547211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1.Борьба буржуазии и помещиков за власть против пришедших к власти в октябре 1917г. большевиков.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2.Крах демократической альтернативы после разгона Учредительного собрания.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3.Отстранение от руководства страной других политических партий.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4.Конфискация помещичьих земель и национализация промышленных предприятий.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25604" name="Picture 4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Историк М.А.Осоргин: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в годы Гражданской войны “стена против стены стояли две братские армии и у каждой была своя правда и своя честь... были герои и тут и там, и чистые сердца многих, и жертвы, и подвиги, и ожесточенное зверство и страх, и сила, и слабость, тупое отчаяние. Было бы слишком просто для истории, если бы правда была одна и билась бы лишь с кривдой: но были и бились между собой две правды и две чести - и поле битвы усеяли трупами лучших и честнейших.. 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ТЕРРОР -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714776" cy="505461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Политика устрашения, подавления политических противников насильственными методами вплоть до физического уничтожения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4" descr="0018q2cp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00306"/>
            <a:ext cx="4857784" cy="39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</a:rPr>
              <a:t>Террор </a:t>
            </a:r>
            <a:br>
              <a:rPr lang="ru-RU" sz="4000" smtClean="0">
                <a:solidFill>
                  <a:srgbClr val="FFFF00"/>
                </a:solidFill>
              </a:rPr>
            </a:br>
            <a:r>
              <a:rPr lang="ru-RU" sz="4000" smtClean="0">
                <a:solidFill>
                  <a:srgbClr val="FFFF00"/>
                </a:solidFill>
              </a:rPr>
              <a:t>«белый» и «красный»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2611438"/>
            <a:ext cx="2909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solidFill>
                  <a:schemeClr val="bg1"/>
                </a:solidFill>
              </a:rPr>
              <a:t>*Ранение В.И.Ленина </a:t>
            </a:r>
          </a:p>
          <a:p>
            <a:pPr eaLnBrk="1" hangingPunct="1"/>
            <a:r>
              <a:rPr lang="ru-RU" sz="2000" b="1">
                <a:solidFill>
                  <a:schemeClr val="bg1"/>
                </a:solidFill>
              </a:rPr>
              <a:t>*Убийство  Урицкого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500563" y="206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292725" y="2492375"/>
            <a:ext cx="385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*</a:t>
            </a:r>
            <a:r>
              <a:rPr lang="ru-RU" sz="2000" b="1">
                <a:solidFill>
                  <a:schemeClr val="bg1"/>
                </a:solidFill>
              </a:rPr>
              <a:t>Расстрел царской семьи</a:t>
            </a:r>
          </a:p>
          <a:p>
            <a:pPr eaLnBrk="1" hangingPunct="1"/>
            <a:r>
              <a:rPr lang="ru-RU" sz="2000" b="1">
                <a:solidFill>
                  <a:schemeClr val="bg1"/>
                </a:solidFill>
              </a:rPr>
              <a:t>*Декрет о красном терроре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403350" y="1196975"/>
            <a:ext cx="1512888" cy="15113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508625" y="1125538"/>
            <a:ext cx="1871663" cy="14398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1908175" y="1125538"/>
            <a:ext cx="54006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755650" y="5876925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9707" name="Picture 17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755650" cy="6858000"/>
          </a:xfrm>
          <a:noFill/>
        </p:spPr>
      </p:pic>
      <p:sp>
        <p:nvSpPr>
          <p:cNvPr id="29708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  <p:bldP spid="20488" grpId="0"/>
      <p:bldP spid="20489" grpId="0" animBg="1"/>
      <p:bldP spid="20491" grpId="0" animBg="1"/>
      <p:bldP spid="204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30 августа 1918 года- покушение на В.И.Ленина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2" descr="http://istorya.ru/book/ww2/img/tmpF943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536257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Гражданская война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84313"/>
            <a:ext cx="8137525" cy="143986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800" smtClean="0">
                <a:solidFill>
                  <a:schemeClr val="bg1"/>
                </a:solidFill>
              </a:rPr>
              <a:t>это вооруженная борьба между гражданами одного государства.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6148" name="Picture 6" descr="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  <p:sp>
        <p:nvSpPr>
          <p:cNvPr id="6149" name="AutoShape 7" descr="http://maslovka.info/images/555/SAMOKISH-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9" descr="http://maslovka.info/images/555/SAMOKISH-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1" name="Picture 11" descr="http://maslovka.info/images/555/SAMOKISH-47.jpg"/>
          <p:cNvPicPr>
            <a:picLocks noChangeAspect="1" noChangeArrowheads="1"/>
          </p:cNvPicPr>
          <p:nvPr/>
        </p:nvPicPr>
        <p:blipFill>
          <a:blip r:embed="rId4"/>
          <a:srcRect l="3902" t="3815" r="2470" b="11015"/>
          <a:stretch>
            <a:fillRect/>
          </a:stretch>
        </p:blipFill>
        <p:spPr bwMode="auto">
          <a:xfrm>
            <a:off x="1928813" y="2500313"/>
            <a:ext cx="550068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2" descr="http://ekb.urpur.ru/files/2013/04/screen-4-Tam_za_semyu_gor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450137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Расстрел царской семьи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3" name="Picture 2" descr="http://i.t30p.ru/1A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28750"/>
            <a:ext cx="59388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Политика устрашения, подавления политических противников насильственными методами вплоть до физического уничтожения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/>
          </a:p>
        </p:txBody>
      </p:sp>
      <p:pic>
        <p:nvPicPr>
          <p:cNvPr id="33795" name="Picture 2" descr="http://swolkov.org/doc/kt/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4572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metrolog.org.ua/sites/default/files/node/white/93cce2a5f6a955c26f63076e61f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684588"/>
            <a:ext cx="48339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</a:rPr>
              <a:t>Споры о начале гражданской войны</a:t>
            </a:r>
          </a:p>
        </p:txBody>
      </p:sp>
      <p:sp>
        <p:nvSpPr>
          <p:cNvPr id="34819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34820" name="Text Box 15"/>
          <p:cNvSpPr txBox="1">
            <a:spLocks noChangeArrowheads="1"/>
          </p:cNvSpPr>
          <p:nvPr/>
        </p:nvSpPr>
        <p:spPr bwMode="auto">
          <a:xfrm>
            <a:off x="755650" y="2997200"/>
            <a:ext cx="516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</a:t>
            </a:r>
            <a:r>
              <a:rPr lang="ru-RU" sz="3200" b="1">
                <a:solidFill>
                  <a:schemeClr val="bg1"/>
                </a:solidFill>
              </a:rPr>
              <a:t>. май  1917- ноябрь 1920</a:t>
            </a:r>
          </a:p>
        </p:txBody>
      </p:sp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755650" y="3860800"/>
            <a:ext cx="487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II</a:t>
            </a:r>
            <a:r>
              <a:rPr lang="ru-RU" sz="3200" b="1">
                <a:solidFill>
                  <a:schemeClr val="bg1"/>
                </a:solidFill>
              </a:rPr>
              <a:t>. 25 октября 1917-1922</a:t>
            </a:r>
          </a:p>
        </p:txBody>
      </p:sp>
      <p:sp>
        <p:nvSpPr>
          <p:cNvPr id="34822" name="Text Box 17"/>
          <p:cNvSpPr txBox="1">
            <a:spLocks noChangeArrowheads="1"/>
          </p:cNvSpPr>
          <p:nvPr/>
        </p:nvSpPr>
        <p:spPr bwMode="auto">
          <a:xfrm>
            <a:off x="755650" y="4724400"/>
            <a:ext cx="472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III</a:t>
            </a:r>
            <a:r>
              <a:rPr lang="ru-RU" sz="3200" b="1">
                <a:solidFill>
                  <a:schemeClr val="bg1"/>
                </a:solidFill>
              </a:rPr>
              <a:t>. февраль 1917- 1924</a:t>
            </a:r>
          </a:p>
        </p:txBody>
      </p:sp>
      <p:sp>
        <p:nvSpPr>
          <p:cNvPr id="34823" name="Text Box 18"/>
          <p:cNvSpPr txBox="1">
            <a:spLocks noChangeArrowheads="1"/>
          </p:cNvSpPr>
          <p:nvPr/>
        </p:nvSpPr>
        <p:spPr bwMode="auto">
          <a:xfrm>
            <a:off x="827088" y="1617663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CC"/>
                </a:solidFill>
              </a:rPr>
              <a:t>Вопрос о периодизации гражданской войны является дискуссионным. Существует несколько точек зрения по данному вопросу:</a:t>
            </a:r>
          </a:p>
        </p:txBody>
      </p:sp>
      <p:pic>
        <p:nvPicPr>
          <p:cNvPr id="34824" name="Picture 19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97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Когда началась гражданская война?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00200"/>
            <a:ext cx="8142287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rgbClr val="FFFFCC"/>
                </a:solidFill>
              </a:rPr>
              <a:t>Монархисты</a:t>
            </a:r>
            <a:r>
              <a:rPr lang="ru-RU" sz="2800" smtClean="0">
                <a:solidFill>
                  <a:schemeClr val="bg1"/>
                </a:solidFill>
              </a:rPr>
              <a:t> считали началом гражданской войны весну 1917г.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rgbClr val="FFFFCC"/>
                </a:solidFill>
              </a:rPr>
              <a:t>Либералы </a:t>
            </a:r>
            <a:r>
              <a:rPr lang="ru-RU" sz="2800" smtClean="0">
                <a:solidFill>
                  <a:schemeClr val="bg1"/>
                </a:solidFill>
              </a:rPr>
              <a:t>относили начало гражданской войны к Октябрьскому выступлению большевиков.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smtClean="0">
                <a:solidFill>
                  <a:srgbClr val="FFFFCC"/>
                </a:solidFill>
              </a:rPr>
              <a:t>Эсеры и меньшевики</a:t>
            </a:r>
            <a:r>
              <a:rPr lang="ru-RU" sz="2800" smtClean="0">
                <a:solidFill>
                  <a:schemeClr val="bg1"/>
                </a:solidFill>
              </a:rPr>
              <a:t> связывали возникновение гражданской войны с разгоном Учредительного собрания и заключением Брестского мира, т.е. отказом большевиков разделить власть с социалистическими и демократическими партиями.</a:t>
            </a:r>
          </a:p>
        </p:txBody>
      </p:sp>
      <p:pic>
        <p:nvPicPr>
          <p:cNvPr id="35844" name="Picture 4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397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2357438"/>
          </a:xfrm>
        </p:spPr>
        <p:txBody>
          <a:bodyPr/>
          <a:lstStyle/>
          <a:p>
            <a:r>
              <a:rPr lang="ru-RU" sz="3200" smtClean="0">
                <a:solidFill>
                  <a:srgbClr val="FFFF00"/>
                </a:solidFill>
              </a:rPr>
              <a:t>Многие историки указывают на   ноябрь—декабрь 1917 г. — формирование Добровольческой армии на Дону и ее первые боевые действия.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9" name="Picture 2" descr="http://russia.yaxy.ru/rus/base/ru-dt/Img/13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071813"/>
            <a:ext cx="5072063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</a:rPr>
              <a:t>Причины поражения белого движения в Гражданской войне.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0938" y="2571750"/>
            <a:ext cx="7993062" cy="3976688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Blip>
                <a:blip r:embed="rId3"/>
              </a:buBlip>
            </a:pPr>
            <a:r>
              <a:rPr lang="ru-RU" sz="2400" smtClean="0">
                <a:solidFill>
                  <a:schemeClr val="bg1"/>
                </a:solidFill>
              </a:rPr>
              <a:t>Белые не выдвинули единой политической и экономической программы, способной сплотить всех противников большевизма.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Blip>
                <a:blip r:embed="rId3"/>
              </a:buBlip>
            </a:pPr>
            <a:r>
              <a:rPr lang="ru-RU" sz="2400" smtClean="0">
                <a:solidFill>
                  <a:schemeClr val="bg1"/>
                </a:solidFill>
              </a:rPr>
              <a:t>Разобщенность, отсутствие лидера..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Blip>
                <a:blip r:embed="rId3"/>
              </a:buBlip>
            </a:pPr>
            <a:r>
              <a:rPr lang="ru-RU" sz="2400" smtClean="0">
                <a:solidFill>
                  <a:schemeClr val="bg1"/>
                </a:solidFill>
              </a:rPr>
              <a:t>Негибкая позиция в вопросе о будущем устройстве России, фанатичная приверженность лозунгу единой и неделимой России.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16238" y="1628775"/>
            <a:ext cx="5976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«Наше дело проиграно. До слез обидно…» </a:t>
            </a: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Николай Львов.</a:t>
            </a:r>
          </a:p>
        </p:txBody>
      </p:sp>
      <p:pic>
        <p:nvPicPr>
          <p:cNvPr id="41989" name="Picture 5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0" y="0"/>
            <a:ext cx="684213" cy="6858000"/>
          </a:xfrm>
          <a:noFill/>
        </p:spPr>
      </p:pic>
      <p:pic>
        <p:nvPicPr>
          <p:cNvPr id="8" name="01 Росс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2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Причины победы красных в Гражданской войне.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332038"/>
            <a:ext cx="64801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Blip>
                <a:blip r:embed="rId2"/>
              </a:buBlip>
            </a:pPr>
            <a:r>
              <a:rPr lang="ru-RU" sz="2700" smtClean="0">
                <a:solidFill>
                  <a:schemeClr val="bg1"/>
                </a:solidFill>
              </a:rPr>
              <a:t>Наличие бесспорного лидера.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Blip>
                <a:blip r:embed="rId2"/>
              </a:buBlip>
            </a:pPr>
            <a:r>
              <a:rPr lang="ru-RU" sz="2700" smtClean="0">
                <a:solidFill>
                  <a:schemeClr val="bg1"/>
                </a:solidFill>
              </a:rPr>
              <a:t>Большевики смогли мобилизовать все ресурсы, проявить единство и сплоченность, которые поддерживались не только идейно, но и насильственными методами.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Blip>
                <a:blip r:embed="rId2"/>
              </a:buBlip>
            </a:pPr>
            <a:r>
              <a:rPr lang="ru-RU" sz="2700" smtClean="0">
                <a:solidFill>
                  <a:schemeClr val="bg1"/>
                </a:solidFill>
              </a:rPr>
              <a:t>Проведение аграрной политики, учитывающей давние требование крестьянства.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Blip>
                <a:blip r:embed="rId2"/>
              </a:buBlip>
            </a:pPr>
            <a:r>
              <a:rPr lang="ru-RU" sz="2700" smtClean="0">
                <a:solidFill>
                  <a:schemeClr val="bg1"/>
                </a:solidFill>
              </a:rPr>
              <a:t>Центральное положение, дававшее ощутимые военно-стратегические преимущества.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ru-RU" sz="2700" smtClean="0">
              <a:solidFill>
                <a:schemeClr val="bg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843213" y="1557338"/>
            <a:ext cx="56880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«Мы не только удержались, но и победили»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В.И.Ленин</a:t>
            </a:r>
          </a:p>
        </p:txBody>
      </p:sp>
      <p:pic>
        <p:nvPicPr>
          <p:cNvPr id="43013" name="Picture 5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111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задание: </a:t>
            </a:r>
            <a:r>
              <a:rPr lang="en-US" dirty="0" smtClean="0">
                <a:solidFill>
                  <a:srgbClr val="FFFF00"/>
                </a:solidFill>
              </a:rPr>
              <a:t> &amp; 17 </a:t>
            </a:r>
            <a:r>
              <a:rPr lang="ru-RU" dirty="0" smtClean="0">
                <a:solidFill>
                  <a:srgbClr val="FFFF00"/>
                </a:solidFill>
              </a:rPr>
              <a:t>повторить  </a:t>
            </a:r>
            <a:r>
              <a:rPr lang="en-US" dirty="0" smtClean="0">
                <a:solidFill>
                  <a:srgbClr val="FFFF00"/>
                </a:solidFill>
              </a:rPr>
              <a:t>&amp;</a:t>
            </a:r>
            <a:r>
              <a:rPr lang="ru-RU" dirty="0" smtClean="0">
                <a:solidFill>
                  <a:srgbClr val="FFFF00"/>
                </a:solidFill>
              </a:rPr>
              <a:t> 15-16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Творческое задание на выбор: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Написать эссе на тему «»Уроки Гражданской войны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 Заполнить анкету «Мое отношение к Гражданской войне» (в буклете)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2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60350"/>
            <a:ext cx="8135937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крови, пролитой в боях,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праха обращенных в прах, 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мук казненных поколений,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душ, крестившихся в крови,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ненавидящей любви,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 преступлений, </a:t>
            </a:r>
            <a:r>
              <a:rPr lang="ru-RU" sz="3600" dirty="0" err="1" smtClean="0">
                <a:solidFill>
                  <a:srgbClr val="FFFF00"/>
                </a:solidFill>
              </a:rPr>
              <a:t>иступлений</a:t>
            </a:r>
            <a:r>
              <a:rPr lang="ru-RU" sz="3600" dirty="0" smtClean="0">
                <a:solidFill>
                  <a:srgbClr val="FFFF00"/>
                </a:solidFill>
              </a:rPr>
              <a:t>-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Возникнет праведная Русь.</a:t>
            </a:r>
          </a:p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Максимилиан   Волошин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Три цвета гражданской войны.</a:t>
            </a:r>
          </a:p>
        </p:txBody>
      </p:sp>
      <p:pic>
        <p:nvPicPr>
          <p:cNvPr id="10250" name="Picture 10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>
          <a:xfrm>
            <a:off x="3563938" y="4005263"/>
            <a:ext cx="2381250" cy="2171700"/>
          </a:xfrm>
          <a:noFill/>
        </p:spPr>
      </p:pic>
      <p:pic>
        <p:nvPicPr>
          <p:cNvPr id="10248" name="Picture 8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54000"/>
          </a:blip>
          <a:srcRect/>
          <a:stretch>
            <a:fillRect/>
          </a:stretch>
        </p:blipFill>
        <p:spPr>
          <a:xfrm>
            <a:off x="611188" y="4005263"/>
            <a:ext cx="2555875" cy="2125662"/>
          </a:xfrm>
          <a:noFill/>
        </p:spPr>
      </p:pic>
      <p:pic>
        <p:nvPicPr>
          <p:cNvPr id="10252" name="Picture 12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8000" contrast="60000"/>
          </a:blip>
          <a:srcRect/>
          <a:stretch>
            <a:fillRect/>
          </a:stretch>
        </p:blipFill>
        <p:spPr>
          <a:xfrm>
            <a:off x="6300788" y="4005263"/>
            <a:ext cx="2649537" cy="2130425"/>
          </a:xfrm>
          <a:noFill/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1619250" y="1268413"/>
            <a:ext cx="2520950" cy="10080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140200" y="1268413"/>
            <a:ext cx="0" cy="1079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140200" y="1268413"/>
            <a:ext cx="2376488" cy="10080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611188" y="2636838"/>
            <a:ext cx="2089150" cy="720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11188" y="270827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     </a:t>
            </a:r>
            <a:r>
              <a:rPr lang="ru-RU" sz="2400" b="1" dirty="0">
                <a:solidFill>
                  <a:schemeClr val="accent3"/>
                </a:solidFill>
                <a:hlinkClick r:id="rId5" action="ppaction://hlinksldjump"/>
              </a:rPr>
              <a:t>белые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3132138" y="2636838"/>
            <a:ext cx="2089150" cy="720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492500" y="2708275"/>
            <a:ext cx="1655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hlinkClick r:id="rId6" action="ppaction://hlinksldjump"/>
              </a:rPr>
              <a:t>красные</a:t>
            </a:r>
            <a:endParaRPr lang="ru-RU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5651500" y="2636838"/>
            <a:ext cx="2089150" cy="720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940425" y="2708275"/>
            <a:ext cx="19446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9900"/>
                </a:solidFill>
                <a:hlinkClick r:id="rId7" action="ppaction://hlinksldjump"/>
              </a:rPr>
              <a:t>зеленые</a:t>
            </a:r>
            <a:endParaRPr lang="ru-RU" sz="2400" b="1" dirty="0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684213" y="1125538"/>
            <a:ext cx="7847012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84" name="Picture 31" descr="241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53975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1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6" grpId="0" animBg="1"/>
      <p:bldP spid="10247" grpId="0" animBg="1"/>
      <p:bldP spid="10259" grpId="0" animBg="1"/>
      <p:bldP spid="10260" grpId="0"/>
      <p:bldP spid="10265" grpId="0" animBg="1"/>
      <p:bldP spid="10266" grpId="0"/>
      <p:bldP spid="10267" grpId="0" animBg="1"/>
      <p:bldP spid="10268" grpId="0"/>
      <p:bldP spid="102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Список литературы.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18488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Интернет-ресурсы: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/>
              <a:t> </a:t>
            </a:r>
            <a:r>
              <a:rPr lang="en-US" sz="1800" smtClean="0">
                <a:hlinkClick r:id="rId3"/>
              </a:rPr>
              <a:t>www.listovka.list.ru/11657/10902.htm/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/>
              <a:t> </a:t>
            </a:r>
            <a:r>
              <a:rPr lang="en-US" sz="1800" smtClean="0">
                <a:hlinkClick r:id="rId4"/>
              </a:rPr>
              <a:t>www.hronos.km.ru/biograf/denikin.htm/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>
                <a:solidFill>
                  <a:schemeClr val="bg1"/>
                </a:solidFill>
              </a:rPr>
              <a:t>www. bekman.onedo.ru/alfred/memorles/vrangel.htm</a:t>
            </a:r>
            <a:r>
              <a:rPr lang="en-US" sz="1800" smtClean="0"/>
              <a:t>/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/>
              <a:t> </a:t>
            </a:r>
            <a:r>
              <a:rPr lang="en-US" sz="1800" smtClean="0">
                <a:hlinkClick r:id="rId5"/>
              </a:rPr>
              <a:t>www.kirov-online.ru/default.asp?ano=24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>
                <a:hlinkClick r:id="rId6"/>
              </a:rPr>
              <a:t>www.sapantoday.ru/japanar/i20shtm/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800" smtClean="0"/>
              <a:t> </a:t>
            </a:r>
            <a:r>
              <a:rPr lang="en-US" sz="1800" smtClean="0">
                <a:hlinkClick r:id="rId7"/>
              </a:rPr>
              <a:t>www.stel.ru/museum/lastya_e.htm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Т.В.Коваль. «История России 20в.» конспект уроков для учителя истории .М. «Владос-пресс»2001г.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«Энциклопедический словарь юного историка» м.1997г.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В.В. Кириллов, М.Н.Чернова «Поурочные методические разработки и сценарии уроков к курсу « истории России 19-20вв» М. «ЦГО» 2000г.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М.Волошин « Избранное». Минск 1993г.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П.А.Шевоцуков « Страницы истории гражданской истории»М. 1992г.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В.В. Шульгин « Дни. 1920» М. 1989.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Журнал «Родина» №10- 1990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>
                <a:solidFill>
                  <a:schemeClr val="bg1"/>
                </a:solidFill>
              </a:rPr>
              <a:t>« Преподавание истории и обществознания в школе» № 6-2002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1357290" y="1428736"/>
            <a:ext cx="6696075" cy="489743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331913" y="0"/>
            <a:ext cx="6840537" cy="936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92275" y="0"/>
            <a:ext cx="6191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800" b="1">
                <a:solidFill>
                  <a:schemeClr val="bg1"/>
                </a:solidFill>
              </a:rPr>
              <a:t>            Белые</a:t>
            </a:r>
          </a:p>
        </p:txBody>
      </p:sp>
      <p:pic>
        <p:nvPicPr>
          <p:cNvPr id="8200" name="Picture 15" descr="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735013" y="3521075"/>
            <a:ext cx="203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3687763" y="4384675"/>
            <a:ext cx="1820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5" name="Text Box 21"/>
          <p:cNvSpPr txBox="1">
            <a:spLocks noChangeArrowheads="1"/>
          </p:cNvSpPr>
          <p:nvPr/>
        </p:nvSpPr>
        <p:spPr bwMode="auto">
          <a:xfrm>
            <a:off x="7432675" y="424021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2700338" y="5300663"/>
            <a:ext cx="55451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CC"/>
                </a:solidFill>
              </a:rPr>
              <a:t> 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643174" y="2285992"/>
            <a:ext cx="42481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Подобно витязям варягам,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Чтоб воедино Русь собрать,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Идет на бой с трехцветным флагом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Без страха смерти наша рать.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Ей не страшны в пути лишенья, 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Смешон кровавых страхов бред, 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Она несет к нам возрожденье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В сиянье радостных побед!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             Ф. Касаткин-Ростовский</a:t>
            </a:r>
          </a:p>
        </p:txBody>
      </p:sp>
      <p:sp>
        <p:nvSpPr>
          <p:cNvPr id="8210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1188" y="6605588"/>
            <a:ext cx="252412" cy="252412"/>
          </a:xfrm>
          <a:prstGeom prst="actionButtonForwardNext">
            <a:avLst/>
          </a:prstGeom>
          <a:solidFill>
            <a:srgbClr val="FFF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6" grpId="0" animBg="1"/>
      <p:bldP spid="27676" grpId="1" animBg="1"/>
      <p:bldP spid="27653" grpId="0" animBg="1"/>
      <p:bldP spid="27654" grpId="0"/>
      <p:bldP spid="27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571480"/>
            <a:ext cx="4857752" cy="555468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 Колчак  -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русский военный и политический деятель, адмирал, участник  Русско-японской войны. Во время  Первой мировой войны командовал минной дивизией  Балтийского флота, Черноморским флотом, георгиевский кавалер. Вождь Белого движения на востоке страны, Верховный правитель 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KOLCH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1000108"/>
            <a:ext cx="3776825" cy="46434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61547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Антон Иванович Деникин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Добился наибольших военных и политических результатов среди всех руководителей Белого движения,  командующий Добровольческой армией, Главнокомандующий  Вооруженными силами Юга России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Anton Denikin 1918-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28628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Пётр Николаевич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Врангель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— русский военачальник, участник Русско-японской и Первой мировой войн, один из главных руководителей Белого движения в годы Гражданской войны. Главнокомандующий Русской армии в Крыму и Польше</a:t>
            </a:r>
          </a:p>
        </p:txBody>
      </p:sp>
      <p:sp>
        <p:nvSpPr>
          <p:cNvPr id="82946" name="AutoShape 2" descr="Картинки по запросу вранг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 descr="Картинки по запросу вранг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0" name="AutoShape 6" descr="Картинки по запросу вранг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2" name="Picture 8" descr="Pyotr Wrangel, portrait 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351427"/>
            <a:ext cx="3571932" cy="622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1949</Words>
  <Application>Microsoft Office PowerPoint</Application>
  <PresentationFormat>Экран (4:3)</PresentationFormat>
  <Paragraphs>212</Paragraphs>
  <Slides>50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Times New Roman</vt:lpstr>
      <vt:lpstr>Wingdings</vt:lpstr>
      <vt:lpstr>Calibri</vt:lpstr>
      <vt:lpstr>Оформление по умолчанию</vt:lpstr>
      <vt:lpstr>Фотография Photo Editor</vt:lpstr>
      <vt:lpstr>Слайд 1</vt:lpstr>
      <vt:lpstr>Слайд 2</vt:lpstr>
      <vt:lpstr>Слайд 3</vt:lpstr>
      <vt:lpstr>Гражданская война</vt:lpstr>
      <vt:lpstr>Три цвета гражданской войны.</vt:lpstr>
      <vt:lpstr>Слайд 6</vt:lpstr>
      <vt:lpstr>Слайд 7</vt:lpstr>
      <vt:lpstr>Антон Иванович Деникин    Добился наибольших военных и политических результатов среди всех руководителей Белого движения,  командующий Добровольческой армией, Главнокомандующий  Вооруженными силами Юга России</vt:lpstr>
      <vt:lpstr>Слайд 9</vt:lpstr>
      <vt:lpstr>Слайд 10</vt:lpstr>
      <vt:lpstr>Формирование белого движения</vt:lpstr>
      <vt:lpstr>Социальный состав белого движения</vt:lpstr>
      <vt:lpstr>Программа Деникина:</vt:lpstr>
      <vt:lpstr>Аграрная программа лидеров белого движения</vt:lpstr>
      <vt:lpstr>Слайд 15</vt:lpstr>
      <vt:lpstr>Социальная база красных</vt:lpstr>
      <vt:lpstr>Красная Армия</vt:lpstr>
      <vt:lpstr>Слайд 18</vt:lpstr>
      <vt:lpstr>Слайд 19</vt:lpstr>
      <vt:lpstr>Климент Ефремович Ворошилов</vt:lpstr>
      <vt:lpstr>Семен Семенович Буденный</vt:lpstr>
      <vt:lpstr>Слайд 22</vt:lpstr>
      <vt:lpstr>Василий Иванович Чапаев</vt:lpstr>
      <vt:lpstr>Слайд 24</vt:lpstr>
      <vt:lpstr>Политика «военного коммунизма»</vt:lpstr>
      <vt:lpstr>Истоки политики «военного коммунизма»</vt:lpstr>
      <vt:lpstr>Слайд 27</vt:lpstr>
      <vt:lpstr>Слайд 28</vt:lpstr>
      <vt:lpstr>Нестор Иванович Махно</vt:lpstr>
      <vt:lpstr>Программа « зеленых»</vt:lpstr>
      <vt:lpstr>Слайд 31</vt:lpstr>
      <vt:lpstr>Интервенция</vt:lpstr>
      <vt:lpstr>Слайд 33</vt:lpstr>
      <vt:lpstr>Предпосылки Гражданской войны в России</vt:lpstr>
      <vt:lpstr>Причины гражданской войны. </vt:lpstr>
      <vt:lpstr>Историк М.А.Осоргин:</vt:lpstr>
      <vt:lpstr>ТЕРРОР -</vt:lpstr>
      <vt:lpstr>Террор  «белый» и «красный»</vt:lpstr>
      <vt:lpstr>30 августа 1918 года- покушение на В.И.Ленина</vt:lpstr>
      <vt:lpstr>Слайд 40</vt:lpstr>
      <vt:lpstr>Расстрел царской семьи</vt:lpstr>
      <vt:lpstr>Политика устрашения, подавления политических противников насильственными методами вплоть до физического уничтожения </vt:lpstr>
      <vt:lpstr>Споры о начале гражданской войны</vt:lpstr>
      <vt:lpstr>Когда началась гражданская война?</vt:lpstr>
      <vt:lpstr>Многие историки указывают на   ноябрь—декабрь 1917 г. — формирование Добровольческой армии на Дону и ее первые боевые действия. </vt:lpstr>
      <vt:lpstr>Причины поражения белого движения в Гражданской войне.</vt:lpstr>
      <vt:lpstr>Причины победы красных в Гражданской войне.</vt:lpstr>
      <vt:lpstr>Слайд 48</vt:lpstr>
      <vt:lpstr>Слайд 49</vt:lpstr>
      <vt:lpstr>Список литературы.</vt:lpstr>
    </vt:vector>
  </TitlesOfParts>
  <Company>129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ГВ</dc:creator>
  <cp:lastModifiedBy>Елена</cp:lastModifiedBy>
  <cp:revision>412</cp:revision>
  <dcterms:created xsi:type="dcterms:W3CDTF">2002-11-04T08:03:20Z</dcterms:created>
  <dcterms:modified xsi:type="dcterms:W3CDTF">2016-02-12T09:54:29Z</dcterms:modified>
</cp:coreProperties>
</file>