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</p:sldMasterIdLst>
  <p:notesMasterIdLst>
    <p:notesMasterId r:id="rId15"/>
  </p:notesMasterIdLst>
  <p:sldIdLst>
    <p:sldId id="296" r:id="rId3"/>
    <p:sldId id="281" r:id="rId4"/>
    <p:sldId id="299" r:id="rId5"/>
    <p:sldId id="300" r:id="rId6"/>
    <p:sldId id="298" r:id="rId7"/>
    <p:sldId id="266" r:id="rId8"/>
    <p:sldId id="302" r:id="rId9"/>
    <p:sldId id="303" r:id="rId10"/>
    <p:sldId id="301" r:id="rId11"/>
    <p:sldId id="295" r:id="rId12"/>
    <p:sldId id="304" r:id="rId13"/>
    <p:sldId id="29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2A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840" autoAdjust="0"/>
  </p:normalViewPr>
  <p:slideViewPr>
    <p:cSldViewPr>
      <p:cViewPr varScale="1">
        <p:scale>
          <a:sx n="65" d="100"/>
          <a:sy n="65" d="100"/>
        </p:scale>
        <p:origin x="-11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FF51D-E4E6-40A1-A77C-E6DABA6338ED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A26571-4CB5-4E29-AA14-1C3478AC3F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6014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E68DE5-3EEA-4CA5-AE46-69A9D91B6E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B829FC-AD24-423F-8893-6872A85722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47ACF4-9029-42F5-80D0-3B0C113457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CAAAE-BDA2-4A2C-AD4A-5626E6CD74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BB224-EA36-45EB-939E-E695AE905F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56AF08-71EA-4604-8E75-F24EAC326E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A71FE3-76D7-4EF9-A32F-41E7DEB38D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57FF11-1BF8-4C7B-8C4E-11A9D88093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8FA31-FF0A-40B5-9F3E-56B3A2A8FA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88A8D-0868-4C8C-B935-AF5559428D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F8C346-0E47-4402-A5C6-A717CE8F21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3BE85B-D1D7-4AB9-A1FC-224E75945A4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3BE85B-D1D7-4AB9-A1FC-224E75945A4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/>
              <a:t>Учитель: </a:t>
            </a:r>
            <a:r>
              <a:rPr lang="ru-RU" sz="4000" dirty="0" err="1" smtClean="0"/>
              <a:t>Чагина</a:t>
            </a:r>
            <a:r>
              <a:rPr lang="ru-RU" sz="4000" dirty="0" smtClean="0"/>
              <a:t> Е. П.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4000" dirty="0" smtClean="0"/>
              <a:t>Урок математики </a:t>
            </a:r>
          </a:p>
          <a:p>
            <a:r>
              <a:rPr lang="ru-RU" sz="4000" dirty="0" smtClean="0"/>
              <a:t>2 А класс</a:t>
            </a:r>
          </a:p>
          <a:p>
            <a:r>
              <a:rPr lang="ru-RU" sz="4000" dirty="0" smtClean="0"/>
              <a:t>МАОУ «</a:t>
            </a:r>
            <a:r>
              <a:rPr lang="ru-RU" sz="4000" dirty="0" err="1" smtClean="0"/>
              <a:t>Ныробская</a:t>
            </a:r>
            <a:r>
              <a:rPr lang="ru-RU" sz="4000" dirty="0" smtClean="0"/>
              <a:t> СОШ»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Pictures\Рисунок1.jpg"/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683568" y="332656"/>
            <a:ext cx="7560841" cy="61926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1663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4116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494116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41277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619672" y="2420888"/>
            <a:ext cx="75175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smtClean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endParaRPr lang="ru-RU" sz="6600" b="1" dirty="0">
              <a:ln w="1905"/>
              <a:solidFill>
                <a:srgbClr val="92D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195736" y="1772816"/>
            <a:ext cx="1512168" cy="12830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195736" y="2996952"/>
            <a:ext cx="2016224" cy="588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195736" y="3068960"/>
            <a:ext cx="1728192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3707904" y="1268760"/>
            <a:ext cx="234012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узнал</a:t>
            </a:r>
            <a:endParaRPr lang="ru-RU" sz="66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11960" y="2708920"/>
            <a:ext cx="35850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ЗАПОМНИЛ</a:t>
            </a:r>
            <a:endParaRPr lang="ru-RU" sz="4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3789040"/>
            <a:ext cx="20794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СМОГ</a:t>
            </a:r>
            <a:endParaRPr lang="ru-RU" sz="48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\Pictures\Рисунок1.jpg"/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755576" y="404664"/>
            <a:ext cx="7560841" cy="61926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1663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4116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494116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141277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799261" y="3789040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187624" y="764704"/>
            <a:ext cx="65527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 eaLnBrk="0" hangingPunct="0"/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АЛГОРИТМ САМООЦЕНКИ</a:t>
            </a:r>
          </a:p>
          <a:p>
            <a:pPr indent="228600" algn="just" eaLnBrk="0" hangingPunct="0"/>
            <a:endParaRPr lang="ru-RU" sz="3200" dirty="0" smtClean="0">
              <a:solidFill>
                <a:srgbClr val="1D12AE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28600" algn="just" eaLnBrk="0" hangingPunct="0"/>
            <a:r>
              <a:rPr lang="ru-RU" sz="3200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1. Какое было задание? </a:t>
            </a:r>
          </a:p>
          <a:p>
            <a:pPr indent="228600" algn="just" eaLnBrk="0" hangingPunct="0"/>
            <a:r>
              <a:rPr lang="ru-RU" sz="3200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2. Удалось выполнить задание? </a:t>
            </a:r>
          </a:p>
          <a:p>
            <a:pPr indent="228600" algn="just" eaLnBrk="0" hangingPunct="0"/>
            <a:r>
              <a:rPr lang="ru-RU" sz="3200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3. Задание выполнено верно или с ошибками?</a:t>
            </a:r>
          </a:p>
          <a:p>
            <a:pPr indent="228600" algn="just" eaLnBrk="0" hangingPunct="0"/>
            <a:r>
              <a:rPr lang="ru-RU" sz="3200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4. Кто из учеников помогал при выполнении задания? </a:t>
            </a:r>
          </a:p>
          <a:p>
            <a:pPr indent="228600" algn="just" eaLnBrk="0" hangingPunct="0"/>
            <a:r>
              <a:rPr lang="ru-RU" sz="3200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5. Какую  отметку 	ты можешь себе поставить?</a:t>
            </a:r>
            <a:endParaRPr lang="ru-RU" sz="3200" dirty="0">
              <a:solidFill>
                <a:srgbClr val="1D12A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539552" y="476672"/>
            <a:ext cx="8136904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537741" y="732831"/>
            <a:ext cx="6512511" cy="1143000"/>
          </a:xfrm>
        </p:spPr>
        <p:txBody>
          <a:bodyPr/>
          <a:lstStyle/>
          <a:p>
            <a:pPr lvl="0" algn="ctr">
              <a:buNone/>
            </a:pPr>
            <a:r>
              <a:rPr lang="ru-RU" sz="4800" b="0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Источники:</a:t>
            </a:r>
            <a:r>
              <a:rPr lang="ru-RU" sz="3200" b="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3200" b="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4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388" y="6411341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108" y="645189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8" y="537321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" y="635691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46" y="1613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4" y="108627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6163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474" y="542500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201" y="108627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659" y="64195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43608" y="2966028"/>
            <a:ext cx="7200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Образовательная система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 2100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Т.Е.Демидова, С.А.Козлова, А.П.Тонких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математика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 класс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Учебник 2 часть</a:t>
            </a:r>
            <a:r>
              <a:rPr lang="ru-RU" sz="20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рекомендации для учителя.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81556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539552" y="620688"/>
            <a:ext cx="8136904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71600" y="731520"/>
            <a:ext cx="7128792" cy="4137640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ru-RU" sz="12800" b="1" i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ПРАВИЛА ПОВЕДЕНИЯ НА УРОКЕ</a:t>
            </a:r>
          </a:p>
          <a:p>
            <a:pPr marL="45720" indent="0">
              <a:buNone/>
            </a:pPr>
            <a:endParaRPr lang="ru-RU" sz="12800" b="1" i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12800" b="1" i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уроке будь старательным,</a:t>
            </a:r>
          </a:p>
          <a:p>
            <a:pPr marL="45720" indent="0">
              <a:buNone/>
            </a:pPr>
            <a:r>
              <a:rPr lang="ru-RU" sz="12800" b="1" i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Будь спокойным и внимательным.</a:t>
            </a:r>
          </a:p>
          <a:p>
            <a:pPr marL="45720" indent="0">
              <a:buNone/>
            </a:pPr>
            <a:r>
              <a:rPr lang="ru-RU" sz="12800" b="1" i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Всё пиши, не отставая,</a:t>
            </a:r>
          </a:p>
          <a:p>
            <a:pPr marL="45720" indent="0">
              <a:buNone/>
            </a:pPr>
            <a:r>
              <a:rPr lang="ru-RU" sz="12800" b="1" i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Слушай, не перебивая.</a:t>
            </a:r>
          </a:p>
          <a:p>
            <a:pPr marL="45720" indent="0">
              <a:buNone/>
            </a:pPr>
            <a:r>
              <a:rPr lang="ru-RU" sz="12800" b="1" i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Говори всё чётко, внятно,</a:t>
            </a:r>
          </a:p>
          <a:p>
            <a:pPr marL="45720" indent="0">
              <a:buNone/>
            </a:pPr>
            <a:r>
              <a:rPr lang="ru-RU" sz="12800" b="1" i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Чтобы было всем понятно.</a:t>
            </a:r>
          </a:p>
          <a:p>
            <a:pPr marL="45720" indent="0">
              <a:buNone/>
            </a:pPr>
            <a:r>
              <a:rPr lang="ru-RU" sz="12800" b="1" i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Если хочешь отвечать, </a:t>
            </a:r>
          </a:p>
          <a:p>
            <a:pPr marL="45720" indent="0">
              <a:buNone/>
            </a:pPr>
            <a:r>
              <a:rPr lang="ru-RU" sz="12800" b="1" i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Надо руку поднимать.</a:t>
            </a:r>
          </a:p>
          <a:p>
            <a:pPr marL="45720" indent="0">
              <a:buNone/>
            </a:pPr>
            <a:endParaRPr lang="ru-RU" sz="12800" b="1" i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63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endParaRPr lang="ru-RU" sz="63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endParaRPr lang="ru-RU" sz="76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endParaRPr lang="ru-RU" sz="48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</a:t>
            </a:r>
          </a:p>
          <a:p>
            <a:pPr marL="45720" indent="0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</a:t>
            </a:r>
            <a:endParaRPr lang="ru-RU" sz="4000" i="1" dirty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</p:txBody>
      </p:sp>
      <p:pic>
        <p:nvPicPr>
          <p:cNvPr id="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679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780" y="5029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43585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37230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15" y="641392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0" y="638132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537321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900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1" y="25649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2" y="167453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93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35" y="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946" y="2391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137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68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154" y="104499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220486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928" y="335699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450912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111" y="5510091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703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854" y="3750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2843808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27784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99792" y="4077072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76056" y="3573016"/>
            <a:ext cx="16561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6056" y="4077072"/>
            <a:ext cx="172819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41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539552" y="620688"/>
            <a:ext cx="8136904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957392" cy="4137640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ru-RU" sz="4000" i="1" dirty="0" smtClean="0">
                <a:solidFill>
                  <a:schemeClr val="bg1"/>
                </a:solidFill>
              </a:rPr>
              <a:t> </a:t>
            </a:r>
          </a:p>
          <a:p>
            <a:pPr marL="45720" indent="0" algn="ctr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r>
              <a:rPr lang="ru-RU" sz="144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</a:t>
            </a:r>
            <a:r>
              <a:rPr lang="ru-RU" sz="14400" b="1" i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ДЕВИЗ </a:t>
            </a:r>
            <a:r>
              <a:rPr lang="ru-RU" sz="14400" b="1" i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УРОКА:</a:t>
            </a:r>
            <a:endParaRPr lang="ru-RU" sz="14400" b="1" i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63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endParaRPr lang="ru-RU" sz="63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algn="ctr">
              <a:buNone/>
              <a:defRPr/>
            </a:pPr>
            <a:r>
              <a:rPr lang="ru-RU" sz="14400" b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«ЛУЧШИЙ </a:t>
            </a:r>
            <a:r>
              <a:rPr lang="ru-RU" sz="14400" b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СПОСОБ </a:t>
            </a:r>
          </a:p>
          <a:p>
            <a:pPr algn="ctr">
              <a:buNone/>
              <a:defRPr/>
            </a:pPr>
            <a:r>
              <a:rPr lang="ru-RU" sz="14400" b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ИЗУЧИТЬ ЧТО-ЛИБО – </a:t>
            </a:r>
          </a:p>
          <a:p>
            <a:pPr algn="ctr">
              <a:buNone/>
              <a:defRPr/>
            </a:pPr>
            <a:r>
              <a:rPr lang="ru-RU" sz="14400" b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ЭТО ОТКРЫТЬ </a:t>
            </a:r>
            <a:r>
              <a:rPr lang="ru-RU" sz="14400" b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САМОМУ»</a:t>
            </a:r>
            <a:endParaRPr lang="ru-RU" sz="14400" b="1" dirty="0" smtClean="0">
              <a:ln w="1905"/>
              <a:solidFill>
                <a:srgbClr val="1D12A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63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endParaRPr lang="ru-RU" sz="48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</a:t>
            </a:r>
          </a:p>
          <a:p>
            <a:pPr marL="45720" indent="0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</a:t>
            </a:r>
            <a:endParaRPr lang="ru-RU" sz="4000" i="1" dirty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</p:txBody>
      </p:sp>
      <p:pic>
        <p:nvPicPr>
          <p:cNvPr id="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679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780" y="5029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43585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37230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15" y="641392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0" y="638132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537321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900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1" y="25649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2" y="167453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93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35" y="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946" y="2391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137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68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154" y="104499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220486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928" y="335699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450912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111" y="5510091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703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854" y="3750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2843808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27784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99792" y="4077072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76056" y="3573016"/>
            <a:ext cx="16561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6056" y="4077072"/>
            <a:ext cx="172819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41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467544" y="332656"/>
            <a:ext cx="8136904" cy="61926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339752" y="476672"/>
            <a:ext cx="6048672" cy="5976664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ru-RU" sz="4000" i="1" dirty="0" smtClean="0">
                <a:solidFill>
                  <a:schemeClr val="bg1"/>
                </a:solidFill>
              </a:rPr>
              <a:t> </a:t>
            </a:r>
          </a:p>
          <a:p>
            <a:pPr marL="45720" indent="0" algn="ctr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                </a:t>
            </a:r>
          </a:p>
          <a:p>
            <a:pPr marL="45720" indent="0">
              <a:buNone/>
            </a:pPr>
            <a:r>
              <a:rPr lang="ru-RU" sz="4000" b="1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                             </a:t>
            </a:r>
          </a:p>
          <a:p>
            <a:pPr marL="45720" indent="0">
              <a:buNone/>
            </a:pPr>
            <a:r>
              <a:rPr lang="ru-RU" sz="4000" b="1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                              </a:t>
            </a:r>
          </a:p>
          <a:p>
            <a:pPr marL="45720" indent="0">
              <a:buNone/>
            </a:pPr>
            <a:r>
              <a:rPr lang="ru-RU" sz="4000" b="1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                            </a:t>
            </a:r>
            <a:r>
              <a:rPr lang="ru-RU" sz="9600" b="1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ОПРЕДЕЛЯЕМ ОСНОВНОЙ </a:t>
            </a:r>
          </a:p>
          <a:p>
            <a:pPr marL="45720" indent="0">
              <a:buNone/>
            </a:pPr>
            <a:r>
              <a:rPr lang="ru-RU" sz="9600" b="1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                          ВОПРОС   УРОКА                 </a:t>
            </a:r>
          </a:p>
          <a:p>
            <a:pPr marL="45720" indent="0">
              <a:buNone/>
            </a:pPr>
            <a:endParaRPr lang="ru-RU" sz="6000" b="1" dirty="0" smtClean="0">
              <a:solidFill>
                <a:srgbClr val="1D12AE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6000" b="1" dirty="0" smtClean="0">
              <a:solidFill>
                <a:srgbClr val="1D12AE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6000" b="1" dirty="0" smtClean="0">
              <a:solidFill>
                <a:srgbClr val="1D12AE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9600" b="1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           		   	  	                                  		       ОТКРЫВАЕМ НОВЫЕ                   			      ЗНАНИЯ </a:t>
            </a:r>
          </a:p>
          <a:p>
            <a:pPr marL="45720" indent="0">
              <a:buNone/>
            </a:pPr>
            <a:endParaRPr lang="ru-RU" sz="9600" b="1" dirty="0" smtClean="0">
              <a:solidFill>
                <a:srgbClr val="1D12AE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9600" b="1" dirty="0" smtClean="0">
              <a:solidFill>
                <a:srgbClr val="1D12AE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9600" b="1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ЗАКРЕПЛЯЕМ</a:t>
            </a:r>
          </a:p>
          <a:p>
            <a:pPr marL="45720" indent="0">
              <a:buNone/>
            </a:pPr>
            <a:r>
              <a:rPr lang="ru-RU" sz="9600" b="1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НОВЫЕ                   			             ЗНАНИЯ</a:t>
            </a:r>
          </a:p>
          <a:p>
            <a:pPr marL="45720" indent="0" algn="ctr">
              <a:buNone/>
            </a:pPr>
            <a:r>
              <a:rPr lang="ru-RU" sz="144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</a:t>
            </a:r>
            <a:endParaRPr lang="ru-RU" sz="63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endParaRPr lang="ru-RU" sz="48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</a:t>
            </a:r>
          </a:p>
          <a:p>
            <a:pPr marL="45720" indent="0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</a:t>
            </a:r>
            <a:endParaRPr lang="ru-RU" sz="4000" i="1" dirty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</p:txBody>
      </p:sp>
      <p:pic>
        <p:nvPicPr>
          <p:cNvPr id="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679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780" y="5029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43585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37230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15" y="641392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0" y="638132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537321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900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1" y="25649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2" y="167453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93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35" y="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946" y="2391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137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68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154" y="104499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220486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928" y="335699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450912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111" y="5510091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703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854" y="3750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3059832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27784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99792" y="4077072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76056" y="3573016"/>
            <a:ext cx="16561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6056" y="3717032"/>
            <a:ext cx="29523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pic>
        <p:nvPicPr>
          <p:cNvPr id="38" name="Рисунок 3" descr="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4664"/>
            <a:ext cx="143986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11" descr="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1412776"/>
            <a:ext cx="1439863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Рисунок 7" descr="Шаг 2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3356992"/>
            <a:ext cx="1851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9" descr="1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4869160"/>
            <a:ext cx="12795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2286000" y="476673"/>
            <a:ext cx="559836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1D12AE"/>
                </a:solidFill>
                <a:latin typeface="Times New Roman" pitchFamily="18" charset="0"/>
                <a:cs typeface="Times New Roman" pitchFamily="18" charset="0"/>
              </a:rPr>
              <a:t>ВСПОМИНАЕМ ТО, ЧТО ЗНАЕМ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414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539552" y="620688"/>
            <a:ext cx="8136904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957392" cy="4137640"/>
          </a:xfrm>
        </p:spPr>
        <p:txBody>
          <a:bodyPr>
            <a:normAutofit fontScale="55000" lnSpcReduction="20000"/>
          </a:bodyPr>
          <a:lstStyle/>
          <a:p>
            <a:pPr marL="45720" indent="0" algn="ctr">
              <a:buNone/>
            </a:pPr>
            <a:r>
              <a:rPr lang="ru-RU" sz="4000" i="1" dirty="0" smtClean="0">
                <a:solidFill>
                  <a:schemeClr val="bg1"/>
                </a:solidFill>
              </a:rPr>
              <a:t> </a:t>
            </a: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</a:t>
            </a:r>
            <a:r>
              <a:rPr lang="ru-RU" sz="63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12 дек</a:t>
            </a:r>
            <a:r>
              <a:rPr lang="ru-RU" sz="6300" i="1" dirty="0" smtClean="0">
                <a:solidFill>
                  <a:srgbClr val="00B050"/>
                </a:solidFill>
                <a:latin typeface="Arial Black" pitchFamily="34" charset="0"/>
                <a:cs typeface="Angsana New" pitchFamily="18" charset="-34"/>
              </a:rPr>
              <a:t>а</a:t>
            </a:r>
            <a:r>
              <a:rPr lang="ru-RU" sz="63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бря.</a:t>
            </a:r>
          </a:p>
          <a:p>
            <a:pPr marL="45720" indent="0" algn="ctr">
              <a:buNone/>
            </a:pPr>
            <a:r>
              <a:rPr lang="ru-RU" sz="6300" i="1" dirty="0" smtClean="0">
                <a:solidFill>
                  <a:schemeClr val="accent4"/>
                </a:solidFill>
                <a:latin typeface="Arial Black" pitchFamily="34" charset="0"/>
                <a:cs typeface="Angsana New" pitchFamily="18" charset="-34"/>
              </a:rPr>
              <a:t>К</a:t>
            </a:r>
            <a:r>
              <a:rPr lang="ru-RU" sz="63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ла</a:t>
            </a:r>
            <a:r>
              <a:rPr lang="ru-RU" sz="6300" i="1" dirty="0" smtClean="0">
                <a:solidFill>
                  <a:schemeClr val="accent4"/>
                </a:solidFill>
                <a:latin typeface="Arial Black" pitchFamily="34" charset="0"/>
                <a:cs typeface="Angsana New" pitchFamily="18" charset="-34"/>
              </a:rPr>
              <a:t>сс</a:t>
            </a:r>
            <a:r>
              <a:rPr lang="ru-RU" sz="63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ная р</a:t>
            </a:r>
            <a:r>
              <a:rPr lang="ru-RU" sz="6300" i="1" dirty="0" smtClean="0">
                <a:solidFill>
                  <a:schemeClr val="accent4"/>
                </a:solidFill>
                <a:latin typeface="Arial Black" pitchFamily="34" charset="0"/>
                <a:cs typeface="Angsana New" pitchFamily="18" charset="-34"/>
              </a:rPr>
              <a:t>а</a:t>
            </a:r>
            <a:r>
              <a:rPr lang="ru-RU" sz="63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бота.</a:t>
            </a:r>
          </a:p>
          <a:p>
            <a:pPr marL="45720" indent="0">
              <a:buNone/>
            </a:pPr>
            <a:endParaRPr lang="ru-RU" sz="63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6300" i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Angsana New" pitchFamily="18" charset="-34"/>
              </a:rPr>
              <a:t>28  36  7  92  33  6  70  21 </a:t>
            </a:r>
          </a:p>
          <a:p>
            <a:pPr marL="45720" indent="0">
              <a:buNone/>
            </a:pPr>
            <a:r>
              <a:rPr lang="ru-RU" sz="48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</a:t>
            </a: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</a:t>
            </a:r>
          </a:p>
          <a:p>
            <a:pPr marL="45720" indent="0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</a:t>
            </a:r>
            <a:endParaRPr lang="ru-RU" sz="4000" i="1" dirty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</p:txBody>
      </p:sp>
      <p:pic>
        <p:nvPicPr>
          <p:cNvPr id="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679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780" y="5029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43585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37230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15" y="641392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0" y="638132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537321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900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1" y="25649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2" y="167453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93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35" y="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946" y="2391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137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68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154" y="104499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220486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928" y="335699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450912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111" y="5510091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703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854" y="3750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2843808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27784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99792" y="4077072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76056" y="3573016"/>
            <a:ext cx="16561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6056" y="4077072"/>
            <a:ext cx="172819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41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539552" y="476672"/>
            <a:ext cx="8136904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692696"/>
            <a:ext cx="5832647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Определяем основной вопрос урока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83568" y="2420888"/>
            <a:ext cx="7560840" cy="3186688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12800" dirty="0" smtClean="0">
                <a:solidFill>
                  <a:schemeClr val="bg1"/>
                </a:solidFill>
              </a:rPr>
              <a:t>Реши задачу Кати.</a:t>
            </a:r>
          </a:p>
          <a:p>
            <a:pPr>
              <a:lnSpc>
                <a:spcPct val="120000"/>
              </a:lnSpc>
              <a:buNone/>
            </a:pPr>
            <a:r>
              <a:rPr lang="ru-RU" sz="1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Девочка вырезала 15 белых снежинок и        14 голубых.     Шесть снежинок одного цвета она отдала Пете.   Сколько белых и сколько голубых снежинок у неё осталось?</a:t>
            </a:r>
          </a:p>
          <a:p>
            <a:pPr>
              <a:lnSpc>
                <a:spcPct val="120000"/>
              </a:lnSpc>
              <a:buNone/>
            </a:pPr>
            <a:r>
              <a:rPr lang="ru-RU" sz="1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Как решать такие задачи?</a:t>
            </a:r>
            <a:endParaRPr lang="ru-RU" sz="9000" b="1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4700" dirty="0" smtClean="0"/>
              <a:t>   </a:t>
            </a:r>
            <a:endParaRPr lang="ru-RU" sz="4700" dirty="0"/>
          </a:p>
        </p:txBody>
      </p:sp>
      <p:sp>
        <p:nvSpPr>
          <p:cNvPr id="16" name="TextBox 15"/>
          <p:cNvSpPr txBox="1"/>
          <p:nvPr/>
        </p:nvSpPr>
        <p:spPr>
          <a:xfrm>
            <a:off x="2843808" y="2348880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82153" y="3431288"/>
            <a:ext cx="86409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20272" y="2311802"/>
            <a:ext cx="7920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6296" y="3435912"/>
            <a:ext cx="9361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300" b="1" dirty="0">
              <a:solidFill>
                <a:schemeClr val="bg1"/>
              </a:solidFill>
            </a:endParaRPr>
          </a:p>
        </p:txBody>
      </p:sp>
      <p:pic>
        <p:nvPicPr>
          <p:cNvPr id="3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4" y="105908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073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222" y="638132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0388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" y="6328433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618" y="63541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716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5" y="105908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9" y="2394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-1050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473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94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256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425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316" y="642801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0" y="3563973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0" y="508518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3" y="501317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4" y="374072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5" y="232428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4" y="225851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1691680" y="328498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43608" y="486916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475656" y="486916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979712" y="486916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0112" y="321297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40050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9" name="Рисунок 3" descr="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548680"/>
            <a:ext cx="143986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539552" y="404664"/>
            <a:ext cx="8136904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692696"/>
            <a:ext cx="5832647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Открываем новые знания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827584" y="2636912"/>
            <a:ext cx="7200800" cy="28803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Есть такие задачи, которые допускают несколько вариантов условия. Для полного решения таких задач нужно рассмотреть все возможные варианты условия.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2843808" y="2348880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82153" y="3431288"/>
            <a:ext cx="86409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20272" y="2311802"/>
            <a:ext cx="7920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36296" y="3435912"/>
            <a:ext cx="9361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300" b="1" dirty="0">
              <a:solidFill>
                <a:schemeClr val="bg1"/>
              </a:solidFill>
            </a:endParaRPr>
          </a:p>
        </p:txBody>
      </p:sp>
      <p:pic>
        <p:nvPicPr>
          <p:cNvPr id="3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4" y="105908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073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222" y="638132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0388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" y="6328433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618" y="63541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716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5" y="105908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9" y="2394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-1050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473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94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256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425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316" y="642801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0" y="3563973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0" y="508518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3" y="501317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4" y="374072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5" y="232428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4" y="225851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1691680" y="328498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43608" y="486916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475656" y="486916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979712" y="486916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0112" y="321297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40050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0" name="Рисунок 7" descr="Шаг 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620688"/>
            <a:ext cx="2036166" cy="1583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539552" y="620688"/>
            <a:ext cx="8136904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957392" cy="4137640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ru-RU" sz="4000" i="1" dirty="0" smtClean="0">
                <a:solidFill>
                  <a:schemeClr val="bg1"/>
                </a:solidFill>
              </a:rPr>
              <a:t> </a:t>
            </a:r>
          </a:p>
          <a:p>
            <a:pPr marL="45720" indent="0" algn="ctr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r>
              <a:rPr lang="ru-RU" sz="144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</a:t>
            </a:r>
            <a:r>
              <a:rPr lang="ru-RU" sz="14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ТЕМА УРОКА</a:t>
            </a:r>
          </a:p>
          <a:p>
            <a:pPr marL="45720" indent="0" algn="ctr">
              <a:buNone/>
            </a:pPr>
            <a:endParaRPr lang="ru-RU" sz="63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 algn="ctr">
              <a:buNone/>
            </a:pPr>
            <a:endParaRPr lang="ru-RU" sz="63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algn="ctr">
              <a:lnSpc>
                <a:spcPct val="120000"/>
              </a:lnSpc>
              <a:buNone/>
              <a:defRPr/>
            </a:pPr>
            <a:r>
              <a:rPr lang="ru-RU" sz="16000" b="1" i="1" dirty="0" smtClean="0">
                <a:ln w="1905"/>
                <a:solidFill>
                  <a:srgbClr val="1D12A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РЕШЕНИЕ ЗАДАЧ, КОТОРЫЕ ДОПУСКАЮТ НЕСКОЛЬКО ВАРИАНТОВ УСЛОВИЯ</a:t>
            </a:r>
            <a:endParaRPr lang="ru-RU" sz="16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endParaRPr lang="ru-RU" sz="48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</a:t>
            </a:r>
          </a:p>
          <a:p>
            <a:pPr marL="45720" indent="0">
              <a:buNone/>
            </a:pPr>
            <a:endParaRPr lang="ru-RU" sz="4000" i="1" dirty="0" smtClean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  <a:p>
            <a:pPr marL="45720" indent="0">
              <a:buNone/>
            </a:pPr>
            <a:r>
              <a:rPr lang="ru-RU" sz="4000" i="1" dirty="0" smtClean="0">
                <a:solidFill>
                  <a:schemeClr val="bg1"/>
                </a:solidFill>
                <a:latin typeface="Arial Black" pitchFamily="34" charset="0"/>
                <a:cs typeface="Angsana New" pitchFamily="18" charset="-34"/>
              </a:rPr>
              <a:t>  </a:t>
            </a:r>
            <a:endParaRPr lang="ru-RU" sz="4000" i="1" dirty="0">
              <a:solidFill>
                <a:schemeClr val="bg1"/>
              </a:solidFill>
              <a:latin typeface="Arial Black" pitchFamily="34" charset="0"/>
              <a:cs typeface="Angsana New" pitchFamily="18" charset="-34"/>
            </a:endParaRPr>
          </a:p>
        </p:txBody>
      </p:sp>
      <p:pic>
        <p:nvPicPr>
          <p:cNvPr id="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679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780" y="5029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43585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39584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37230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15" y="641392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0" y="638132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0" y="537321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900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1" y="256490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2" y="167453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93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035" y="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946" y="2391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137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68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154" y="1044997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220486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928" y="335699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971" y="450912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111" y="5510091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703" y="3318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854" y="3750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2843808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27784" y="3501008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99792" y="4077072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76056" y="3573016"/>
            <a:ext cx="16561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6056" y="4077072"/>
            <a:ext cx="172819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41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C:\Users\User\Pictures\Рисунок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0" t="4133" r="4186" b="3052"/>
          <a:stretch/>
        </p:blipFill>
        <p:spPr bwMode="auto">
          <a:xfrm>
            <a:off x="539552" y="476672"/>
            <a:ext cx="8136904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638297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Применяем новые знания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№ 4 (а) стр. 15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867544" y="2132856"/>
            <a:ext cx="7088832" cy="3474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sz="3600" b="1" dirty="0"/>
          </a:p>
          <a:p>
            <a:pPr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  </a:t>
            </a:r>
            <a:endParaRPr lang="ru-RU" sz="4700" dirty="0"/>
          </a:p>
          <a:p>
            <a:pPr>
              <a:buNone/>
            </a:pPr>
            <a:r>
              <a:rPr lang="ru-RU" sz="4700" dirty="0" smtClean="0"/>
              <a:t>   </a:t>
            </a:r>
            <a:endParaRPr lang="ru-RU" sz="4700" dirty="0"/>
          </a:p>
        </p:txBody>
      </p:sp>
      <p:sp>
        <p:nvSpPr>
          <p:cNvPr id="16" name="TextBox 15"/>
          <p:cNvSpPr txBox="1"/>
          <p:nvPr/>
        </p:nvSpPr>
        <p:spPr>
          <a:xfrm>
            <a:off x="2843808" y="2348880"/>
            <a:ext cx="100811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 smtClean="0">
                <a:solidFill>
                  <a:schemeClr val="bg1"/>
                </a:solidFill>
              </a:rPr>
              <a:t> </a:t>
            </a:r>
            <a:endParaRPr lang="ru-RU" sz="3300" b="1" dirty="0">
              <a:solidFill>
                <a:schemeClr val="bg1"/>
              </a:solidFill>
            </a:endParaRPr>
          </a:p>
        </p:txBody>
      </p:sp>
      <p:pic>
        <p:nvPicPr>
          <p:cNvPr id="3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4" y="105908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073" y="64218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222" y="6381328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0388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9" y="6328433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618" y="635418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716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5" y="105908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9" y="2394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-1050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473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949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256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425" y="4055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316" y="642801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0" y="3563973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0" y="5085184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3" y="5013176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4" y="3740725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435" y="2324280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4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4" y="2258512"/>
            <a:ext cx="379845" cy="4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1691680" y="328498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43608" y="486916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475656" y="486916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979712" y="486916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0112" y="321297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68144" y="40050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9" name="Рисунок 9" descr="1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420888"/>
            <a:ext cx="2304256" cy="2973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</TotalTime>
  <Words>318</Words>
  <Application>Microsoft Office PowerPoint</Application>
  <PresentationFormat>Экран (4:3)</PresentationFormat>
  <Paragraphs>155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Воздушный поток</vt:lpstr>
      <vt:lpstr>1_Воздушный поток</vt:lpstr>
      <vt:lpstr>Учитель: Чагина Е. П.</vt:lpstr>
      <vt:lpstr>Слайд 2</vt:lpstr>
      <vt:lpstr>Слайд 3</vt:lpstr>
      <vt:lpstr>Слайд 4</vt:lpstr>
      <vt:lpstr>Слайд 5</vt:lpstr>
      <vt:lpstr>Определяем основной вопрос урока</vt:lpstr>
      <vt:lpstr>Открываем новые знания</vt:lpstr>
      <vt:lpstr>Слайд 8</vt:lpstr>
      <vt:lpstr>Применяем новые знания      № 4 (а) стр. 15</vt:lpstr>
      <vt:lpstr>Слайд 10</vt:lpstr>
      <vt:lpstr>Слайд 11</vt:lpstr>
      <vt:lpstr>Источники: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91</cp:revision>
  <dcterms:created xsi:type="dcterms:W3CDTF">2011-11-28T13:49:21Z</dcterms:created>
  <dcterms:modified xsi:type="dcterms:W3CDTF">2012-12-11T17:43:25Z</dcterms:modified>
</cp:coreProperties>
</file>