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44"/>
  </p:notesMasterIdLst>
  <p:sldIdLst>
    <p:sldId id="317" r:id="rId2"/>
    <p:sldId id="257" r:id="rId3"/>
    <p:sldId id="258" r:id="rId4"/>
    <p:sldId id="259" r:id="rId5"/>
    <p:sldId id="261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2" r:id="rId23"/>
    <p:sldId id="281" r:id="rId24"/>
    <p:sldId id="283" r:id="rId25"/>
    <p:sldId id="284" r:id="rId26"/>
    <p:sldId id="285" r:id="rId27"/>
    <p:sldId id="286" r:id="rId28"/>
    <p:sldId id="287" r:id="rId29"/>
    <p:sldId id="288" r:id="rId30"/>
    <p:sldId id="301" r:id="rId31"/>
    <p:sldId id="302" r:id="rId32"/>
    <p:sldId id="303" r:id="rId33"/>
    <p:sldId id="304" r:id="rId34"/>
    <p:sldId id="305" r:id="rId35"/>
    <p:sldId id="306" r:id="rId36"/>
    <p:sldId id="307" r:id="rId37"/>
    <p:sldId id="308" r:id="rId38"/>
    <p:sldId id="309" r:id="rId39"/>
    <p:sldId id="310" r:id="rId40"/>
    <p:sldId id="311" r:id="rId41"/>
    <p:sldId id="312" r:id="rId42"/>
    <p:sldId id="314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37" autoAdjust="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17E36-CB98-4ECD-BBB6-F9D809AE3B75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72DE0-BE59-4D1D-B174-9A07F93049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kursovikna5.ru/1078_voprosy_po_dubrovskomu/index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slide" Target="slide28.xml"/><Relationship Id="rId18" Type="http://schemas.openxmlformats.org/officeDocument/2006/relationships/slide" Target="slide38.xml"/><Relationship Id="rId3" Type="http://schemas.openxmlformats.org/officeDocument/2006/relationships/slide" Target="slide8.xml"/><Relationship Id="rId7" Type="http://schemas.openxmlformats.org/officeDocument/2006/relationships/slide" Target="slide16.xml"/><Relationship Id="rId12" Type="http://schemas.openxmlformats.org/officeDocument/2006/relationships/slide" Target="slide26.xml"/><Relationship Id="rId17" Type="http://schemas.openxmlformats.org/officeDocument/2006/relationships/slide" Target="slide36.xml"/><Relationship Id="rId2" Type="http://schemas.openxmlformats.org/officeDocument/2006/relationships/slide" Target="slide6.xml"/><Relationship Id="rId16" Type="http://schemas.openxmlformats.org/officeDocument/2006/relationships/slide" Target="slide3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24.xml"/><Relationship Id="rId5" Type="http://schemas.openxmlformats.org/officeDocument/2006/relationships/slide" Target="slide12.xml"/><Relationship Id="rId15" Type="http://schemas.openxmlformats.org/officeDocument/2006/relationships/slide" Target="slide32.xml"/><Relationship Id="rId10" Type="http://schemas.openxmlformats.org/officeDocument/2006/relationships/slide" Target="slide22.xml"/><Relationship Id="rId19" Type="http://schemas.openxmlformats.org/officeDocument/2006/relationships/slide" Target="slide40.xml"/><Relationship Id="rId4" Type="http://schemas.openxmlformats.org/officeDocument/2006/relationships/slide" Target="slide10.xml"/><Relationship Id="rId9" Type="http://schemas.openxmlformats.org/officeDocument/2006/relationships/slide" Target="slide20.xml"/><Relationship Id="rId14" Type="http://schemas.openxmlformats.org/officeDocument/2006/relationships/slide" Target="slide3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50;&#1086;&#1088;&#1077;&#1081;&#1089;%20&#1045;.&#1043;\&#1055;&#1091;&#1096;&#1082;&#1080;&#1085;%20&#1055;&#1086;&#1074;&#1077;&#1089;&#1090;&#1080;%20&#1041;&#1077;&#1083;&#1082;&#1080;&#1085;&#1072;%20&#1057;&#1074;&#1086;&#1103;%20&#1048;&#1075;&#1088;&#1072;\sviridov_-_vals_metel.mp3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57356" y="1428736"/>
            <a:ext cx="6167457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3600" b="1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Constantia" pitchFamily="18" charset="0"/>
                <a:cs typeface="Times New Roman" pitchFamily="18" charset="0"/>
              </a:rPr>
              <a:t>Литературная викторина 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3600" b="1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Constantia" pitchFamily="18" charset="0"/>
                <a:cs typeface="Times New Roman" pitchFamily="18" charset="0"/>
              </a:rPr>
              <a:t>по роману А.С. Пушкина «Дубровский»</a:t>
            </a:r>
            <a:endParaRPr lang="ru-RU" sz="2000" b="1" dirty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105297"/>
            <a:ext cx="5429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Constantia" pitchFamily="18" charset="0"/>
              </a:rPr>
              <a:t>«Дубровский» (Общие вопросы)</a:t>
            </a:r>
            <a:endParaRPr lang="ru-RU" sz="4000" b="1" dirty="0"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857364"/>
            <a:ext cx="60007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Что делал мальчик, посыльный Дубровского, в саду Троекурова, по его собственным словам?</a:t>
            </a:r>
            <a:r>
              <a:rPr lang="ru-RU" sz="7200" dirty="0" smtClean="0"/>
              <a:t> </a:t>
            </a:r>
            <a:endParaRPr lang="ru-RU" sz="72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2500306"/>
            <a:ext cx="592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/>
              <a:t>Собирал ягоды</a:t>
            </a:r>
            <a:endParaRPr lang="ru-RU" sz="3600" dirty="0">
              <a:latin typeface="Constant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105297"/>
            <a:ext cx="5429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Constantia" pitchFamily="18" charset="0"/>
              </a:rPr>
              <a:t>«Дубровский» (Общие вопросы)</a:t>
            </a:r>
            <a:endParaRPr lang="ru-RU" sz="4000" b="1" dirty="0">
              <a:latin typeface="Constant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142852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105297"/>
            <a:ext cx="5429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Constantia" pitchFamily="18" charset="0"/>
              </a:rPr>
              <a:t>«Дубровский» (Общие вопросы)</a:t>
            </a:r>
            <a:endParaRPr lang="ru-RU" sz="4000" b="1" dirty="0">
              <a:latin typeface="Constant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056993"/>
            <a:ext cx="59293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333333"/>
                </a:solidFill>
                <a:latin typeface="Calibri" pitchFamily="34" charset="0"/>
              </a:rPr>
              <a:t>Чем была занята у окна Марья Кирилловна, когда получила вторую записку от Дубровского?</a:t>
            </a:r>
            <a:endParaRPr lang="ru-RU" sz="3600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157146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105297"/>
            <a:ext cx="5429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Constantia" pitchFamily="18" charset="0"/>
              </a:rPr>
              <a:t>«Дубровский» (Общие вопросы)</a:t>
            </a:r>
            <a:endParaRPr lang="ru-RU" sz="4000" b="1" dirty="0">
              <a:latin typeface="Constant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2928934"/>
            <a:ext cx="46962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i="1" dirty="0" smtClean="0"/>
              <a:t>Вышивала на пяльцах</a:t>
            </a:r>
            <a:endParaRPr lang="ru-RU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105297"/>
            <a:ext cx="5429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Constantia" pitchFamily="18" charset="0"/>
              </a:rPr>
              <a:t>«Дубровский» (Общие вопросы)</a:t>
            </a:r>
            <a:endParaRPr lang="ru-RU" sz="4000" b="1" dirty="0">
              <a:latin typeface="Constant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071678"/>
            <a:ext cx="60007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Каково первоначальное название романа «Дубровский»?</a:t>
            </a:r>
            <a:endParaRPr lang="ru-RU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1428728" cy="135732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105297"/>
            <a:ext cx="5429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Constantia" pitchFamily="18" charset="0"/>
              </a:rPr>
              <a:t>«Дубровский» (Общие вопросы)</a:t>
            </a:r>
            <a:endParaRPr lang="ru-RU" sz="4000" b="1" dirty="0">
              <a:latin typeface="Constant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2714620"/>
            <a:ext cx="30957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i="1" dirty="0" smtClean="0"/>
              <a:t>«Островский»</a:t>
            </a:r>
            <a:endParaRPr lang="ru-RU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2000240"/>
            <a:ext cx="60722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Что сделал Дубровский с покровскими мужиками, воровавшими у него лес? </a:t>
            </a:r>
            <a:endParaRPr lang="ru-RU" sz="3600" dirty="0"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105297"/>
            <a:ext cx="5429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Constantia" pitchFamily="18" charset="0"/>
              </a:rPr>
              <a:t>«Дубровский» (Общие вопросы)</a:t>
            </a:r>
            <a:endParaRPr lang="ru-RU" sz="4000" b="1" dirty="0">
              <a:latin typeface="Constant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2285992"/>
            <a:ext cx="535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>Проучил прутьями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105297"/>
            <a:ext cx="5429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Constantia" pitchFamily="18" charset="0"/>
              </a:rPr>
              <a:t>«Дубровский» (Общие вопросы)</a:t>
            </a:r>
            <a:endParaRPr lang="ru-RU" sz="4000" b="1" dirty="0">
              <a:latin typeface="Constant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571612"/>
            <a:ext cx="61436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«Вдруг он поднял голову, глаза его засверкали, он топнул ногою, оттолкнул секретаря с такою силою, что тот упал». </a:t>
            </a:r>
          </a:p>
          <a:p>
            <a:pPr algn="ctr"/>
            <a:r>
              <a:rPr lang="ru-RU" sz="3600" dirty="0" smtClean="0"/>
              <a:t>Назовите героя и эпизод</a:t>
            </a:r>
            <a:endParaRPr lang="ru-RU" sz="3600" dirty="0"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105297"/>
            <a:ext cx="5429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Constantia" pitchFamily="18" charset="0"/>
              </a:rPr>
              <a:t>«Дубровский» (Цитаты)</a:t>
            </a:r>
            <a:endParaRPr lang="ru-RU" sz="4000" b="1" dirty="0">
              <a:latin typeface="Constant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2214554"/>
            <a:ext cx="52149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/>
              <a:t>Дубровский в суде после провозглашения приговора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5852" y="105297"/>
            <a:ext cx="5429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Constantia" pitchFamily="18" charset="0"/>
              </a:rPr>
              <a:t>«Дубровский» (Цитаты)</a:t>
            </a:r>
            <a:endParaRPr lang="ru-RU" sz="4000" b="1" dirty="0">
              <a:latin typeface="Constant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G:\Пушкин\push_kipr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4100541" cy="500066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572000" y="500042"/>
            <a:ext cx="4286280" cy="19389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ru-RU" sz="4000" b="1" dirty="0" smtClean="0">
                <a:latin typeface="Monotype Corsiva" pitchFamily="66" charset="0"/>
              </a:rPr>
              <a:t>Береги честь смолоду</a:t>
            </a:r>
          </a:p>
          <a:p>
            <a:pPr algn="r"/>
            <a:r>
              <a:rPr lang="ru-RU" sz="4000" b="1" dirty="0" smtClean="0">
                <a:latin typeface="Monotype Corsiva" pitchFamily="66" charset="0"/>
              </a:rPr>
              <a:t>А.С. Пушкин «Дубровский»</a:t>
            </a:r>
            <a:endParaRPr lang="ru-RU" sz="40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12054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onstantia" pitchFamily="18" charset="0"/>
              </a:rPr>
              <a:t>«Дубровский» (Цитаты)</a:t>
            </a:r>
          </a:p>
          <a:p>
            <a:pPr algn="ctr"/>
            <a:endParaRPr lang="ru-RU" sz="3600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1285861"/>
            <a:ext cx="6000792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/>
              <a:t>«Дубровский был отменно сердит, прежде сего никогда люди Троекурова, известные разбойники, не осмеливались шалить в пределах его владений…»</a:t>
            </a:r>
          </a:p>
          <a:p>
            <a:pPr algn="just"/>
            <a:r>
              <a:rPr lang="ru-RU" sz="4400" b="1" i="1" dirty="0" smtClean="0"/>
              <a:t> </a:t>
            </a:r>
            <a:r>
              <a:rPr lang="ru-RU" sz="4000" dirty="0" smtClean="0"/>
              <a:t>На что был сердит Дубровский?</a:t>
            </a:r>
            <a:endParaRPr lang="ru-RU" sz="4000" dirty="0" smtClean="0">
              <a:latin typeface="Constantia" pitchFamily="18" charset="0"/>
            </a:endParaRPr>
          </a:p>
          <a:p>
            <a:pPr algn="just"/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2357430"/>
            <a:ext cx="5715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/>
              <a:t>Мужики Троекурова воровали лес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12054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onstantia" pitchFamily="18" charset="0"/>
              </a:rPr>
              <a:t>«Дубровский» (Цитаты)</a:t>
            </a:r>
          </a:p>
          <a:p>
            <a:pPr algn="ctr"/>
            <a:endParaRPr lang="ru-RU" sz="3600" b="1" dirty="0">
              <a:solidFill>
                <a:schemeClr val="bg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500174"/>
            <a:ext cx="62865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 «…ужасное смятение изобразилось на лице его; багровый румянец заступил место обыкновенной бледности, глаза засверкали, он произносил невнятные звуки». </a:t>
            </a:r>
          </a:p>
          <a:p>
            <a:pPr algn="ctr"/>
            <a:r>
              <a:rPr lang="ru-RU" sz="3600" dirty="0" smtClean="0"/>
              <a:t>Кто этот герой?</a:t>
            </a:r>
            <a:endParaRPr lang="ru-RU" sz="3600" dirty="0">
              <a:latin typeface="Constantia" pitchFamily="18" charset="0"/>
            </a:endParaRPr>
          </a:p>
        </p:txBody>
      </p:sp>
      <p:pic>
        <p:nvPicPr>
          <p:cNvPr id="6" name="Picture 2" descr="[meshok_kot-300[1].jpg]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3286124"/>
            <a:ext cx="2857500" cy="28575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357290" y="120544"/>
            <a:ext cx="5214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onstantia" pitchFamily="18" charset="0"/>
              </a:rPr>
              <a:t>«Дубровский» (Цитаты)</a:t>
            </a:r>
            <a:endParaRPr lang="ru-RU" sz="3600" b="1" dirty="0">
              <a:latin typeface="Constant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2214554"/>
            <a:ext cx="58579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/>
              <a:t>Андрей Гаврилович Дубровский, когда увидел Троекурова перед смертью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7290" y="12054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onstantia" pitchFamily="18" charset="0"/>
              </a:rPr>
              <a:t>«Дубровский» (Цитаты)</a:t>
            </a:r>
          </a:p>
          <a:p>
            <a:pPr algn="ctr"/>
            <a:endParaRPr lang="ru-RU" sz="3600" b="1" dirty="0">
              <a:solidFill>
                <a:schemeClr val="bg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14488"/>
            <a:ext cx="67151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«Он шел, не разбирая дороги; сучья поминутно задевали и царапали его, ноги его поминутно вязли в болоте, он ничего не замечал». </a:t>
            </a:r>
          </a:p>
          <a:p>
            <a:pPr algn="ctr"/>
            <a:r>
              <a:rPr lang="ru-RU" sz="3600" dirty="0" smtClean="0"/>
              <a:t>О ком идёт речь? В какой момент он так изображается? </a:t>
            </a:r>
            <a:endParaRPr lang="ru-RU" sz="3600" dirty="0"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120544"/>
            <a:ext cx="5214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onstantia" pitchFamily="18" charset="0"/>
              </a:rPr>
              <a:t>«Дубровский» (цитаты)</a:t>
            </a:r>
            <a:endParaRPr lang="ru-RU" sz="3600" b="1" dirty="0">
              <a:solidFill>
                <a:schemeClr val="bg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2428868"/>
            <a:ext cx="5357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>
                <a:latin typeface="Monotype Corsiva" pitchFamily="66" charset="0"/>
              </a:rPr>
              <a:t>Владимир Дубровский после похорон отца</a:t>
            </a:r>
            <a:endParaRPr lang="ru-RU" sz="36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357290" y="120544"/>
            <a:ext cx="5214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onstantia" pitchFamily="18" charset="0"/>
              </a:rPr>
              <a:t>«Дубровский» (цитаты)</a:t>
            </a:r>
            <a:endParaRPr lang="ru-RU" sz="3600" b="1" dirty="0">
              <a:solidFill>
                <a:schemeClr val="bg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2357430"/>
            <a:ext cx="55007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Кем был по профессии у себя на родине настоящий </a:t>
            </a:r>
            <a:r>
              <a:rPr lang="ru-RU" sz="3600" dirty="0" err="1" smtClean="0"/>
              <a:t>Дефорж-француз</a:t>
            </a:r>
            <a:r>
              <a:rPr lang="ru-RU" sz="3600" dirty="0" smtClean="0"/>
              <a:t>? </a:t>
            </a:r>
            <a:endParaRPr lang="ru-RU" sz="3600" dirty="0"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12054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onstantia" pitchFamily="18" charset="0"/>
              </a:rPr>
              <a:t>«Дубровский» (Цитаты)</a:t>
            </a:r>
          </a:p>
          <a:p>
            <a:pPr algn="ctr"/>
            <a:endParaRPr lang="ru-RU" sz="3600" b="1" dirty="0">
              <a:solidFill>
                <a:schemeClr val="bg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120544"/>
            <a:ext cx="5214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onstantia" pitchFamily="18" charset="0"/>
              </a:rPr>
              <a:t>«Дубровский» (Цитаты)</a:t>
            </a:r>
            <a:endParaRPr lang="ru-RU" sz="3600" b="1" dirty="0">
              <a:latin typeface="Constant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278605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i="1" dirty="0" smtClean="0"/>
              <a:t>Кондитер</a:t>
            </a:r>
            <a:endParaRPr lang="ru-RU" sz="3600" i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571612"/>
            <a:ext cx="607223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 </a:t>
            </a:r>
            <a:r>
              <a:rPr lang="ru-RU" sz="3600" dirty="0" smtClean="0"/>
              <a:t>-Так, видно, этот Кирилла Петрович у вас делает что хочет?</a:t>
            </a:r>
          </a:p>
          <a:p>
            <a:r>
              <a:rPr lang="ru-RU" sz="3600" dirty="0" smtClean="0"/>
              <a:t>- И вестимо, барин: заседателя, слышь, он и в грош не ставит, исправник у него на посылках».</a:t>
            </a:r>
          </a:p>
          <a:p>
            <a:r>
              <a:rPr lang="ru-RU" sz="3600" dirty="0" smtClean="0"/>
              <a:t> Кто такой исправник?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357290" y="12054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onstantia" pitchFamily="18" charset="0"/>
              </a:rPr>
              <a:t>«Дубровский» (Цитаты)</a:t>
            </a:r>
          </a:p>
          <a:p>
            <a:pPr algn="ctr"/>
            <a:endParaRPr lang="ru-RU" sz="3600" b="1" dirty="0">
              <a:solidFill>
                <a:schemeClr val="bg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120544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onstantia" pitchFamily="18" charset="0"/>
              </a:rPr>
              <a:t>«Дубровский» (Цитаты)</a:t>
            </a:r>
          </a:p>
          <a:p>
            <a:pPr algn="ctr"/>
            <a:endParaRPr lang="ru-RU" sz="3600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2786058"/>
            <a:ext cx="55721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smtClean="0"/>
              <a:t>Начальник местной полиции</a:t>
            </a:r>
            <a:endParaRPr lang="ru-RU" sz="3600" i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Правила игры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142984"/>
            <a:ext cx="678661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600" dirty="0" smtClean="0">
                <a:latin typeface="Constantia" pitchFamily="18" charset="0"/>
              </a:rPr>
              <a:t>Играют три команды. Они выбирают, пользуясь приведенной ниже </a:t>
            </a:r>
          </a:p>
          <a:p>
            <a:pPr marL="342900" indent="-342900"/>
            <a:r>
              <a:rPr lang="ru-RU" sz="2600" dirty="0" smtClean="0">
                <a:latin typeface="Constantia" pitchFamily="18" charset="0"/>
              </a:rPr>
              <a:t>    таблицей, тему вопроса и его </a:t>
            </a:r>
          </a:p>
          <a:p>
            <a:pPr marL="342900" indent="-342900"/>
            <a:r>
              <a:rPr lang="ru-RU" sz="2600" dirty="0" smtClean="0">
                <a:latin typeface="Constantia" pitchFamily="18" charset="0"/>
              </a:rPr>
              <a:t>    стоимость.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600" dirty="0" smtClean="0">
                <a:latin typeface="Constantia" pitchFamily="18" charset="0"/>
              </a:rPr>
              <a:t>Право ответа принадлежит команде, </a:t>
            </a:r>
          </a:p>
          <a:p>
            <a:pPr marL="342900" indent="-342900"/>
            <a:r>
              <a:rPr lang="ru-RU" sz="2600" dirty="0" smtClean="0">
                <a:latin typeface="Constantia" pitchFamily="18" charset="0"/>
              </a:rPr>
              <a:t>    первой поднявшей руку.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600" dirty="0" smtClean="0">
                <a:latin typeface="Constantia" pitchFamily="18" charset="0"/>
              </a:rPr>
              <a:t>В случае верного ответа команде засчитывается количество баллов, соответствующее  стоимости вопроса.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600" dirty="0" smtClean="0">
                <a:latin typeface="Constantia" pitchFamily="18" charset="0"/>
              </a:rPr>
              <a:t>Если дан неверный ответ, то сумма</a:t>
            </a:r>
            <a:br>
              <a:rPr lang="ru-RU" sz="2600" dirty="0" smtClean="0">
                <a:latin typeface="Constantia" pitchFamily="18" charset="0"/>
              </a:rPr>
            </a:br>
            <a:r>
              <a:rPr lang="ru-RU" sz="2600" dirty="0" smtClean="0">
                <a:latin typeface="Constantia" pitchFamily="18" charset="0"/>
              </a:rPr>
              <a:t>снимается со  счета команды  и право</a:t>
            </a:r>
            <a:br>
              <a:rPr lang="ru-RU" sz="2600" dirty="0" smtClean="0">
                <a:latin typeface="Constantia" pitchFamily="18" charset="0"/>
              </a:rPr>
            </a:br>
            <a:r>
              <a:rPr lang="ru-RU" sz="2600" dirty="0" smtClean="0">
                <a:latin typeface="Constantia" pitchFamily="18" charset="0"/>
              </a:rPr>
              <a:t>ответа на этот вопрос переходит другой команде.</a:t>
            </a:r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57146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3042" y="142852"/>
            <a:ext cx="464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onstantia" pitchFamily="18" charset="0"/>
              </a:rPr>
              <a:t>«Дубровский» (Лексика)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472" y="1714488"/>
            <a:ext cx="58579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«Накануне был отдан приказ псарям и стремянным быть готовыми к пяти часам утра». </a:t>
            </a:r>
          </a:p>
          <a:p>
            <a:pPr algn="ctr"/>
            <a:r>
              <a:rPr lang="ru-RU" sz="4400" dirty="0" smtClean="0"/>
              <a:t>Кто такой стремянный?</a:t>
            </a:r>
            <a:endParaRPr lang="ru-RU" sz="4400" dirty="0">
              <a:latin typeface="Constantia" pitchFamily="18" charset="0"/>
            </a:endParaRPr>
          </a:p>
        </p:txBody>
      </p:sp>
      <p:pic>
        <p:nvPicPr>
          <p:cNvPr id="4098" name="Picture 2" descr="F:\Корейс Е.Г\Пушкин Повести Белкина Своя Игра\С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04" y="1928802"/>
            <a:ext cx="3000396" cy="216028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142852"/>
            <a:ext cx="464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onstantia" pitchFamily="18" charset="0"/>
              </a:rPr>
              <a:t>«Дубровский» (Лексика)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2285992"/>
            <a:ext cx="585791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/>
              <a:t> Конюх-слуга, ухаживающий за лошадью барина</a:t>
            </a:r>
            <a:endParaRPr lang="ru-RU" sz="4400" b="1" i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571470" y="2285992"/>
            <a:ext cx="5786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«Кирилла Петрович громко засмеялся при дерзком замечании своего холопа». </a:t>
            </a:r>
          </a:p>
          <a:p>
            <a:pPr algn="ctr"/>
            <a:r>
              <a:rPr lang="ru-RU" sz="3600" dirty="0" smtClean="0"/>
              <a:t>Кто такой холоп? </a:t>
            </a:r>
            <a:endParaRPr lang="ru-RU" sz="3600" dirty="0"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42" y="142852"/>
            <a:ext cx="464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onstantia" pitchFamily="18" charset="0"/>
              </a:rPr>
              <a:t>«Дубровский» (Лексика)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2357430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/>
              <a:t>Крепостной слуга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142852"/>
            <a:ext cx="464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onstantia" pitchFamily="18" charset="0"/>
              </a:rPr>
              <a:t>«Дубровский» (Лексика)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2285992"/>
            <a:ext cx="4929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 Чем занимается гувернёр?</a:t>
            </a:r>
            <a:endParaRPr lang="ru-RU" sz="3600" dirty="0"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142852"/>
            <a:ext cx="464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onstantia" pitchFamily="18" charset="0"/>
              </a:rPr>
              <a:t>«Дубровский» (Лексика)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2428868"/>
            <a:ext cx="5786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/>
              <a:t>Гувернер занимается воспитанием</a:t>
            </a:r>
            <a:endParaRPr lang="ru-RU" sz="3600" i="1" dirty="0"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142852"/>
            <a:ext cx="46434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onstantia" pitchFamily="18" charset="0"/>
              </a:rPr>
              <a:t>«Дубровский» (Лексика)</a:t>
            </a:r>
          </a:p>
          <a:p>
            <a:pPr algn="ctr"/>
            <a:endParaRPr lang="ru-RU" sz="3600" b="1" dirty="0">
              <a:latin typeface="Constant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348800"/>
            <a:ext cx="635798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«На днях покровский пономарь сказал на крестинах у нашего старосты: полно вам гулять; вот ужо приберет вас к рукам Кирилла Петрович». </a:t>
            </a:r>
          </a:p>
          <a:p>
            <a:pPr algn="ctr"/>
            <a:r>
              <a:rPr lang="ru-RU" sz="4000" dirty="0" smtClean="0"/>
              <a:t>Где служит пономарь?</a:t>
            </a:r>
            <a:r>
              <a:rPr lang="ru-RU" sz="4400" dirty="0" smtClean="0"/>
              <a:t> </a:t>
            </a:r>
            <a:endParaRPr lang="ru-RU" sz="4400" dirty="0"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42" y="142852"/>
            <a:ext cx="46434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onstantia" pitchFamily="18" charset="0"/>
              </a:rPr>
              <a:t>«Дубровский» (Лексика)</a:t>
            </a:r>
          </a:p>
          <a:p>
            <a:pPr algn="ctr"/>
            <a:endParaRPr lang="ru-RU" sz="3600" b="1" dirty="0">
              <a:latin typeface="Constant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142852"/>
            <a:ext cx="464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onstantia" pitchFamily="18" charset="0"/>
              </a:rPr>
              <a:t>«Дубровский» (Лексика)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34" y="2143116"/>
            <a:ext cx="607223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atin typeface="Constantia" pitchFamily="18" charset="0"/>
              </a:rPr>
              <a:t>Пономарь служит в христианской церкви</a:t>
            </a:r>
            <a:endParaRPr lang="ru-RU" sz="4400" b="1" i="1" dirty="0">
              <a:latin typeface="Constant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2285992"/>
            <a:ext cx="5643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Кто такой стряпчий? Где он работает?</a:t>
            </a:r>
            <a:endParaRPr lang="ru-RU" sz="3600" dirty="0"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42" y="142852"/>
            <a:ext cx="464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onstantia" pitchFamily="18" charset="0"/>
              </a:rPr>
              <a:t>«Дубровский» (Лексика)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2385381"/>
            <a:ext cx="59293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/>
              <a:t>Стряпчий – ходатай по служебным делам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142852"/>
            <a:ext cx="464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onstantia" pitchFamily="18" charset="0"/>
              </a:rPr>
              <a:t>«Дубровский» (Лексика)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/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928660" y="500042"/>
            <a:ext cx="7143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onstantia" pitchFamily="18" charset="0"/>
              </a:rPr>
              <a:t>Сектора игры</a:t>
            </a:r>
            <a:endParaRPr lang="ru-RU" sz="3600" b="1" dirty="0">
              <a:latin typeface="Constant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616" y="4071943"/>
            <a:ext cx="28575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Constantia" pitchFamily="18" charset="0"/>
              </a:rPr>
              <a:t>?</a:t>
            </a:r>
            <a:r>
              <a:rPr lang="ru-RU" sz="2800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ru-RU" sz="2800" b="1" dirty="0" smtClean="0">
                <a:latin typeface="Constantia" pitchFamily="18" charset="0"/>
              </a:rPr>
              <a:t>должен </a:t>
            </a:r>
          </a:p>
          <a:p>
            <a:pPr algn="ctr"/>
            <a:r>
              <a:rPr lang="ru-RU" sz="2800" b="1" dirty="0" smtClean="0">
                <a:latin typeface="Constantia" pitchFamily="18" charset="0"/>
              </a:rPr>
              <a:t>быть передан</a:t>
            </a:r>
          </a:p>
          <a:p>
            <a:pPr algn="ctr"/>
            <a:r>
              <a:rPr lang="ru-RU" sz="2800" b="1" dirty="0" smtClean="0">
                <a:latin typeface="Constantia" pitchFamily="18" charset="0"/>
              </a:rPr>
              <a:t>другой команде</a:t>
            </a:r>
            <a:endParaRPr lang="ru-RU" sz="2800" b="1" dirty="0">
              <a:latin typeface="Constant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6116" y="1857364"/>
            <a:ext cx="392909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onstantia" pitchFamily="18" charset="0"/>
              </a:rPr>
              <a:t>Стоимость  </a:t>
            </a:r>
            <a:r>
              <a:rPr lang="ru-RU" sz="4400" b="1" dirty="0" smtClean="0">
                <a:latin typeface="Constantia" pitchFamily="18" charset="0"/>
              </a:rPr>
              <a:t>?</a:t>
            </a:r>
            <a:r>
              <a:rPr lang="ru-RU" sz="2800" b="1" dirty="0" smtClean="0">
                <a:latin typeface="Constantia" pitchFamily="18" charset="0"/>
              </a:rPr>
              <a:t> </a:t>
            </a:r>
            <a:br>
              <a:rPr lang="ru-RU" sz="2800" b="1" dirty="0" smtClean="0">
                <a:latin typeface="Constantia" pitchFamily="18" charset="0"/>
              </a:rPr>
            </a:br>
            <a:r>
              <a:rPr lang="ru-RU" sz="2800" b="1" dirty="0" smtClean="0">
                <a:latin typeface="Constantia" pitchFamily="18" charset="0"/>
              </a:rPr>
              <a:t>может быть увеличена.</a:t>
            </a:r>
          </a:p>
          <a:p>
            <a:r>
              <a:rPr lang="ru-RU" sz="2800" b="1" dirty="0" smtClean="0">
                <a:latin typeface="Constantia" pitchFamily="18" charset="0"/>
              </a:rPr>
              <a:t>Соперники могут выкупить право ответа на </a:t>
            </a:r>
            <a:r>
              <a:rPr lang="ru-RU" sz="4400" b="1" dirty="0" smtClean="0">
                <a:latin typeface="Constantia" pitchFamily="18" charset="0"/>
              </a:rPr>
              <a:t>?</a:t>
            </a:r>
            <a:r>
              <a:rPr lang="ru-RU" sz="2800" b="1" dirty="0" smtClean="0">
                <a:latin typeface="Constantia" pitchFamily="18" charset="0"/>
              </a:rPr>
              <a:t>, поставив на кон большее количество баллов</a:t>
            </a:r>
            <a:endParaRPr lang="ru-RU" sz="2800" b="1" dirty="0">
              <a:latin typeface="Constantia" pitchFamily="18" charset="0"/>
            </a:endParaRPr>
          </a:p>
        </p:txBody>
      </p:sp>
      <p:pic>
        <p:nvPicPr>
          <p:cNvPr id="44034" name="Picture 2" descr="[meshok_kot-300[1].jpg]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1450" y="571480"/>
            <a:ext cx="3429004" cy="342900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[meshok_kot-300[1].jpg]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4000500"/>
            <a:ext cx="2857500" cy="2857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2976" y="2571744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Что такое купчая?</a:t>
            </a:r>
            <a:endParaRPr lang="ru-RU" sz="3600" dirty="0"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142852"/>
            <a:ext cx="464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onstantia" pitchFamily="18" charset="0"/>
              </a:rPr>
              <a:t>«Дубровский» (Лексика)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06" y="2214554"/>
            <a:ext cx="628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/>
              <a:t>Документ на приобретённое или купленное имущество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142852"/>
            <a:ext cx="464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onstantia" pitchFamily="18" charset="0"/>
              </a:rPr>
              <a:t>«Дубровский» (Лексика)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642918"/>
            <a:ext cx="5857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onstantia" pitchFamily="18" charset="0"/>
              </a:rPr>
              <a:t>Ссылки:</a:t>
            </a:r>
            <a:endParaRPr lang="ru-RU" sz="2400" dirty="0">
              <a:latin typeface="Constant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1" y="2643182"/>
            <a:ext cx="59293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hlinkClick r:id="rId2"/>
              </a:rPr>
              <a:t>http://kursovikna5.ru/1078_voprosy_po_dubrovskomu/index.html</a:t>
            </a:r>
            <a:r>
              <a:rPr lang="ru-RU" dirty="0" smtClean="0"/>
              <a:t> - От «Барышни-крестьянки» к «Дубровскому»</a:t>
            </a:r>
          </a:p>
          <a:p>
            <a:r>
              <a:rPr lang="ru-RU" dirty="0" smtClean="0"/>
              <a:t>Кибальник С.А.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71470" y="745502"/>
          <a:ext cx="9215470" cy="58135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071834"/>
                <a:gridCol w="1071570"/>
                <a:gridCol w="1000132"/>
                <a:gridCol w="928694"/>
                <a:gridCol w="1000132"/>
                <a:gridCol w="1071570"/>
                <a:gridCol w="1071538"/>
              </a:tblGrid>
              <a:tr h="1483846"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  <a:p>
                      <a:pPr algn="ctr"/>
                      <a:r>
                        <a:rPr lang="ru-RU" sz="3200" dirty="0" smtClean="0"/>
                        <a:t> 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«Дубровский»</a:t>
                      </a:r>
                    </a:p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(Общие вопросы)</a:t>
                      </a:r>
                      <a:endParaRPr lang="ru-RU" sz="3200" dirty="0">
                        <a:solidFill>
                          <a:schemeClr val="tx1"/>
                        </a:solidFill>
                        <a:latin typeface="Constantia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  <a:p>
                      <a:pPr algn="ctr"/>
                      <a:r>
                        <a:rPr lang="en-US" sz="3200" dirty="0" smtClean="0">
                          <a:hlinkClick r:id="rId2" action="ppaction://hlinksldjump"/>
                        </a:rPr>
                        <a:t>10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  <a:p>
                      <a:pPr algn="ctr"/>
                      <a:r>
                        <a:rPr lang="en-US" sz="3200" dirty="0" smtClean="0">
                          <a:hlinkClick r:id="rId3" action="ppaction://hlinksldjump"/>
                        </a:rPr>
                        <a:t>20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  <a:p>
                      <a:pPr algn="ctr"/>
                      <a:r>
                        <a:rPr lang="en-US" sz="3200" dirty="0" smtClean="0">
                          <a:hlinkClick r:id="rId4" action="ppaction://hlinksldjump"/>
                        </a:rPr>
                        <a:t>30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  <a:p>
                      <a:pPr algn="ctr"/>
                      <a:r>
                        <a:rPr lang="en-US" sz="3200" dirty="0" smtClean="0">
                          <a:hlinkClick r:id="rId5" action="ppaction://hlinksldjump"/>
                        </a:rPr>
                        <a:t>40</a:t>
                      </a:r>
                      <a:endParaRPr lang="en-US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  <a:p>
                      <a:pPr algn="ctr"/>
                      <a:r>
                        <a:rPr lang="en-US" sz="3200" dirty="0" smtClean="0">
                          <a:hlinkClick r:id="rId6" action="ppaction://hlinksldjump"/>
                        </a:rPr>
                        <a:t>50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  <a:p>
                      <a:pPr algn="ctr"/>
                      <a:r>
                        <a:rPr lang="en-US" sz="3200" dirty="0" smtClean="0">
                          <a:hlinkClick r:id="rId7" action="ppaction://hlinksldjump"/>
                        </a:rPr>
                        <a:t>60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5261">
                <a:tc>
                  <a:txBody>
                    <a:bodyPr/>
                    <a:lstStyle/>
                    <a:p>
                      <a:pPr algn="ctr"/>
                      <a:endParaRPr lang="ru-RU" sz="1400" b="1" dirty="0" smtClean="0"/>
                    </a:p>
                    <a:p>
                      <a:pPr algn="ctr"/>
                      <a:r>
                        <a:rPr lang="ru-RU" sz="3200" b="1" dirty="0" smtClean="0"/>
                        <a:t>«Дубровский» (Цитаты)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 smtClean="0"/>
                    </a:p>
                    <a:p>
                      <a:pPr algn="ctr"/>
                      <a:r>
                        <a:rPr lang="en-US" sz="3200" b="1" dirty="0" smtClean="0">
                          <a:hlinkClick r:id="rId8" action="ppaction://hlinksldjump"/>
                        </a:rPr>
                        <a:t>10</a:t>
                      </a:r>
                      <a:endParaRPr lang="en-US" sz="3200" b="1" dirty="0" smtClean="0"/>
                    </a:p>
                    <a:p>
                      <a:pPr algn="ctr"/>
                      <a:endParaRPr lang="en-US" sz="3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hlinkClick r:id="rId9" action="ppaction://hlinksldjump"/>
                        </a:rPr>
                        <a:t>20</a:t>
                      </a:r>
                      <a:endParaRPr lang="en-US" sz="3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 smtClean="0"/>
                    </a:p>
                    <a:p>
                      <a:pPr algn="ctr"/>
                      <a:r>
                        <a:rPr lang="en-US" sz="3200" b="1" dirty="0" smtClean="0">
                          <a:hlinkClick r:id="rId10" action="ppaction://hlinksldjump"/>
                        </a:rPr>
                        <a:t>30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 smtClean="0"/>
                    </a:p>
                    <a:p>
                      <a:pPr algn="ctr"/>
                      <a:r>
                        <a:rPr lang="en-US" sz="3200" b="1" dirty="0" smtClean="0">
                          <a:hlinkClick r:id="rId11" action="ppaction://hlinksldjump"/>
                        </a:rPr>
                        <a:t>40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hlinkClick r:id="rId12" action="ppaction://hlinksldjump"/>
                        </a:rPr>
                        <a:t>50</a:t>
                      </a:r>
                      <a:endParaRPr lang="ru-RU" sz="3200" b="1" dirty="0" smtClean="0"/>
                    </a:p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hlinkClick r:id="rId13" action="ppaction://hlinksldjump"/>
                        </a:rPr>
                        <a:t>60</a:t>
                      </a:r>
                      <a:endParaRPr lang="ru-RU" sz="3200" b="1" dirty="0" smtClean="0"/>
                    </a:p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16940">
                <a:tc>
                  <a:txBody>
                    <a:bodyPr/>
                    <a:lstStyle/>
                    <a:p>
                      <a:pPr algn="ctr"/>
                      <a:endParaRPr lang="ru-RU" sz="3200" b="1" dirty="0" smtClean="0"/>
                    </a:p>
                    <a:p>
                      <a:pPr algn="ctr"/>
                      <a:r>
                        <a:rPr lang="ru-RU" sz="3200" b="1" dirty="0" smtClean="0"/>
                        <a:t>«Дубровский» (Лексика)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hlinkClick r:id="rId14" action="ppaction://hlinksldjump"/>
                        </a:rPr>
                        <a:t>10</a:t>
                      </a:r>
                      <a:endParaRPr lang="ru-RU" sz="3200" b="1" dirty="0" smtClean="0"/>
                    </a:p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 smtClean="0"/>
                    </a:p>
                    <a:p>
                      <a:pPr algn="ctr"/>
                      <a:r>
                        <a:rPr lang="en-US" sz="3200" b="1" dirty="0" smtClean="0">
                          <a:hlinkClick r:id="rId15" action="ppaction://hlinksldjump"/>
                        </a:rPr>
                        <a:t>20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 smtClean="0"/>
                    </a:p>
                    <a:p>
                      <a:pPr algn="ctr"/>
                      <a:r>
                        <a:rPr lang="en-US" sz="3200" b="1" dirty="0" smtClean="0">
                          <a:hlinkClick r:id="rId16" action="ppaction://hlinksldjump"/>
                        </a:rPr>
                        <a:t>30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hlinkClick r:id="rId17" action="ppaction://hlinksldjump"/>
                        </a:rPr>
                        <a:t>40</a:t>
                      </a:r>
                      <a:endParaRPr lang="ru-RU" sz="3200" b="1" dirty="0" smtClean="0"/>
                    </a:p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 smtClean="0"/>
                    </a:p>
                    <a:p>
                      <a:pPr algn="ctr"/>
                      <a:r>
                        <a:rPr lang="en-US" sz="3200" b="1" dirty="0" smtClean="0">
                          <a:hlinkClick r:id="rId18" action="ppaction://hlinksldjump"/>
                        </a:rPr>
                        <a:t>50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 smtClean="0"/>
                    </a:p>
                    <a:p>
                      <a:pPr algn="ctr"/>
                      <a:r>
                        <a:rPr lang="ru-RU" sz="3200" b="1" dirty="0" smtClean="0">
                          <a:hlinkClick r:id="rId19" action="ppaction://hlinksldjump"/>
                        </a:rPr>
                        <a:t>60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105297"/>
            <a:ext cx="5429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Constantia" pitchFamily="18" charset="0"/>
              </a:rPr>
              <a:t>«Дубровский» (Общие вопросы)</a:t>
            </a:r>
            <a:endParaRPr lang="ru-RU" sz="4000" b="1" dirty="0"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42852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2428868"/>
            <a:ext cx="6143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onstantia" pitchFamily="18" charset="0"/>
              </a:rPr>
              <a:t>Назовите  имя и отчество главного героя романа</a:t>
            </a:r>
            <a:endParaRPr lang="ru-RU" sz="3600" b="1" dirty="0">
              <a:latin typeface="Constantia" pitchFamily="18" charset="0"/>
            </a:endParaRPr>
          </a:p>
        </p:txBody>
      </p:sp>
      <p:pic>
        <p:nvPicPr>
          <p:cNvPr id="7" name="sviridov_-_vals_mete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858148" y="70009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00">
                <p:cTn id="17" repeatCount="10000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3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14290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2285992"/>
            <a:ext cx="642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>Владимир Андреевич Дубровский </a:t>
            </a:r>
            <a:endParaRPr lang="ru-RU" sz="3600" dirty="0">
              <a:latin typeface="Monotype Corsiva" pitchFamily="66" charset="0"/>
            </a:endParaRPr>
          </a:p>
        </p:txBody>
      </p:sp>
      <p:pic>
        <p:nvPicPr>
          <p:cNvPr id="3074" name="Picture 2" descr="F:\Корейс Е.Г\Пушкин Повести Белкина Своя Игра\выстре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714752"/>
            <a:ext cx="3714776" cy="278608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85852" y="142852"/>
            <a:ext cx="5429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ru-RU" sz="4000" b="1" dirty="0" smtClean="0">
                <a:latin typeface="Constantia" pitchFamily="18" charset="0"/>
              </a:rPr>
              <a:t>«Дубровский» (Общие вопросы)</a:t>
            </a:r>
            <a:endParaRPr lang="ru-RU" sz="4000" b="1" dirty="0">
              <a:latin typeface="Constant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4" y="142852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2214554"/>
            <a:ext cx="64294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/>
              <a:t> </a:t>
            </a:r>
            <a:r>
              <a:rPr lang="ru-RU" sz="3600" dirty="0" smtClean="0"/>
              <a:t>С какой целью Дубровский стремился попасть в дом Троекурова?</a:t>
            </a:r>
            <a:endParaRPr lang="ru-RU" sz="3600" dirty="0">
              <a:latin typeface="Constant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105297"/>
            <a:ext cx="5429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Constantia" pitchFamily="18" charset="0"/>
              </a:rPr>
              <a:t>«Дубровский» (Общие вопросы)</a:t>
            </a:r>
            <a:endParaRPr lang="ru-RU" sz="4000" b="1" dirty="0">
              <a:latin typeface="Constant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1428760" cy="127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105297"/>
            <a:ext cx="5429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Constantia" pitchFamily="18" charset="0"/>
              </a:rPr>
              <a:t>«Дубровский» (Общие вопросы)</a:t>
            </a:r>
            <a:endParaRPr lang="ru-RU" sz="4000" b="1" dirty="0">
              <a:latin typeface="Constant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500306"/>
            <a:ext cx="61436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smtClean="0"/>
              <a:t>Он хотел отомстить</a:t>
            </a:r>
            <a:endParaRPr lang="ru-RU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1328</TotalTime>
  <Words>687</Words>
  <PresentationFormat>Экран (4:3)</PresentationFormat>
  <Paragraphs>181</Paragraphs>
  <Slides>42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236</cp:revision>
  <dcterms:modified xsi:type="dcterms:W3CDTF">2016-01-28T08:03:21Z</dcterms:modified>
</cp:coreProperties>
</file>