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76" r:id="rId3"/>
    <p:sldId id="257" r:id="rId4"/>
    <p:sldId id="258" r:id="rId5"/>
    <p:sldId id="259" r:id="rId6"/>
    <p:sldId id="277" r:id="rId7"/>
    <p:sldId id="278" r:id="rId8"/>
    <p:sldId id="279" r:id="rId9"/>
    <p:sldId id="28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1" r:id="rId26"/>
    <p:sldId id="282" r:id="rId27"/>
    <p:sldId id="283" r:id="rId28"/>
    <p:sldId id="284" r:id="rId29"/>
    <p:sldId id="285" r:id="rId30"/>
    <p:sldId id="286" r:id="rId31"/>
    <p:sldId id="27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8A"/>
    <a:srgbClr val="7030A0"/>
    <a:srgbClr val="6600FF"/>
    <a:srgbClr val="7000BC"/>
    <a:srgbClr val="5D2884"/>
    <a:srgbClr val="FFFFCC"/>
    <a:srgbClr val="FDEADB"/>
    <a:srgbClr val="F2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>
      <p:cViewPr>
        <p:scale>
          <a:sx n="90" d="100"/>
          <a:sy n="90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1979A7-FBB1-43F8-A59C-25639FA13B85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7AF920-2C18-4742-9DD6-E5563F3F4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4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B1A45-15B9-4E62-B38A-EF953659DCD6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ED8C7-5767-4985-9AA2-04BD895E5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8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92776-F027-48BD-8E14-C7CE307E3E8A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27438-811B-402F-B4A5-04E2DB2594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4C94A-1DEB-4172-97D8-B92C616C4DEB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B29E7-3C3B-4442-B56B-ED483372E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3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734C5-F020-46D6-8975-538E82FEE0AF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F3FDD-88EE-467F-9D9A-298EA88A8D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22D8AC-DD91-436B-A91B-10C22EEA516F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A4A22-4F51-4AC9-A9C8-D3C58FB7B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2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4874A-C4EB-4475-962A-35B9D6B7A863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49F4B-0F0F-4F17-AB07-22895DAD9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298EB-0BE8-4E9A-9F41-3AC3FE9CD74A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24755-7550-4890-9EFF-9E84C83A34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7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734DE-40A7-45E2-8D58-DFBF5284FC3B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CAE47-65FA-4132-848B-C6279CBB6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5B243-92C5-447E-95C0-299A3BD47F67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92524-B4FE-43E2-8CCC-4BA4EAAA7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7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2366C-F99F-468A-A95D-03B3519B0808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4A817-7D3D-4A11-8A99-DD0F4982C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7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8CF88-C065-498E-8726-CAD0EC520420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1618C-02DD-40D6-A062-C1C050866E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9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4CAFCE-12E4-4828-8993-D354D18F00D3}" type="datetimeFigureOut">
              <a:rPr lang="ru-RU" smtClean="0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4D55DB-5154-40F5-9EB4-8351289B3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pteka-ifk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5" y="-3113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404664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на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тему: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«Создание здоровье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сберегающего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пространства </a:t>
            </a:r>
          </a:p>
          <a:p>
            <a:pPr algn="ctr"/>
            <a:r>
              <a:rPr lang="ru-RU" sz="6000" b="1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в ДОУ»</a:t>
            </a:r>
            <a:endParaRPr lang="ru-RU" sz="6000" b="1" dirty="0">
              <a:solidFill>
                <a:srgbClr val="5200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57166"/>
            <a:ext cx="8143932" cy="6094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85728"/>
            <a:ext cx="8307288" cy="62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8300270" cy="62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8139184" cy="60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28604"/>
            <a:ext cx="8208912" cy="61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215370" cy="61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57166"/>
            <a:ext cx="8215370" cy="61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28604"/>
            <a:ext cx="8072462" cy="60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28604"/>
            <a:ext cx="8034116" cy="60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28604"/>
            <a:ext cx="79860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5" y="-3113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04664"/>
            <a:ext cx="892971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«Забота о здоровье-это</a:t>
            </a:r>
          </a:p>
          <a:p>
            <a:pPr algn="ctr"/>
            <a:r>
              <a:rPr lang="ru-RU" sz="4400" b="1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Важнейший труд воспитателя. От</a:t>
            </a:r>
          </a:p>
          <a:p>
            <a:pPr algn="ctr"/>
            <a:r>
              <a:rPr lang="ru-RU" sz="4400" b="1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жизнерадостности, бодрости детей</a:t>
            </a:r>
          </a:p>
          <a:p>
            <a:pPr algn="ctr"/>
            <a:r>
              <a:rPr lang="ru-RU" sz="4400" b="1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Зависит их духовная жизнь,</a:t>
            </a:r>
          </a:p>
          <a:p>
            <a:pPr algn="ctr"/>
            <a:r>
              <a:rPr lang="ru-RU" sz="4400" b="1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мировоззрение, умственное</a:t>
            </a:r>
          </a:p>
          <a:p>
            <a:pPr algn="ctr"/>
            <a:r>
              <a:rPr lang="ru-RU" sz="4400" b="1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развитие, прочность знаний, вера в свои силы»</a:t>
            </a:r>
            <a:endParaRPr lang="ru-RU" sz="4000" b="1" dirty="0" smtClean="0">
              <a:solidFill>
                <a:srgbClr val="5200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000" b="1" dirty="0" smtClean="0">
              <a:solidFill>
                <a:srgbClr val="5200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4000" b="1" dirty="0">
              <a:solidFill>
                <a:srgbClr val="5200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28604"/>
            <a:ext cx="8072494" cy="60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28"/>
            <a:ext cx="8107835" cy="606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00042"/>
            <a:ext cx="8035641" cy="60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57166"/>
            <a:ext cx="814190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1"/>
            <a:ext cx="8286808" cy="62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6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47945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Отдельно остановимся на дыхательной гимнастики!!!</a:t>
            </a:r>
            <a:endParaRPr lang="ru-RU" sz="7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9120"/>
            <a:ext cx="2920212" cy="229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22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52008A"/>
                </a:solidFill>
              </a:rPr>
              <a:t>Дыхательная гимнастика</a:t>
            </a:r>
            <a:endParaRPr lang="ru-RU" sz="3600" b="1" i="1" dirty="0">
              <a:solidFill>
                <a:srgbClr val="52008A"/>
              </a:solidFill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68760"/>
            <a:ext cx="56706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Calibri"/>
                <a:cs typeface="+mn-cs"/>
              </a:rPr>
              <a:t>Правильное дыхание очень важно для развития речи, оно влияет на звукопроизношение, артикуляцию и развитие голоса. Дыхательные упражнения помогают выработать диафрагмальное дыхание, а также продолжительность, силу и правильное распределение выдоха</a:t>
            </a:r>
          </a:p>
        </p:txBody>
      </p:sp>
      <p:pic>
        <p:nvPicPr>
          <p:cNvPr id="12" name="Picture 2" descr="http://skinuves.ru/wp-content/uploads/2012/09/Dyhatelnaja-gimnastika-Strelnikovoj-dlja-malysh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3060000" cy="3060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1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22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44" y="422523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52008A"/>
                </a:solidFill>
                <a:cs typeface="Aharoni" pitchFamily="2" charset="-79"/>
              </a:rPr>
              <a:t>Рекомендации по проведению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68854"/>
            <a:ext cx="6012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libri"/>
                <a:cs typeface="+mn-cs"/>
              </a:rPr>
              <a:t>• Перед </a:t>
            </a:r>
            <a:r>
              <a:rPr lang="ru-RU" sz="2800" b="1" i="1" dirty="0">
                <a:solidFill>
                  <a:srgbClr val="C00000"/>
                </a:solidFill>
                <a:latin typeface="Calibri"/>
                <a:cs typeface="+mn-cs"/>
              </a:rPr>
              <a:t>проведением дыхательной гимнастики необходимо вытереть пыль в помещении и проветрить его</a:t>
            </a:r>
            <a:r>
              <a:rPr lang="ru-RU" sz="2800" b="1" i="1" dirty="0" smtClean="0">
                <a:solidFill>
                  <a:srgbClr val="C00000"/>
                </a:solidFill>
                <a:latin typeface="Calibri"/>
                <a:cs typeface="+mn-cs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8572" y="2348880"/>
            <a:ext cx="4968552" cy="14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C00000"/>
                </a:solidFill>
                <a:latin typeface="Calibri"/>
                <a:cs typeface="+mn-cs"/>
              </a:rPr>
              <a:t>Дыхательную гимнастику не  рекомендуется проводить после плотного ужина или обеда;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1435" y="3658980"/>
            <a:ext cx="5238623" cy="14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C00000"/>
                </a:solidFill>
                <a:latin typeface="Calibri"/>
                <a:cs typeface="+mn-cs"/>
              </a:rPr>
              <a:t>Упражнения рекомендуется выполнять в свободной одежде, которая не стесняет движения;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3174" y="4797152"/>
            <a:ext cx="4715290" cy="182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C00000"/>
                </a:solidFill>
                <a:latin typeface="Calibri"/>
                <a:cs typeface="+mn-cs"/>
              </a:rPr>
              <a:t>Необходимо следить за тем, чтобы во время выполнения упражнений не напрягались мышцы рук, шеи, груди.</a:t>
            </a:r>
          </a:p>
        </p:txBody>
      </p:sp>
    </p:spTree>
    <p:extLst>
      <p:ext uri="{BB962C8B-B14F-4D97-AF65-F5344CB8AC3E}">
        <p14:creationId xmlns:p14="http://schemas.microsoft.com/office/powerpoint/2010/main" val="4388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22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8" y="453301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52008A"/>
                </a:solidFill>
                <a:cs typeface="Aharoni" pitchFamily="2" charset="-79"/>
              </a:rPr>
              <a:t>Методики дыхания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68854"/>
            <a:ext cx="8964488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Системы трехфазного дыхания </a:t>
            </a:r>
            <a:r>
              <a:rPr lang="ru-RU" altLang="zh-CN" sz="3200" b="1" i="1" dirty="0" err="1">
                <a:solidFill>
                  <a:srgbClr val="C00000"/>
                </a:solidFill>
                <a:latin typeface="Calibri"/>
                <a:cs typeface="Times New Roman" pitchFamily="18" charset="0"/>
              </a:rPr>
              <a:t>Л.Кофлера</a:t>
            </a: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 Парадоксальная гимнастика </a:t>
            </a:r>
            <a:r>
              <a:rPr lang="ru-RU" altLang="zh-CN" sz="3200" b="1" i="1" dirty="0" err="1">
                <a:solidFill>
                  <a:srgbClr val="C00000"/>
                </a:solidFill>
                <a:latin typeface="Calibri"/>
                <a:cs typeface="Times New Roman" pitchFamily="18" charset="0"/>
              </a:rPr>
              <a:t>А.Стрельниковой</a:t>
            </a: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Метод волевой ликвидации глубокого дыхания </a:t>
            </a:r>
            <a:r>
              <a:rPr lang="ru-RU" altLang="zh-CN" sz="3200" b="1" i="1" dirty="0" err="1">
                <a:solidFill>
                  <a:srgbClr val="C00000"/>
                </a:solidFill>
                <a:latin typeface="Calibri"/>
                <a:cs typeface="Times New Roman" pitchFamily="18" charset="0"/>
              </a:rPr>
              <a:t>К.Бутейко</a:t>
            </a: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Метод задержки дыхания </a:t>
            </a:r>
            <a:r>
              <a:rPr lang="ru-RU" altLang="zh-CN" sz="3200" b="1" i="1" dirty="0" err="1">
                <a:solidFill>
                  <a:srgbClr val="C00000"/>
                </a:solidFill>
                <a:latin typeface="Calibri"/>
                <a:cs typeface="Times New Roman" pitchFamily="18" charset="0"/>
              </a:rPr>
              <a:t>Ю.Буланова</a:t>
            </a:r>
            <a:endParaRPr lang="ru-RU" altLang="zh-CN" sz="3200" b="1" i="1" dirty="0">
              <a:solidFill>
                <a:srgbClr val="C00000"/>
              </a:solidFill>
              <a:latin typeface="Calibri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Рыдающее дыхание </a:t>
            </a:r>
            <a:r>
              <a:rPr lang="ru-RU" altLang="zh-CN" sz="3200" b="1" i="1" dirty="0" err="1">
                <a:solidFill>
                  <a:srgbClr val="C00000"/>
                </a:solidFill>
                <a:latin typeface="Calibri"/>
                <a:cs typeface="Times New Roman" pitchFamily="18" charset="0"/>
              </a:rPr>
              <a:t>Вилунаса</a:t>
            </a:r>
            <a:endParaRPr lang="ru-RU" altLang="zh-CN" sz="3200" b="1" i="1" dirty="0">
              <a:solidFill>
                <a:srgbClr val="C00000"/>
              </a:solidFill>
              <a:latin typeface="Calibri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Метод Чарльза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zh-CN" sz="3200" b="1" i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Дыхательная гимнастика йогов и другие </a:t>
            </a:r>
            <a:endParaRPr lang="ru-RU" sz="32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8572" y="2348880"/>
            <a:ext cx="4968552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1435" y="3658980"/>
            <a:ext cx="5238623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3174" y="4797152"/>
            <a:ext cx="4715290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7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22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47" y="160914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52008A"/>
                </a:solidFill>
                <a:cs typeface="Aharoni" pitchFamily="2" charset="-79"/>
              </a:rPr>
              <a:t>Дыхательная гимнастика, разработанная А. Н. Стрельниковой, способствует: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1279" y="1896638"/>
            <a:ext cx="8964488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600" b="1" i="1" dirty="0">
                <a:solidFill>
                  <a:srgbClr val="C00000"/>
                </a:solidFill>
                <a:latin typeface="Calibri"/>
                <a:cs typeface="+mn-cs"/>
              </a:rPr>
              <a:t>повышению двигательной активности, подвижности тела;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600" b="1" i="1" dirty="0">
                <a:solidFill>
                  <a:srgbClr val="C00000"/>
                </a:solidFill>
                <a:latin typeface="Calibri"/>
                <a:cs typeface="+mn-cs"/>
              </a:rPr>
              <a:t> ликвидации венозного полнокровия в органах грудной и брюшной полостей;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600" b="1" i="1" dirty="0">
                <a:solidFill>
                  <a:srgbClr val="C00000"/>
                </a:solidFill>
                <a:latin typeface="Calibri"/>
                <a:cs typeface="+mn-cs"/>
              </a:rPr>
              <a:t> обеспечению вентиляции легких с одновременным массирующим действием мускулатуры органов брюшной полости;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600" b="1" i="1" dirty="0">
                <a:solidFill>
                  <a:srgbClr val="C00000"/>
                </a:solidFill>
                <a:latin typeface="Calibri"/>
                <a:cs typeface="+mn-cs"/>
              </a:rPr>
              <a:t> тренировке и стимуляции отдельных мышц и их групп, необходимых для сужения проходов в различных органах и системах – дыхательной, мочевыделительной, пищеварительной, половых органах, кровеносных и лимфатических сосудах, органах зрения;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8572" y="2348880"/>
            <a:ext cx="4968552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1435" y="3658980"/>
            <a:ext cx="5238623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3174" y="4797152"/>
            <a:ext cx="4715290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5" y="-3113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7000BC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здоровом образе жизни  включает следующие разделы:</a:t>
            </a:r>
          </a:p>
          <a:p>
            <a:pPr marL="263525" indent="-263525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1.Режим дня;</a:t>
            </a:r>
          </a:p>
          <a:p>
            <a:pPr marL="263525" indent="-263525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2.Воспитание культурно – гигиенических навыков;</a:t>
            </a:r>
          </a:p>
          <a:p>
            <a:pPr marL="263525" indent="-263525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Питание;</a:t>
            </a:r>
          </a:p>
          <a:p>
            <a:pPr marL="179388" indent="-179388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4.Закаливание; </a:t>
            </a:r>
          </a:p>
          <a:p>
            <a:pPr marL="179388" indent="-179388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5.Организация двигательного режима; </a:t>
            </a:r>
          </a:p>
          <a:p>
            <a:pPr marL="179388" indent="-179388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Воспитание положительных эмоций;</a:t>
            </a:r>
          </a:p>
          <a:p>
            <a:pPr marL="179388" indent="-179388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7. Работа с родителями.		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22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47" y="16091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52008A"/>
              </a:solidFill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279" y="1896638"/>
            <a:ext cx="896448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6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8572" y="2348880"/>
            <a:ext cx="4968552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1435" y="3658980"/>
            <a:ext cx="5238623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3174" y="4797152"/>
            <a:ext cx="4715290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ru-RU" sz="2800" b="1" i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35716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9" y="1571612"/>
            <a:ext cx="8143932" cy="40719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6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7000BC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4400" b="1" i="1" u="sng" dirty="0" smtClean="0">
                <a:solidFill>
                  <a:srgbClr val="7000BC"/>
                </a:solidFill>
                <a:latin typeface="Times New Roman" pitchFamily="18" charset="0"/>
                <a:cs typeface="Times New Roman" pitchFamily="18" charset="0"/>
              </a:rPr>
              <a:t> технология-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система мер, включающая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и взаимодействие всех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факторов образовательной среды,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Направленных на сохранение здоровья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на всех этапах его обучения и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</a:p>
          <a:p>
            <a:endParaRPr lang="ru-RU" dirty="0"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8" b="92708" l="3750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3671386" cy="31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400" b="1" i="1" u="sng" dirty="0" err="1" smtClean="0">
                <a:solidFill>
                  <a:srgbClr val="52008A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4400" b="1" i="1" u="sng" dirty="0" smtClean="0">
              <a:solidFill>
                <a:srgbClr val="52008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Создание условий для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 развития, обучения, оздоровления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детей;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Сохранение здоровья детей и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повышение двигательной активности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и умственной работоспособности;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Создание положительного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эмоционального настроя и снятие</a:t>
            </a:r>
          </a:p>
          <a:p>
            <a:r>
              <a:rPr lang="ru-RU" sz="3600" b="1" i="1" dirty="0" err="1" smtClean="0">
                <a:solidFill>
                  <a:srgbClr val="002060"/>
                </a:solidFill>
                <a:cs typeface="Aharoni" pitchFamily="2" charset="-79"/>
              </a:rPr>
              <a:t>психоэмоционального</a:t>
            </a:r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 напряжения</a:t>
            </a:r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65" y="16091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124" y="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Анализ исходного состояния здоровья, физического развития и физической подготовленности дошкольников, их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валеологических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умений и навыков, а также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среды ДОУ.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4290"/>
            <a:ext cx="88582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2400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образовательного пространства в ДОУ.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Использование в режиме дня:</a:t>
            </a:r>
            <a:r>
              <a:rPr lang="ru-RU" sz="2400" b="1" dirty="0" smtClean="0"/>
              <a:t> отдельных форм работы по сохранению и укреплению здоровья для разных категорий детей;</a:t>
            </a:r>
            <a:endParaRPr lang="ru-RU" sz="2400" b="1" i="1" dirty="0" smtClean="0"/>
          </a:p>
          <a:p>
            <a:pPr lvl="0"/>
            <a:r>
              <a:rPr lang="ru-RU" sz="2400" b="1" dirty="0" smtClean="0"/>
              <a:t>различных оздоровительных режимов (на время каникул; в летний период);</a:t>
            </a:r>
            <a:endParaRPr lang="ru-RU" sz="2400" b="1" i="1" dirty="0" smtClean="0"/>
          </a:p>
          <a:p>
            <a:pPr lvl="0"/>
            <a:r>
              <a:rPr lang="ru-RU" sz="2400" b="1" dirty="0" smtClean="0"/>
              <a:t>комплекса закаливающих мероприятий (воздушное закаливание, хождение по "дорожкам здоровья”, профилактика плоскостопия; хождение босиком, "топтание” в тазах, полоскание горла и рта, максимальное пребывание детей на свежем воздухе);</a:t>
            </a:r>
            <a:endParaRPr lang="ru-RU" sz="2400" b="1" i="1" dirty="0" smtClean="0"/>
          </a:p>
          <a:p>
            <a:pPr lvl="0"/>
            <a:r>
              <a:rPr lang="ru-RU" sz="2400" b="1" dirty="0" smtClean="0"/>
              <a:t>физкультурных занятий всех типов;</a:t>
            </a:r>
            <a:endParaRPr lang="ru-RU" sz="2400" b="1" i="1" dirty="0" smtClean="0"/>
          </a:p>
          <a:p>
            <a:pPr lvl="0"/>
            <a:r>
              <a:rPr lang="ru-RU" sz="2400" b="1" dirty="0" smtClean="0"/>
              <a:t>оптимального двигательного режима. Кроме традиционной двигательной деятельности детей (утренняя гимнастика, физкультурные занятия, проведение подвижных игр, прогулки, музыкально-ритмические занятия)</a:t>
            </a:r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35834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Взаимодействие ДОУ с семьей по вопросам охраны и укрепления здоровья детей.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информационных стендах для родителей в каждой возрастной группе должны работать рубрики, освещающие вопросы оздоровления без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лекарств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Родителям предлагаются комплексы упражнений для профилактики нарушений опорно-двигательного аппарата, органов зрения, для развития общей и мелкой моторики, пальчиковые игры.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привлекаются к участию в физкультурно-массовых мероприятиях дошкольного учреждения.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0"/>
            <a:ext cx="8568952" cy="6412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9634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«Создание здоровье сберегающего пространства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7" cy="6822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Конечные результаты: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нормативно-правовой базы по вопросам оздоровления дошкольников;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научно-методических подходов к организации работы по сохранению здоровья детей, к созданию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образовательного пространства в ДОУ и семье;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дошкольников основ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сознания, потребности заботиться о своем здоровье;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программного уровня развития движений и двигательных способностей детей;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улучшение соматических показателей здоровья дошкольников.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906</Words>
  <Application>Microsoft Office PowerPoint</Application>
  <PresentationFormat>Экран (4:3)</PresentationFormat>
  <Paragraphs>106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  <vt:lpstr>Презентация на тему: «Создание здоровье сберегающего пространства в ДОУ»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50</cp:revision>
  <dcterms:created xsi:type="dcterms:W3CDTF">2014-01-06T16:00:12Z</dcterms:created>
  <dcterms:modified xsi:type="dcterms:W3CDTF">2016-02-13T18:25:34Z</dcterms:modified>
</cp:coreProperties>
</file>