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2" r:id="rId3"/>
    <p:sldId id="263" r:id="rId4"/>
    <p:sldId id="264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EE0D2A3C-1127-471E-9DB8-F43F59E01886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0D2A3C-1127-471E-9DB8-F43F59E01886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E0D2A3C-1127-471E-9DB8-F43F59E01886}" type="datetimeFigureOut">
              <a:rPr lang="ru-RU" smtClean="0"/>
              <a:pPr/>
              <a:t>13.02.2016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C75572A-4155-4A91-A33A-7435BB9465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371600" y="1340768"/>
            <a:ext cx="6400800" cy="1813912"/>
          </a:xfrm>
        </p:spPr>
        <p:txBody>
          <a:bodyPr/>
          <a:lstStyle/>
          <a:p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А. П. Платонов.</a:t>
            </a:r>
            <a:b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</a:br>
            <a:r>
              <a:rPr lang="ru-RU" b="1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Ещё мама.</a:t>
            </a:r>
            <a:endParaRPr lang="ru-RU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2232248"/>
          </a:xfrm>
        </p:spPr>
        <p:txBody>
          <a:bodyPr>
            <a:normAutofit fontScale="92500" lnSpcReduction="10000"/>
          </a:bodyPr>
          <a:lstStyle/>
          <a:p>
            <a:pPr marR="0" algn="l"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Цели: </a:t>
            </a:r>
          </a:p>
          <a:p>
            <a:pPr marR="0" algn="l" eaLnBrk="1" hangingPunct="1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учить детей анализировать текст;</a:t>
            </a:r>
          </a:p>
          <a:p>
            <a:pPr marR="0" algn="l" eaLnBrk="1" hangingPunct="1">
              <a:lnSpc>
                <a:spcPct val="90000"/>
              </a:lnSpc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обучать сравнивать тексты.</a:t>
            </a:r>
          </a:p>
          <a:p>
            <a:pPr marR="0" algn="l"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-создать условия для развития внимания, памяти, воображения, критического мышления</a:t>
            </a:r>
          </a:p>
          <a:p>
            <a:pPr marR="0" algn="l" eaLnBrk="1" hangingPunct="1">
              <a:lnSpc>
                <a:spcPct val="90000"/>
              </a:lnSpc>
            </a:pPr>
            <a:endParaRPr lang="ru-RU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marR="0" eaLnBrk="1" hangingPunct="1"/>
            <a:endParaRPr lang="ru-RU" sz="18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969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Словарная работа.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Оробел – испугался</a:t>
            </a:r>
          </a:p>
          <a:p>
            <a:r>
              <a:rPr lang="ru-RU" sz="2400" b="1" dirty="0" smtClean="0"/>
              <a:t>Марля – тонкая ткань</a:t>
            </a:r>
          </a:p>
          <a:p>
            <a:r>
              <a:rPr lang="ru-RU" sz="2400" b="1" dirty="0" smtClean="0"/>
              <a:t>Спозаранку – рано утром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2334699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с текстом.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Чтение учителем. 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Как мальчик вёл себя в классе?  ( 1 остановка)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Рассматривание  иллюстрации на с. 141. Беседа -</a:t>
            </a:r>
            <a:endParaRPr lang="ru-RU" i="1" dirty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i="1" dirty="0">
                <a:latin typeface="Arial" charset="0"/>
                <a:cs typeface="Arial" charset="0"/>
              </a:rPr>
              <a:t>  </a:t>
            </a:r>
            <a:r>
              <a:rPr lang="ru-RU" dirty="0">
                <a:latin typeface="Arial" charset="0"/>
                <a:cs typeface="Arial" charset="0"/>
              </a:rPr>
              <a:t>Кто на ней изображён?  Где находятся герои? Что вы скажете о мальчике? Об учительнице?</a:t>
            </a:r>
          </a:p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 Чтение учениками по «цепочке». 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Учительница приводит Артёма к себе домой. ( 2 остановка)</a:t>
            </a:r>
          </a:p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Самостоятельное «жужжащее» чтение .</a:t>
            </a:r>
            <a:r>
              <a:rPr lang="ru-RU" dirty="0">
                <a:latin typeface="Arial" charset="0"/>
                <a:cs typeface="Arial" charset="0"/>
              </a:rPr>
              <a:t> (3</a:t>
            </a:r>
            <a:r>
              <a:rPr lang="ru-RU" b="1" i="1" dirty="0">
                <a:latin typeface="Arial" charset="0"/>
                <a:cs typeface="Arial" charset="0"/>
              </a:rPr>
              <a:t> </a:t>
            </a:r>
            <a:r>
              <a:rPr lang="ru-RU" dirty="0">
                <a:latin typeface="Arial" charset="0"/>
                <a:cs typeface="Arial" charset="0"/>
              </a:rPr>
              <a:t>фрагмент текста)</a:t>
            </a:r>
          </a:p>
          <a:p>
            <a:pPr>
              <a:buFont typeface="Wingdings 3" pitchFamily="18" charset="2"/>
              <a:buNone/>
            </a:pPr>
            <a:r>
              <a:rPr lang="ru-RU" i="1" dirty="0">
                <a:latin typeface="Arial" charset="0"/>
                <a:cs typeface="Arial" charset="0"/>
              </a:rPr>
              <a:t>  </a:t>
            </a:r>
            <a:r>
              <a:rPr lang="ru-RU" dirty="0">
                <a:latin typeface="Arial" charset="0"/>
                <a:cs typeface="Arial" charset="0"/>
              </a:rPr>
              <a:t>Как </a:t>
            </a:r>
            <a:r>
              <a:rPr lang="ru-RU" dirty="0" err="1">
                <a:latin typeface="Arial" charset="0"/>
                <a:cs typeface="Arial" charset="0"/>
              </a:rPr>
              <a:t>Апполинария</a:t>
            </a:r>
            <a:r>
              <a:rPr lang="ru-RU" dirty="0">
                <a:latin typeface="Arial" charset="0"/>
                <a:cs typeface="Arial" charset="0"/>
              </a:rPr>
              <a:t> Николаевна заставила Артёма учиться.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    Научился ли Артём чему- </a:t>
            </a:r>
            <a:r>
              <a:rPr lang="ru-RU" dirty="0" err="1">
                <a:latin typeface="Arial" charset="0"/>
                <a:cs typeface="Arial" charset="0"/>
              </a:rPr>
              <a:t>нибудь</a:t>
            </a:r>
            <a:r>
              <a:rPr lang="ru-RU" dirty="0">
                <a:latin typeface="Arial" charset="0"/>
                <a:cs typeface="Arial" charset="0"/>
              </a:rPr>
              <a:t> в первый школьный день? Какие первые слова написал мальчик? Почему учительница дала для написания именно эти слова – «мама» и «Родина». Чем закончился рассказ?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596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/>
              <a:t>Мы устали чуточку,</a:t>
            </a:r>
          </a:p>
          <a:p>
            <a:r>
              <a:rPr lang="ru-RU" dirty="0"/>
              <a:t>Отдохнём минуточку.</a:t>
            </a:r>
          </a:p>
          <a:p>
            <a:r>
              <a:rPr lang="ru-RU" dirty="0"/>
              <a:t>Поворот, наклон, прыжок,</a:t>
            </a:r>
          </a:p>
          <a:p>
            <a:r>
              <a:rPr lang="ru-RU" dirty="0"/>
              <a:t>Улыбнись  давай, дружок.</a:t>
            </a:r>
          </a:p>
          <a:p>
            <a:r>
              <a:rPr lang="ru-RU" dirty="0"/>
              <a:t>Ещё попрыгай: раз, 2, 3!</a:t>
            </a:r>
          </a:p>
          <a:p>
            <a:r>
              <a:rPr lang="ru-RU" dirty="0"/>
              <a:t>На соседа посмотри,</a:t>
            </a:r>
          </a:p>
          <a:p>
            <a:r>
              <a:rPr lang="ru-RU" dirty="0"/>
              <a:t>Руки вверх и тут же вниз</a:t>
            </a:r>
          </a:p>
          <a:p>
            <a:r>
              <a:rPr lang="ru-RU" dirty="0"/>
              <a:t>И за парту вновь садись.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Физкультминутка.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276872"/>
            <a:ext cx="3528391" cy="3384376"/>
          </a:xfrm>
        </p:spPr>
      </p:pic>
    </p:spTree>
    <p:extLst>
      <p:ext uri="{BB962C8B-B14F-4D97-AF65-F5344CB8AC3E}">
        <p14:creationId xmlns:p14="http://schemas.microsoft.com/office/powerpoint/2010/main" val="83136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Кластер – описание </a:t>
            </a:r>
            <a:r>
              <a:rPr lang="ru-RU" sz="2800" dirty="0" err="1" smtClean="0"/>
              <a:t>артема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7224" y="2143116"/>
            <a:ext cx="7500990" cy="3714776"/>
          </a:xfrm>
        </p:spPr>
        <p:txBody>
          <a:bodyPr/>
          <a:lstStyle/>
          <a:p>
            <a:pPr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3805064" y="3539196"/>
            <a:ext cx="1393304" cy="8423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Артем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V="1">
            <a:off x="4894185" y="3356992"/>
            <a:ext cx="1189983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419872" y="2996952"/>
            <a:ext cx="1778496" cy="15624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4596354" y="2924944"/>
            <a:ext cx="297831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3347864" y="4149080"/>
            <a:ext cx="827294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Овал 19"/>
          <p:cNvSpPr/>
          <p:nvPr/>
        </p:nvSpPr>
        <p:spPr>
          <a:xfrm>
            <a:off x="5031976" y="4423471"/>
            <a:ext cx="1556248" cy="44807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946231" y="3146394"/>
            <a:ext cx="1577952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4543478" y="2564904"/>
            <a:ext cx="1684706" cy="36004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1791005" y="2534380"/>
            <a:ext cx="1970506" cy="641527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1835696" y="3834014"/>
            <a:ext cx="1584176" cy="54757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H="1">
            <a:off x="3635896" y="4423471"/>
            <a:ext cx="720080" cy="3383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Овал 30"/>
          <p:cNvSpPr/>
          <p:nvPr/>
        </p:nvSpPr>
        <p:spPr>
          <a:xfrm>
            <a:off x="2411760" y="4642944"/>
            <a:ext cx="1850504" cy="45720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Кластер.</a:t>
            </a:r>
            <a:endParaRPr lang="ru-RU" dirty="0"/>
          </a:p>
        </p:txBody>
      </p:sp>
      <p:sp>
        <p:nvSpPr>
          <p:cNvPr id="3" name="Овал 2"/>
          <p:cNvSpPr/>
          <p:nvPr/>
        </p:nvSpPr>
        <p:spPr>
          <a:xfrm rot="10800000" flipH="1" flipV="1">
            <a:off x="3665411" y="3068960"/>
            <a:ext cx="1194617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Артем</a:t>
            </a:r>
            <a:endParaRPr lang="ru-RU" dirty="0"/>
          </a:p>
        </p:txBody>
      </p:sp>
      <p:cxnSp>
        <p:nvCxnSpPr>
          <p:cNvPr id="5" name="Прямая соединительная линия 4"/>
          <p:cNvCxnSpPr>
            <a:stCxn id="3" idx="7"/>
          </p:cNvCxnSpPr>
          <p:nvPr/>
        </p:nvCxnSpPr>
        <p:spPr>
          <a:xfrm flipV="1">
            <a:off x="4685080" y="2492896"/>
            <a:ext cx="967040" cy="67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>
            <a:stCxn id="3" idx="5"/>
          </p:cNvCxnSpPr>
          <p:nvPr/>
        </p:nvCxnSpPr>
        <p:spPr>
          <a:xfrm>
            <a:off x="4685080" y="3622124"/>
            <a:ext cx="751016" cy="742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4262720" y="3741586"/>
            <a:ext cx="1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3" idx="2"/>
          </p:cNvCxnSpPr>
          <p:nvPr/>
        </p:nvCxnSpPr>
        <p:spPr>
          <a:xfrm flipH="1">
            <a:off x="2915816" y="3392996"/>
            <a:ext cx="74959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stCxn id="3" idx="1"/>
          </p:cNvCxnSpPr>
          <p:nvPr/>
        </p:nvCxnSpPr>
        <p:spPr>
          <a:xfrm flipH="1" flipV="1">
            <a:off x="3059832" y="2492896"/>
            <a:ext cx="780527" cy="670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3" idx="0"/>
          </p:cNvCxnSpPr>
          <p:nvPr/>
        </p:nvCxnSpPr>
        <p:spPr>
          <a:xfrm flipV="1">
            <a:off x="4262720" y="2492896"/>
            <a:ext cx="93256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5292080" y="4245642"/>
            <a:ext cx="2304256" cy="47950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понятливый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3203848" y="4149080"/>
            <a:ext cx="1800200" cy="432048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упорный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99592" y="3032956"/>
            <a:ext cx="2550503" cy="46805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беспокойный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900049" y="1844824"/>
            <a:ext cx="2390564" cy="57606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вдумчивый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0" name="Овал 19"/>
          <p:cNvSpPr/>
          <p:nvPr/>
        </p:nvSpPr>
        <p:spPr>
          <a:xfrm>
            <a:off x="3450096" y="1830917"/>
            <a:ext cx="2202024" cy="445831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заботливый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5652120" y="1988592"/>
            <a:ext cx="2160240" cy="57631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боязливый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369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 smtClean="0"/>
              <a:t>1. Учительница: её имя.</a:t>
            </a:r>
          </a:p>
          <a:p>
            <a:r>
              <a:rPr lang="ru-RU" dirty="0" smtClean="0"/>
              <a:t>2. 2 прилагательных описания её черт характера.</a:t>
            </a:r>
          </a:p>
          <a:p>
            <a:r>
              <a:rPr lang="ru-RU" dirty="0" smtClean="0"/>
              <a:t>3. 3 глагола её действия.</a:t>
            </a:r>
          </a:p>
          <a:p>
            <a:r>
              <a:rPr lang="ru-RU" dirty="0" smtClean="0"/>
              <a:t>4. Фраза по тексту.</a:t>
            </a:r>
          </a:p>
          <a:p>
            <a:r>
              <a:rPr lang="ru-RU" dirty="0" smtClean="0"/>
              <a:t>5. Вывод.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–описание учительницы.</a:t>
            </a: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32856"/>
            <a:ext cx="3096344" cy="3600400"/>
          </a:xfrm>
        </p:spPr>
      </p:pic>
    </p:spTree>
    <p:extLst>
      <p:ext uri="{BB962C8B-B14F-4D97-AF65-F5344CB8AC3E}">
        <p14:creationId xmlns:p14="http://schemas.microsoft.com/office/powerpoint/2010/main" val="28858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1. </a:t>
            </a:r>
            <a:r>
              <a:rPr lang="ru-RU" dirty="0" err="1" smtClean="0"/>
              <a:t>Апполинария</a:t>
            </a:r>
            <a:r>
              <a:rPr lang="ru-RU" dirty="0" smtClean="0"/>
              <a:t>  Николаевна.</a:t>
            </a:r>
          </a:p>
          <a:p>
            <a:r>
              <a:rPr lang="ru-RU" dirty="0" smtClean="0"/>
              <a:t>2. Умная, добрая.</a:t>
            </a:r>
          </a:p>
          <a:p>
            <a:r>
              <a:rPr lang="ru-RU" dirty="0" smtClean="0"/>
              <a:t>3. Учит, понимает, любит детей.</a:t>
            </a:r>
          </a:p>
          <a:p>
            <a:r>
              <a:rPr lang="ru-RU" dirty="0" smtClean="0"/>
              <a:t>4. Она для всех ещё мама.</a:t>
            </a:r>
          </a:p>
          <a:p>
            <a:r>
              <a:rPr lang="ru-RU" dirty="0" smtClean="0"/>
              <a:t>5. Учительница.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Синквейн</a:t>
            </a:r>
            <a:r>
              <a:rPr lang="ru-RU" dirty="0" smtClean="0"/>
              <a:t> – описание учительницы.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176477"/>
            <a:ext cx="3168352" cy="3575648"/>
          </a:xfrm>
        </p:spPr>
      </p:pic>
    </p:spTree>
    <p:extLst>
      <p:ext uri="{BB962C8B-B14F-4D97-AF65-F5344CB8AC3E}">
        <p14:creationId xmlns:p14="http://schemas.microsoft.com/office/powerpoint/2010/main" val="94237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Как вы думаете, почему автор именно так закончил эту историю?</a:t>
            </a:r>
            <a:endParaRPr lang="ru-RU" dirty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  Что вам понравилось на уроке? Что не понравилось?</a:t>
            </a:r>
            <a:endParaRPr lang="ru-RU" dirty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 Если бы </a:t>
            </a:r>
            <a:r>
              <a:rPr lang="ru-RU" b="1" i="1" dirty="0" smtClean="0">
                <a:latin typeface="Arial" charset="0"/>
                <a:cs typeface="Arial" charset="0"/>
              </a:rPr>
              <a:t>вас попросили </a:t>
            </a:r>
            <a:r>
              <a:rPr lang="ru-RU" b="1" i="1" dirty="0">
                <a:latin typeface="Arial" charset="0"/>
                <a:cs typeface="Arial" charset="0"/>
              </a:rPr>
              <a:t>определить основную мысль рассказа, что бы </a:t>
            </a:r>
            <a:r>
              <a:rPr lang="ru-RU" b="1" i="1" dirty="0" smtClean="0">
                <a:latin typeface="Arial" charset="0"/>
                <a:cs typeface="Arial" charset="0"/>
              </a:rPr>
              <a:t>вы ответили?</a:t>
            </a:r>
            <a:endParaRPr lang="ru-RU" dirty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b="1" i="1" dirty="0"/>
              <a:t> 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590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ru-RU" b="1" i="1" dirty="0">
                <a:latin typeface="Arial" charset="0"/>
                <a:cs typeface="Arial" charset="0"/>
              </a:rPr>
              <a:t>с.139 – 143 выразительно читать.</a:t>
            </a:r>
            <a:endParaRPr lang="ru-RU" dirty="0">
              <a:latin typeface="Arial" charset="0"/>
              <a:cs typeface="Arial" charset="0"/>
            </a:endParaRP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Напишите мини-сочинение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(5-7 предложений) 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от лица Артёма или от лица других героев (автора, мамы, учительницы )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Не забудьте передать чувства и переживания героев.</a:t>
            </a:r>
          </a:p>
          <a:p>
            <a:pPr>
              <a:buFont typeface="Wingdings 3" pitchFamily="18" charset="2"/>
              <a:buNone/>
            </a:pPr>
            <a:r>
              <a:rPr lang="ru-RU" dirty="0"/>
              <a:t> 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51759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268760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862289"/>
            <a:ext cx="1656184" cy="2376265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876894"/>
            <a:ext cx="1656184" cy="237626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876894"/>
            <a:ext cx="1578030" cy="23762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76894"/>
            <a:ext cx="1866900" cy="2376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9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урока.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2420888"/>
            <a:ext cx="6400800" cy="3048001"/>
          </a:xfrm>
        </p:spPr>
        <p:txBody>
          <a:bodyPr>
            <a:normAutofit fontScale="85000" lnSpcReduction="10000"/>
          </a:bodyPr>
          <a:lstStyle/>
          <a:p>
            <a:pPr marL="365760" indent="-256032">
              <a:buNone/>
              <a:defRPr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- Воспитывать 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любовь и  уважение к матери,</a:t>
            </a:r>
          </a:p>
          <a:p>
            <a:pPr marL="365760" indent="-256032">
              <a:buNone/>
              <a:defRPr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к учителю,  интерес к учёбе.</a:t>
            </a:r>
            <a:r>
              <a:rPr lang="ru-RU" dirty="0">
                <a:latin typeface="Arial" pitchFamily="34" charset="0"/>
                <a:cs typeface="Arial" pitchFamily="34" charset="0"/>
              </a:rPr>
              <a:t/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r>
              <a:rPr lang="ru-RU" sz="2200" b="1" dirty="0">
                <a:latin typeface="Arial" pitchFamily="34" charset="0"/>
                <a:cs typeface="Arial" pitchFamily="34" charset="0"/>
              </a:rPr>
              <a:t/>
            </a:r>
            <a:br>
              <a:rPr lang="ru-RU" sz="2200" b="1" dirty="0">
                <a:latin typeface="Arial" pitchFamily="34" charset="0"/>
                <a:cs typeface="Arial" pitchFamily="34" charset="0"/>
              </a:rPr>
            </a:br>
            <a:r>
              <a:rPr lang="ru-RU" sz="2200" dirty="0">
                <a:latin typeface="Arial" pitchFamily="34" charset="0"/>
                <a:cs typeface="Arial" pitchFamily="34" charset="0"/>
              </a:rPr>
              <a:t>- учить видеть позицию автора, прогнозировать события, отвечать на вопросы; 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/>
            </a:r>
            <a:br>
              <a:rPr lang="ru-RU" sz="3200" dirty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Тип урока: </a:t>
            </a:r>
            <a:r>
              <a:rPr lang="ru-RU" sz="2200" dirty="0" smtClean="0">
                <a:latin typeface="Arial" pitchFamily="34" charset="0"/>
                <a:cs typeface="Arial" pitchFamily="34" charset="0"/>
              </a:rPr>
              <a:t>работа </a:t>
            </a:r>
            <a:r>
              <a:rPr lang="ru-RU" sz="2200" dirty="0">
                <a:latin typeface="Arial" pitchFamily="34" charset="0"/>
                <a:cs typeface="Arial" pitchFamily="34" charset="0"/>
              </a:rPr>
              <a:t>с художественным текстом.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3444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600" dirty="0"/>
              <a:t>Технология: </a:t>
            </a:r>
            <a:br>
              <a:rPr lang="ru-RU" sz="1600" dirty="0"/>
            </a:br>
            <a:r>
              <a:rPr lang="ru-RU" sz="1600" dirty="0"/>
              <a:t> развитие критического  мышления через чтение и письмо.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Приёмы: </a:t>
            </a:r>
          </a:p>
          <a:p>
            <a:pPr indent="0" algn="ctr">
              <a:lnSpc>
                <a:spcPct val="90000"/>
              </a:lnSpc>
              <a:buNone/>
              <a:defRPr/>
            </a:pPr>
            <a:r>
              <a:rPr lang="ru-RU" sz="3200" dirty="0">
                <a:latin typeface="Arial" pitchFamily="34" charset="0"/>
                <a:cs typeface="Arial" pitchFamily="34" charset="0"/>
              </a:rPr>
              <a:t>чтение с остановками, обращение к личному опыту учащихся, прогнозирование по названию,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кластер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3200" dirty="0" err="1">
                <a:latin typeface="Arial" pitchFamily="34" charset="0"/>
                <a:cs typeface="Arial" pitchFamily="34" charset="0"/>
              </a:rPr>
              <a:t>синквейн</a:t>
            </a:r>
            <a:r>
              <a:rPr lang="ru-RU" sz="3200" dirty="0">
                <a:latin typeface="Arial" pitchFamily="34" charset="0"/>
                <a:cs typeface="Arial" pitchFamily="34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086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331640" y="2420888"/>
            <a:ext cx="3124200" cy="3124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Чтение без размышления -  пустое занятие.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Эпиграф.</a:t>
            </a:r>
            <a:endParaRPr lang="ru-RU" dirty="0"/>
          </a:p>
        </p:txBody>
      </p:sp>
      <p:pic>
        <p:nvPicPr>
          <p:cNvPr id="1026" name="Picture 2" descr="D:\Users\Андрей\AppData\Local\Microsoft\Windows\Temporary Internet Files\Content.IE5\C5BFNUQN\MC900438249[1].wmf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4008" y="249289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766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348880"/>
            <a:ext cx="3240360" cy="32403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Речевая разминка.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Где красота, там доброта</a:t>
            </a:r>
          </a:p>
          <a:p>
            <a:r>
              <a:rPr lang="ru-RU" dirty="0" smtClean="0"/>
              <a:t>Их разлучить никто не может</a:t>
            </a:r>
          </a:p>
          <a:p>
            <a:r>
              <a:rPr lang="ru-RU" dirty="0" smtClean="0"/>
              <a:t>Любая светлая мечта</a:t>
            </a:r>
          </a:p>
          <a:p>
            <a:r>
              <a:rPr lang="ru-RU" dirty="0" smtClean="0"/>
              <a:t>На двух других подруг похожа</a:t>
            </a:r>
          </a:p>
          <a:p>
            <a:r>
              <a:rPr lang="ru-RU" dirty="0" smtClean="0"/>
              <a:t>И нам без них не обойтись</a:t>
            </a:r>
          </a:p>
          <a:p>
            <a:r>
              <a:rPr lang="ru-RU" dirty="0" smtClean="0"/>
              <a:t>Ни светлым днем, ни днем дождливым</a:t>
            </a:r>
          </a:p>
          <a:p>
            <a:r>
              <a:rPr lang="ru-RU" dirty="0" smtClean="0"/>
              <a:t>И если хочешь быть красивым</a:t>
            </a:r>
          </a:p>
          <a:p>
            <a:r>
              <a:rPr lang="ru-RU" dirty="0" smtClean="0"/>
              <a:t>Ты </a:t>
            </a:r>
            <a:r>
              <a:rPr lang="ru-RU" dirty="0" err="1" smtClean="0"/>
              <a:t>добротою</a:t>
            </a:r>
            <a:r>
              <a:rPr lang="ru-RU" dirty="0" smtClean="0"/>
              <a:t> поделись.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079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Игра «Собери пословицу»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Мир освещается солнцем, а человек знанием.</a:t>
            </a:r>
          </a:p>
          <a:p>
            <a:r>
              <a:rPr lang="ru-RU" sz="2800" dirty="0" smtClean="0"/>
              <a:t>Кто много читает, тот много знает.</a:t>
            </a:r>
          </a:p>
          <a:p>
            <a:r>
              <a:rPr lang="ru-RU" sz="2800" dirty="0" smtClean="0"/>
              <a:t>Нет лучшего дружка, чем родная матушка.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935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827584" y="2204864"/>
            <a:ext cx="3668216" cy="3600400"/>
          </a:xfrm>
        </p:spPr>
        <p:txBody>
          <a:bodyPr>
            <a:normAutofit/>
          </a:bodyPr>
          <a:lstStyle/>
          <a:p>
            <a:r>
              <a:rPr lang="ru-RU" sz="900" dirty="0"/>
              <a:t>Родился и провёл детские годы в Воронеже. Отец работал на железной дороге машинистом, слесарем, мать – домохозяйка. Он  поступает в церковно-приходскую школу, затем учится в городской 4-классной школе, работает  помощником машиниста на локомобиле, литейщиком на трубочном заводе,  в воронежских мастерских. Участвовал в гражданской войне в качестве фронтового корреспондента. Во время Великой Отечественной войны писатель в звании капитана служит военным корреспондентом газеты «Красная звезда». Он пишет о суровой действительности  которой живёт простой человек. Для детей он написал рассказы «Неизвестный цветок», «Корова», «Сухой </a:t>
            </a:r>
            <a:r>
              <a:rPr lang="ru-RU" sz="900" dirty="0" err="1"/>
              <a:t>хлеб»и</a:t>
            </a:r>
            <a:r>
              <a:rPr lang="ru-RU" sz="900" dirty="0"/>
              <a:t> другие, вошедшие в сборник «Июльская гроза». </a:t>
            </a:r>
          </a:p>
          <a:p>
            <a:r>
              <a:rPr lang="ru-RU" sz="900" dirty="0"/>
              <a:t> Платонов умер 5 января 1951 в Москве. Имя писателя носят улица, библиотека, гимназия, литературная премия, электропоезд в Воронеже, установлен памятник.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200" b="1" i="1" dirty="0"/>
              <a:t>Русский , советский писатель, прозаик,  первой половины XX века. </a:t>
            </a:r>
            <a:r>
              <a:rPr lang="ru-RU" sz="1200" b="1" i="1" dirty="0" err="1"/>
              <a:t>А</a:t>
            </a:r>
            <a:r>
              <a:rPr lang="ru-RU" sz="1200" b="1" i="1" dirty="0" err="1" smtClean="0"/>
              <a:t>ндре́й</a:t>
            </a:r>
            <a:r>
              <a:rPr lang="ru-RU" sz="1200" b="1" i="1" dirty="0" smtClean="0"/>
              <a:t>  </a:t>
            </a:r>
            <a:r>
              <a:rPr lang="ru-RU" sz="1200" b="1" i="1" dirty="0" err="1"/>
              <a:t>Плато́нов</a:t>
            </a:r>
            <a:r>
              <a:rPr lang="ru-RU" sz="1200" b="1" i="1" dirty="0"/>
              <a:t> (настоящее имя </a:t>
            </a:r>
            <a:r>
              <a:rPr lang="ru-RU" sz="1200" b="1" i="1" dirty="0" err="1" smtClean="0"/>
              <a:t>Андре́й</a:t>
            </a:r>
            <a:r>
              <a:rPr lang="ru-RU" sz="1200" b="1" i="1" dirty="0" smtClean="0"/>
              <a:t>   </a:t>
            </a:r>
            <a:r>
              <a:rPr lang="ru-RU" sz="1200" b="1" i="1" dirty="0" err="1" smtClean="0"/>
              <a:t>Плато́нович</a:t>
            </a:r>
            <a:r>
              <a:rPr lang="ru-RU" sz="1200" b="1" i="1" dirty="0" smtClean="0"/>
              <a:t>  </a:t>
            </a:r>
            <a:r>
              <a:rPr lang="ru-RU" sz="1200" b="1" i="1" dirty="0" err="1"/>
              <a:t>Климе́нтов</a:t>
            </a:r>
            <a:r>
              <a:rPr lang="ru-RU" sz="1200" b="1" i="1" dirty="0"/>
              <a:t>) — родился автор 28 августа 1899 года в </a:t>
            </a:r>
            <a:r>
              <a:rPr lang="ru-RU" sz="1200" b="1" i="1" dirty="0" smtClean="0"/>
              <a:t>Воронеже.</a:t>
            </a:r>
            <a:endParaRPr lang="ru-RU" sz="1200" b="1" i="1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Андрей\Desktop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276872"/>
            <a:ext cx="3456384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551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Проверка домашнего задания.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ru-RU" b="1" dirty="0" smtClean="0">
                <a:latin typeface="Arial" charset="0"/>
                <a:cs typeface="Arial" charset="0"/>
              </a:rPr>
              <a:t>Чтение </a:t>
            </a:r>
            <a:r>
              <a:rPr lang="ru-RU" b="1" dirty="0">
                <a:latin typeface="Arial" charset="0"/>
                <a:cs typeface="Arial" charset="0"/>
              </a:rPr>
              <a:t>по ролям : </a:t>
            </a:r>
            <a:r>
              <a:rPr lang="ru-RU" dirty="0">
                <a:latin typeface="Arial" charset="0"/>
                <a:cs typeface="Arial" charset="0"/>
              </a:rPr>
              <a:t> диалог « Мама провожает сына в школу».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 Что вы можете рассказать об отношениях мамы и сына? 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 Какой наказ дала мама Артёму? 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 Какие чувства испытал мальчик и его мама?  </a:t>
            </a:r>
          </a:p>
          <a:p>
            <a:pPr>
              <a:buFont typeface="Wingdings 3" pitchFamily="18" charset="2"/>
              <a:buNone/>
            </a:pPr>
            <a:r>
              <a:rPr lang="ru-RU" b="1" dirty="0">
                <a:latin typeface="Arial" charset="0"/>
                <a:cs typeface="Arial" charset="0"/>
              </a:rPr>
              <a:t>Чтение по заданию :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   Что приключилось с Артёмом по дороге в школу?</a:t>
            </a:r>
          </a:p>
          <a:p>
            <a:pPr>
              <a:buFont typeface="Wingdings 3" pitchFamily="18" charset="2"/>
              <a:buNone/>
            </a:pPr>
            <a:r>
              <a:rPr lang="ru-RU" dirty="0">
                <a:latin typeface="Arial" charset="0"/>
                <a:cs typeface="Arial" charset="0"/>
              </a:rPr>
              <a:t>     Кого он увидел в школе?</a:t>
            </a:r>
            <a:r>
              <a:rPr lang="ru-RU" b="1" i="1" dirty="0">
                <a:latin typeface="Arial" charset="0"/>
                <a:cs typeface="Arial" charset="0"/>
              </a:rPr>
              <a:t> </a:t>
            </a:r>
            <a:endParaRPr lang="ru-RU" dirty="0">
              <a:latin typeface="Arial" charset="0"/>
              <a:cs typeface="Arial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53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1628800"/>
            <a:ext cx="2819399" cy="599440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Артём собирается в школу.</a:t>
            </a: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Users\Андрей\Desktop\emama09b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1" y="1124744"/>
            <a:ext cx="374441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41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152</TotalTime>
  <Words>742</Words>
  <Application>Microsoft Office PowerPoint</Application>
  <PresentationFormat>Экран (4:3)</PresentationFormat>
  <Paragraphs>96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Constantia</vt:lpstr>
      <vt:lpstr>Garamond</vt:lpstr>
      <vt:lpstr>Wingdings</vt:lpstr>
      <vt:lpstr>Wingdings 3</vt:lpstr>
      <vt:lpstr>Кутюр</vt:lpstr>
      <vt:lpstr>А. П. Платонов. Ещё мама.</vt:lpstr>
      <vt:lpstr> Задачи урока.</vt:lpstr>
      <vt:lpstr>Технология:   развитие критического  мышления через чтение и письмо.</vt:lpstr>
      <vt:lpstr>Эпиграф.</vt:lpstr>
      <vt:lpstr>Речевая разминка.</vt:lpstr>
      <vt:lpstr>Игра «Собери пословицу»</vt:lpstr>
      <vt:lpstr>Русский , советский писатель, прозаик,  первой половины XX века. Андре́й  Плато́нов (настоящее имя Андре́й   Плато́нович  Климе́нтов) — родился автор 28 августа 1899 года в Воронеже.</vt:lpstr>
      <vt:lpstr>Проверка домашнего задания.</vt:lpstr>
      <vt:lpstr>Артём собирается в школу.</vt:lpstr>
      <vt:lpstr>Словарная работа.</vt:lpstr>
      <vt:lpstr>Работа с текстом.</vt:lpstr>
      <vt:lpstr>Физкультминутка.</vt:lpstr>
      <vt:lpstr>Кластер – описание артема</vt:lpstr>
      <vt:lpstr>Кластер.</vt:lpstr>
      <vt:lpstr>Синквейн –описание учительницы.</vt:lpstr>
      <vt:lpstr>Синквейн – описание учительницы.</vt:lpstr>
      <vt:lpstr>Рефлексия.</vt:lpstr>
      <vt:lpstr>Домашнее задание.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А.П Платонов.</dc:title>
  <dc:creator>Андрей</dc:creator>
  <cp:lastModifiedBy>RePack by Diakov</cp:lastModifiedBy>
  <cp:revision>38</cp:revision>
  <dcterms:created xsi:type="dcterms:W3CDTF">2014-04-01T11:43:20Z</dcterms:created>
  <dcterms:modified xsi:type="dcterms:W3CDTF">2016-02-13T11:09:33Z</dcterms:modified>
</cp:coreProperties>
</file>