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61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9968AC-4C87-4FDE-8BDE-4905FD904679}" type="doc">
      <dgm:prSet loTypeId="urn:microsoft.com/office/officeart/2005/8/layout/orgChart1" loCatId="hierarchy" qsTypeId="urn:microsoft.com/office/officeart/2005/8/quickstyle/3d3" qsCatId="3D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81F5C65D-D213-4355-928D-7317673156F7}">
      <dgm:prSet phldrT="[Текст]" custT="1"/>
      <dgm:spPr/>
      <dgm:t>
        <a:bodyPr/>
        <a:lstStyle/>
        <a:p>
          <a:r>
            <a:rPr lang="ru-RU" sz="2800" dirty="0" smtClean="0">
              <a:latin typeface="Verdana" pitchFamily="34" charset="0"/>
            </a:rPr>
            <a:t>Атом</a:t>
          </a:r>
          <a:endParaRPr lang="ru-RU" sz="2800" dirty="0">
            <a:latin typeface="Verdana" pitchFamily="34" charset="0"/>
          </a:endParaRPr>
        </a:p>
      </dgm:t>
    </dgm:pt>
    <dgm:pt modelId="{32467CD9-4B39-4C43-824F-903D88B23656}" type="parTrans" cxnId="{9F90E84B-5B6D-433F-84DE-BB5B48D00A8F}">
      <dgm:prSet/>
      <dgm:spPr/>
      <dgm:t>
        <a:bodyPr/>
        <a:lstStyle/>
        <a:p>
          <a:endParaRPr lang="ru-RU"/>
        </a:p>
      </dgm:t>
    </dgm:pt>
    <dgm:pt modelId="{83F6A1FC-BCFF-4686-862D-88B6B0730CB7}" type="sibTrans" cxnId="{9F90E84B-5B6D-433F-84DE-BB5B48D00A8F}">
      <dgm:prSet/>
      <dgm:spPr/>
      <dgm:t>
        <a:bodyPr/>
        <a:lstStyle/>
        <a:p>
          <a:endParaRPr lang="ru-RU"/>
        </a:p>
      </dgm:t>
    </dgm:pt>
    <dgm:pt modelId="{19FB1ADE-B4C6-40A5-8A1A-1EC33CF8E24C}">
      <dgm:prSet phldrT="[Текст]" custT="1"/>
      <dgm:spPr/>
      <dgm:t>
        <a:bodyPr/>
        <a:lstStyle/>
        <a:p>
          <a:r>
            <a:rPr lang="ru-RU" sz="2800" dirty="0" smtClean="0">
              <a:latin typeface="Verdana" pitchFamily="34" charset="0"/>
            </a:rPr>
            <a:t>Ионы</a:t>
          </a:r>
          <a:endParaRPr lang="ru-RU" sz="2800" dirty="0">
            <a:latin typeface="Verdana" pitchFamily="34" charset="0"/>
          </a:endParaRPr>
        </a:p>
      </dgm:t>
    </dgm:pt>
    <dgm:pt modelId="{B167F421-CD30-40EE-B84E-ABA3F0AB8F37}" type="parTrans" cxnId="{AAF40244-BB6B-4451-9E7C-8DAB1DC0F3A4}">
      <dgm:prSet/>
      <dgm:spPr/>
      <dgm:t>
        <a:bodyPr/>
        <a:lstStyle/>
        <a:p>
          <a:endParaRPr lang="ru-RU"/>
        </a:p>
      </dgm:t>
    </dgm:pt>
    <dgm:pt modelId="{5708D3DE-140B-46F8-814D-48B792A7C767}" type="sibTrans" cxnId="{AAF40244-BB6B-4451-9E7C-8DAB1DC0F3A4}">
      <dgm:prSet/>
      <dgm:spPr/>
      <dgm:t>
        <a:bodyPr/>
        <a:lstStyle/>
        <a:p>
          <a:endParaRPr lang="ru-RU"/>
        </a:p>
      </dgm:t>
    </dgm:pt>
    <dgm:pt modelId="{5DCE64FB-2EE7-4F6C-8460-745DB9ED1F81}">
      <dgm:prSet phldrT="[Текст]" custT="1"/>
      <dgm:spPr/>
      <dgm:t>
        <a:bodyPr/>
        <a:lstStyle/>
        <a:p>
          <a:r>
            <a:rPr lang="ru-RU" sz="2800" dirty="0" smtClean="0">
              <a:latin typeface="Verdana" pitchFamily="34" charset="0"/>
            </a:rPr>
            <a:t>Изотопы</a:t>
          </a:r>
          <a:endParaRPr lang="ru-RU" sz="2800" dirty="0">
            <a:latin typeface="Verdana" pitchFamily="34" charset="0"/>
          </a:endParaRPr>
        </a:p>
      </dgm:t>
    </dgm:pt>
    <dgm:pt modelId="{7BE75AF0-3317-4D30-AC44-AA4E3F635505}" type="parTrans" cxnId="{43DCC926-C909-42AD-90F3-A306890430C2}">
      <dgm:prSet/>
      <dgm:spPr/>
      <dgm:t>
        <a:bodyPr/>
        <a:lstStyle/>
        <a:p>
          <a:endParaRPr lang="ru-RU"/>
        </a:p>
      </dgm:t>
    </dgm:pt>
    <dgm:pt modelId="{6910B7C4-105C-495D-A3DE-DE3948E8B1D1}" type="sibTrans" cxnId="{43DCC926-C909-42AD-90F3-A306890430C2}">
      <dgm:prSet/>
      <dgm:spPr/>
      <dgm:t>
        <a:bodyPr/>
        <a:lstStyle/>
        <a:p>
          <a:endParaRPr lang="ru-RU"/>
        </a:p>
      </dgm:t>
    </dgm:pt>
    <dgm:pt modelId="{79CA44D5-BAED-43E5-ACF6-486A478F9133}">
      <dgm:prSet phldrT="[Текст]" custT="1"/>
      <dgm:spPr/>
      <dgm:t>
        <a:bodyPr/>
        <a:lstStyle/>
        <a:p>
          <a:r>
            <a:rPr lang="ru-RU" sz="2800" dirty="0" smtClean="0">
              <a:latin typeface="Verdana" pitchFamily="34" charset="0"/>
            </a:rPr>
            <a:t>Новый атом</a:t>
          </a:r>
          <a:endParaRPr lang="ru-RU" sz="2800" dirty="0">
            <a:latin typeface="Verdana" pitchFamily="34" charset="0"/>
          </a:endParaRPr>
        </a:p>
      </dgm:t>
    </dgm:pt>
    <dgm:pt modelId="{6AAB4514-6BB3-4839-B5C0-61E1A845A26E}" type="parTrans" cxnId="{B2CA2ADC-4D49-4394-A2BD-8566D1126EC2}">
      <dgm:prSet/>
      <dgm:spPr/>
      <dgm:t>
        <a:bodyPr/>
        <a:lstStyle/>
        <a:p>
          <a:endParaRPr lang="ru-RU"/>
        </a:p>
      </dgm:t>
    </dgm:pt>
    <dgm:pt modelId="{CC4255AE-A3E9-43D9-8D37-BE16C21BF3F6}" type="sibTrans" cxnId="{B2CA2ADC-4D49-4394-A2BD-8566D1126EC2}">
      <dgm:prSet/>
      <dgm:spPr/>
      <dgm:t>
        <a:bodyPr/>
        <a:lstStyle/>
        <a:p>
          <a:endParaRPr lang="ru-RU"/>
        </a:p>
      </dgm:t>
    </dgm:pt>
    <dgm:pt modelId="{51425214-262B-464A-B4B4-039DD8B7ADBB}" type="pres">
      <dgm:prSet presAssocID="{419968AC-4C87-4FDE-8BDE-4905FD90467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58E5043-3BE9-47D5-8901-B405DE6103D1}" type="pres">
      <dgm:prSet presAssocID="{81F5C65D-D213-4355-928D-7317673156F7}" presName="hierRoot1" presStyleCnt="0">
        <dgm:presLayoutVars>
          <dgm:hierBranch val="init"/>
        </dgm:presLayoutVars>
      </dgm:prSet>
      <dgm:spPr/>
    </dgm:pt>
    <dgm:pt modelId="{FE237765-E060-47CA-9B80-51505B177D66}" type="pres">
      <dgm:prSet presAssocID="{81F5C65D-D213-4355-928D-7317673156F7}" presName="rootComposite1" presStyleCnt="0"/>
      <dgm:spPr/>
    </dgm:pt>
    <dgm:pt modelId="{F186891A-5818-4D53-B8EA-8BBD714705D5}" type="pres">
      <dgm:prSet presAssocID="{81F5C65D-D213-4355-928D-7317673156F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4089A6A-1BF9-4257-A22C-7D15BBAA3FA8}" type="pres">
      <dgm:prSet presAssocID="{81F5C65D-D213-4355-928D-7317673156F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9D5E8372-90C3-479F-9348-A873E4AFDFB1}" type="pres">
      <dgm:prSet presAssocID="{81F5C65D-D213-4355-928D-7317673156F7}" presName="hierChild2" presStyleCnt="0"/>
      <dgm:spPr/>
    </dgm:pt>
    <dgm:pt modelId="{8DC95F04-4417-46A1-8313-789B7D3DFFF3}" type="pres">
      <dgm:prSet presAssocID="{B167F421-CD30-40EE-B84E-ABA3F0AB8F37}" presName="Name37" presStyleLbl="parChTrans1D2" presStyleIdx="0" presStyleCnt="3"/>
      <dgm:spPr/>
      <dgm:t>
        <a:bodyPr/>
        <a:lstStyle/>
        <a:p>
          <a:endParaRPr lang="ru-RU"/>
        </a:p>
      </dgm:t>
    </dgm:pt>
    <dgm:pt modelId="{1DA9DC0B-7975-4DBA-A197-E96086CF07D3}" type="pres">
      <dgm:prSet presAssocID="{19FB1ADE-B4C6-40A5-8A1A-1EC33CF8E24C}" presName="hierRoot2" presStyleCnt="0">
        <dgm:presLayoutVars>
          <dgm:hierBranch val="init"/>
        </dgm:presLayoutVars>
      </dgm:prSet>
      <dgm:spPr/>
    </dgm:pt>
    <dgm:pt modelId="{11CCE7A5-8405-4703-B499-404E54CD81AC}" type="pres">
      <dgm:prSet presAssocID="{19FB1ADE-B4C6-40A5-8A1A-1EC33CF8E24C}" presName="rootComposite" presStyleCnt="0"/>
      <dgm:spPr/>
    </dgm:pt>
    <dgm:pt modelId="{00D40812-0A0B-4C84-B850-1523EB9BE4E0}" type="pres">
      <dgm:prSet presAssocID="{19FB1ADE-B4C6-40A5-8A1A-1EC33CF8E24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36C9BCE-DB43-47B2-8E01-63563E08E38A}" type="pres">
      <dgm:prSet presAssocID="{19FB1ADE-B4C6-40A5-8A1A-1EC33CF8E24C}" presName="rootConnector" presStyleLbl="node2" presStyleIdx="0" presStyleCnt="3"/>
      <dgm:spPr/>
      <dgm:t>
        <a:bodyPr/>
        <a:lstStyle/>
        <a:p>
          <a:endParaRPr lang="ru-RU"/>
        </a:p>
      </dgm:t>
    </dgm:pt>
    <dgm:pt modelId="{36533F4B-1D41-4C77-98D8-EEA3CE04D7EA}" type="pres">
      <dgm:prSet presAssocID="{19FB1ADE-B4C6-40A5-8A1A-1EC33CF8E24C}" presName="hierChild4" presStyleCnt="0"/>
      <dgm:spPr/>
    </dgm:pt>
    <dgm:pt modelId="{F1D3A07E-604A-4548-9072-992781FD17F3}" type="pres">
      <dgm:prSet presAssocID="{19FB1ADE-B4C6-40A5-8A1A-1EC33CF8E24C}" presName="hierChild5" presStyleCnt="0"/>
      <dgm:spPr/>
    </dgm:pt>
    <dgm:pt modelId="{755B6BDF-254C-4A80-B091-676BD7404A2A}" type="pres">
      <dgm:prSet presAssocID="{7BE75AF0-3317-4D30-AC44-AA4E3F635505}" presName="Name37" presStyleLbl="parChTrans1D2" presStyleIdx="1" presStyleCnt="3"/>
      <dgm:spPr/>
      <dgm:t>
        <a:bodyPr/>
        <a:lstStyle/>
        <a:p>
          <a:endParaRPr lang="ru-RU"/>
        </a:p>
      </dgm:t>
    </dgm:pt>
    <dgm:pt modelId="{3071DFC0-8C49-4FF7-8BC0-5E2A2A0D36FF}" type="pres">
      <dgm:prSet presAssocID="{5DCE64FB-2EE7-4F6C-8460-745DB9ED1F81}" presName="hierRoot2" presStyleCnt="0">
        <dgm:presLayoutVars>
          <dgm:hierBranch val="init"/>
        </dgm:presLayoutVars>
      </dgm:prSet>
      <dgm:spPr/>
    </dgm:pt>
    <dgm:pt modelId="{E79413B0-7B25-4778-8A6E-99247030E374}" type="pres">
      <dgm:prSet presAssocID="{5DCE64FB-2EE7-4F6C-8460-745DB9ED1F81}" presName="rootComposite" presStyleCnt="0"/>
      <dgm:spPr/>
    </dgm:pt>
    <dgm:pt modelId="{C8DB57D7-7423-447E-AE09-807700308612}" type="pres">
      <dgm:prSet presAssocID="{5DCE64FB-2EE7-4F6C-8460-745DB9ED1F8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588C135-16E4-4740-96B5-410D1874B631}" type="pres">
      <dgm:prSet presAssocID="{5DCE64FB-2EE7-4F6C-8460-745DB9ED1F81}" presName="rootConnector" presStyleLbl="node2" presStyleIdx="1" presStyleCnt="3"/>
      <dgm:spPr/>
      <dgm:t>
        <a:bodyPr/>
        <a:lstStyle/>
        <a:p>
          <a:endParaRPr lang="ru-RU"/>
        </a:p>
      </dgm:t>
    </dgm:pt>
    <dgm:pt modelId="{88F18C1B-B486-473C-8BF7-1C6DE36C1D6F}" type="pres">
      <dgm:prSet presAssocID="{5DCE64FB-2EE7-4F6C-8460-745DB9ED1F81}" presName="hierChild4" presStyleCnt="0"/>
      <dgm:spPr/>
    </dgm:pt>
    <dgm:pt modelId="{D373260D-74D8-4A1F-93CC-74DA191B921B}" type="pres">
      <dgm:prSet presAssocID="{5DCE64FB-2EE7-4F6C-8460-745DB9ED1F81}" presName="hierChild5" presStyleCnt="0"/>
      <dgm:spPr/>
    </dgm:pt>
    <dgm:pt modelId="{B9C47BC2-1624-455C-A803-61120058DD01}" type="pres">
      <dgm:prSet presAssocID="{6AAB4514-6BB3-4839-B5C0-61E1A845A26E}" presName="Name37" presStyleLbl="parChTrans1D2" presStyleIdx="2" presStyleCnt="3"/>
      <dgm:spPr/>
      <dgm:t>
        <a:bodyPr/>
        <a:lstStyle/>
        <a:p>
          <a:endParaRPr lang="ru-RU"/>
        </a:p>
      </dgm:t>
    </dgm:pt>
    <dgm:pt modelId="{0C506AD7-8EED-4AC7-92F2-9ECF70653E97}" type="pres">
      <dgm:prSet presAssocID="{79CA44D5-BAED-43E5-ACF6-486A478F9133}" presName="hierRoot2" presStyleCnt="0">
        <dgm:presLayoutVars>
          <dgm:hierBranch val="init"/>
        </dgm:presLayoutVars>
      </dgm:prSet>
      <dgm:spPr/>
    </dgm:pt>
    <dgm:pt modelId="{4B217F23-DC3D-4D40-A465-93BDAE3F2770}" type="pres">
      <dgm:prSet presAssocID="{79CA44D5-BAED-43E5-ACF6-486A478F9133}" presName="rootComposite" presStyleCnt="0"/>
      <dgm:spPr/>
    </dgm:pt>
    <dgm:pt modelId="{ED4373C3-061B-42F9-A71E-BDC56FED1025}" type="pres">
      <dgm:prSet presAssocID="{79CA44D5-BAED-43E5-ACF6-486A478F9133}" presName="rootText" presStyleLbl="node2" presStyleIdx="2" presStyleCnt="3" custLinFactNeighborX="-19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CC353D3-CAEA-4372-9C8F-69F4C7020941}" type="pres">
      <dgm:prSet presAssocID="{79CA44D5-BAED-43E5-ACF6-486A478F9133}" presName="rootConnector" presStyleLbl="node2" presStyleIdx="2" presStyleCnt="3"/>
      <dgm:spPr/>
      <dgm:t>
        <a:bodyPr/>
        <a:lstStyle/>
        <a:p>
          <a:endParaRPr lang="ru-RU"/>
        </a:p>
      </dgm:t>
    </dgm:pt>
    <dgm:pt modelId="{BC13344C-001F-4891-92E6-7703265F882D}" type="pres">
      <dgm:prSet presAssocID="{79CA44D5-BAED-43E5-ACF6-486A478F9133}" presName="hierChild4" presStyleCnt="0"/>
      <dgm:spPr/>
    </dgm:pt>
    <dgm:pt modelId="{9C897306-6428-4E49-83BE-93FAEA807ACA}" type="pres">
      <dgm:prSet presAssocID="{79CA44D5-BAED-43E5-ACF6-486A478F9133}" presName="hierChild5" presStyleCnt="0"/>
      <dgm:spPr/>
    </dgm:pt>
    <dgm:pt modelId="{C8C3C9C9-FD28-40E0-ACF8-461FBF95A9B0}" type="pres">
      <dgm:prSet presAssocID="{81F5C65D-D213-4355-928D-7317673156F7}" presName="hierChild3" presStyleCnt="0"/>
      <dgm:spPr/>
    </dgm:pt>
  </dgm:ptLst>
  <dgm:cxnLst>
    <dgm:cxn modelId="{11B9FC46-64DC-40A9-9A45-F16AE9A5B3AB}" type="presOf" srcId="{419968AC-4C87-4FDE-8BDE-4905FD904679}" destId="{51425214-262B-464A-B4B4-039DD8B7ADBB}" srcOrd="0" destOrd="0" presId="urn:microsoft.com/office/officeart/2005/8/layout/orgChart1"/>
    <dgm:cxn modelId="{D47FCE5E-A23D-4077-BD12-76AA04A72265}" type="presOf" srcId="{5DCE64FB-2EE7-4F6C-8460-745DB9ED1F81}" destId="{2588C135-16E4-4740-96B5-410D1874B631}" srcOrd="1" destOrd="0" presId="urn:microsoft.com/office/officeart/2005/8/layout/orgChart1"/>
    <dgm:cxn modelId="{84A81A3D-36F7-4032-9552-2407B555B3C4}" type="presOf" srcId="{5DCE64FB-2EE7-4F6C-8460-745DB9ED1F81}" destId="{C8DB57D7-7423-447E-AE09-807700308612}" srcOrd="0" destOrd="0" presId="urn:microsoft.com/office/officeart/2005/8/layout/orgChart1"/>
    <dgm:cxn modelId="{B826C705-2B1C-4F36-89A4-D2AD13E6D71F}" type="presOf" srcId="{79CA44D5-BAED-43E5-ACF6-486A478F9133}" destId="{ED4373C3-061B-42F9-A71E-BDC56FED1025}" srcOrd="0" destOrd="0" presId="urn:microsoft.com/office/officeart/2005/8/layout/orgChart1"/>
    <dgm:cxn modelId="{9C1A686A-C146-4AA5-8CA3-D4DD2FA307E5}" type="presOf" srcId="{81F5C65D-D213-4355-928D-7317673156F7}" destId="{D4089A6A-1BF9-4257-A22C-7D15BBAA3FA8}" srcOrd="1" destOrd="0" presId="urn:microsoft.com/office/officeart/2005/8/layout/orgChart1"/>
    <dgm:cxn modelId="{3DA3F202-2AF4-4717-B74F-058B812B0B9A}" type="presOf" srcId="{79CA44D5-BAED-43E5-ACF6-486A478F9133}" destId="{2CC353D3-CAEA-4372-9C8F-69F4C7020941}" srcOrd="1" destOrd="0" presId="urn:microsoft.com/office/officeart/2005/8/layout/orgChart1"/>
    <dgm:cxn modelId="{AAF40244-BB6B-4451-9E7C-8DAB1DC0F3A4}" srcId="{81F5C65D-D213-4355-928D-7317673156F7}" destId="{19FB1ADE-B4C6-40A5-8A1A-1EC33CF8E24C}" srcOrd="0" destOrd="0" parTransId="{B167F421-CD30-40EE-B84E-ABA3F0AB8F37}" sibTransId="{5708D3DE-140B-46F8-814D-48B792A7C767}"/>
    <dgm:cxn modelId="{9F90E84B-5B6D-433F-84DE-BB5B48D00A8F}" srcId="{419968AC-4C87-4FDE-8BDE-4905FD904679}" destId="{81F5C65D-D213-4355-928D-7317673156F7}" srcOrd="0" destOrd="0" parTransId="{32467CD9-4B39-4C43-824F-903D88B23656}" sibTransId="{83F6A1FC-BCFF-4686-862D-88B6B0730CB7}"/>
    <dgm:cxn modelId="{43DCC926-C909-42AD-90F3-A306890430C2}" srcId="{81F5C65D-D213-4355-928D-7317673156F7}" destId="{5DCE64FB-2EE7-4F6C-8460-745DB9ED1F81}" srcOrd="1" destOrd="0" parTransId="{7BE75AF0-3317-4D30-AC44-AA4E3F635505}" sibTransId="{6910B7C4-105C-495D-A3DE-DE3948E8B1D1}"/>
    <dgm:cxn modelId="{70C06EC8-2832-40DA-B096-250A775A9227}" type="presOf" srcId="{B167F421-CD30-40EE-B84E-ABA3F0AB8F37}" destId="{8DC95F04-4417-46A1-8313-789B7D3DFFF3}" srcOrd="0" destOrd="0" presId="urn:microsoft.com/office/officeart/2005/8/layout/orgChart1"/>
    <dgm:cxn modelId="{B2CA2ADC-4D49-4394-A2BD-8566D1126EC2}" srcId="{81F5C65D-D213-4355-928D-7317673156F7}" destId="{79CA44D5-BAED-43E5-ACF6-486A478F9133}" srcOrd="2" destOrd="0" parTransId="{6AAB4514-6BB3-4839-B5C0-61E1A845A26E}" sibTransId="{CC4255AE-A3E9-43D9-8D37-BE16C21BF3F6}"/>
    <dgm:cxn modelId="{ECE96294-9990-4B76-A4F0-BD9211D57C51}" type="presOf" srcId="{19FB1ADE-B4C6-40A5-8A1A-1EC33CF8E24C}" destId="{E36C9BCE-DB43-47B2-8E01-63563E08E38A}" srcOrd="1" destOrd="0" presId="urn:microsoft.com/office/officeart/2005/8/layout/orgChart1"/>
    <dgm:cxn modelId="{78AC99AE-7FCE-4C24-A97B-388B9ABC58E4}" type="presOf" srcId="{19FB1ADE-B4C6-40A5-8A1A-1EC33CF8E24C}" destId="{00D40812-0A0B-4C84-B850-1523EB9BE4E0}" srcOrd="0" destOrd="0" presId="urn:microsoft.com/office/officeart/2005/8/layout/orgChart1"/>
    <dgm:cxn modelId="{54572A97-258C-4CAC-AEC6-9D9BFCEEC373}" type="presOf" srcId="{6AAB4514-6BB3-4839-B5C0-61E1A845A26E}" destId="{B9C47BC2-1624-455C-A803-61120058DD01}" srcOrd="0" destOrd="0" presId="urn:microsoft.com/office/officeart/2005/8/layout/orgChart1"/>
    <dgm:cxn modelId="{756C2F11-6FDB-4CA7-BDB2-534776B3F858}" type="presOf" srcId="{81F5C65D-D213-4355-928D-7317673156F7}" destId="{F186891A-5818-4D53-B8EA-8BBD714705D5}" srcOrd="0" destOrd="0" presId="urn:microsoft.com/office/officeart/2005/8/layout/orgChart1"/>
    <dgm:cxn modelId="{78232C54-C501-4779-A6B9-43D91B0AEE52}" type="presOf" srcId="{7BE75AF0-3317-4D30-AC44-AA4E3F635505}" destId="{755B6BDF-254C-4A80-B091-676BD7404A2A}" srcOrd="0" destOrd="0" presId="urn:microsoft.com/office/officeart/2005/8/layout/orgChart1"/>
    <dgm:cxn modelId="{19A491B7-EA6D-46D5-89E2-3B077C0E829B}" type="presParOf" srcId="{51425214-262B-464A-B4B4-039DD8B7ADBB}" destId="{C58E5043-3BE9-47D5-8901-B405DE6103D1}" srcOrd="0" destOrd="0" presId="urn:microsoft.com/office/officeart/2005/8/layout/orgChart1"/>
    <dgm:cxn modelId="{BBD7BF72-2DA1-4094-A30E-E3E4DAD1208B}" type="presParOf" srcId="{C58E5043-3BE9-47D5-8901-B405DE6103D1}" destId="{FE237765-E060-47CA-9B80-51505B177D66}" srcOrd="0" destOrd="0" presId="urn:microsoft.com/office/officeart/2005/8/layout/orgChart1"/>
    <dgm:cxn modelId="{CD4D1CF1-EE3F-4DE9-A59D-E744DFECDC7E}" type="presParOf" srcId="{FE237765-E060-47CA-9B80-51505B177D66}" destId="{F186891A-5818-4D53-B8EA-8BBD714705D5}" srcOrd="0" destOrd="0" presId="urn:microsoft.com/office/officeart/2005/8/layout/orgChart1"/>
    <dgm:cxn modelId="{B427D40E-82A4-4363-B0D9-46B80610C062}" type="presParOf" srcId="{FE237765-E060-47CA-9B80-51505B177D66}" destId="{D4089A6A-1BF9-4257-A22C-7D15BBAA3FA8}" srcOrd="1" destOrd="0" presId="urn:microsoft.com/office/officeart/2005/8/layout/orgChart1"/>
    <dgm:cxn modelId="{673B4BAA-F0AA-4BF4-913E-D52DA95F6CBF}" type="presParOf" srcId="{C58E5043-3BE9-47D5-8901-B405DE6103D1}" destId="{9D5E8372-90C3-479F-9348-A873E4AFDFB1}" srcOrd="1" destOrd="0" presId="urn:microsoft.com/office/officeart/2005/8/layout/orgChart1"/>
    <dgm:cxn modelId="{96339F8F-2F03-465D-8951-C79E9A5249A9}" type="presParOf" srcId="{9D5E8372-90C3-479F-9348-A873E4AFDFB1}" destId="{8DC95F04-4417-46A1-8313-789B7D3DFFF3}" srcOrd="0" destOrd="0" presId="urn:microsoft.com/office/officeart/2005/8/layout/orgChart1"/>
    <dgm:cxn modelId="{DE04376D-9377-432C-BA85-A10E5E32B918}" type="presParOf" srcId="{9D5E8372-90C3-479F-9348-A873E4AFDFB1}" destId="{1DA9DC0B-7975-4DBA-A197-E96086CF07D3}" srcOrd="1" destOrd="0" presId="urn:microsoft.com/office/officeart/2005/8/layout/orgChart1"/>
    <dgm:cxn modelId="{B2710D47-D391-4391-BBF7-9AEB248CF6B3}" type="presParOf" srcId="{1DA9DC0B-7975-4DBA-A197-E96086CF07D3}" destId="{11CCE7A5-8405-4703-B499-404E54CD81AC}" srcOrd="0" destOrd="0" presId="urn:microsoft.com/office/officeart/2005/8/layout/orgChart1"/>
    <dgm:cxn modelId="{43AE9971-ECC8-451E-B7BC-1426D8F3487B}" type="presParOf" srcId="{11CCE7A5-8405-4703-B499-404E54CD81AC}" destId="{00D40812-0A0B-4C84-B850-1523EB9BE4E0}" srcOrd="0" destOrd="0" presId="urn:microsoft.com/office/officeart/2005/8/layout/orgChart1"/>
    <dgm:cxn modelId="{F3117AB7-4D9A-4D6B-8181-1405ED51F566}" type="presParOf" srcId="{11CCE7A5-8405-4703-B499-404E54CD81AC}" destId="{E36C9BCE-DB43-47B2-8E01-63563E08E38A}" srcOrd="1" destOrd="0" presId="urn:microsoft.com/office/officeart/2005/8/layout/orgChart1"/>
    <dgm:cxn modelId="{8CC12DF2-446A-4445-B450-F56537E39445}" type="presParOf" srcId="{1DA9DC0B-7975-4DBA-A197-E96086CF07D3}" destId="{36533F4B-1D41-4C77-98D8-EEA3CE04D7EA}" srcOrd="1" destOrd="0" presId="urn:microsoft.com/office/officeart/2005/8/layout/orgChart1"/>
    <dgm:cxn modelId="{D88CE263-E51F-427C-A18E-AC97B728A747}" type="presParOf" srcId="{1DA9DC0B-7975-4DBA-A197-E96086CF07D3}" destId="{F1D3A07E-604A-4548-9072-992781FD17F3}" srcOrd="2" destOrd="0" presId="urn:microsoft.com/office/officeart/2005/8/layout/orgChart1"/>
    <dgm:cxn modelId="{DC16BF07-56B4-49EE-8FA4-DD0132EDCB3E}" type="presParOf" srcId="{9D5E8372-90C3-479F-9348-A873E4AFDFB1}" destId="{755B6BDF-254C-4A80-B091-676BD7404A2A}" srcOrd="2" destOrd="0" presId="urn:microsoft.com/office/officeart/2005/8/layout/orgChart1"/>
    <dgm:cxn modelId="{29DF9FAE-9901-4937-BEE5-469DEA57FA49}" type="presParOf" srcId="{9D5E8372-90C3-479F-9348-A873E4AFDFB1}" destId="{3071DFC0-8C49-4FF7-8BC0-5E2A2A0D36FF}" srcOrd="3" destOrd="0" presId="urn:microsoft.com/office/officeart/2005/8/layout/orgChart1"/>
    <dgm:cxn modelId="{0781D1DA-178F-4A2D-A609-3C8FE7C33323}" type="presParOf" srcId="{3071DFC0-8C49-4FF7-8BC0-5E2A2A0D36FF}" destId="{E79413B0-7B25-4778-8A6E-99247030E374}" srcOrd="0" destOrd="0" presId="urn:microsoft.com/office/officeart/2005/8/layout/orgChart1"/>
    <dgm:cxn modelId="{2C3456D5-526B-4025-AE31-D9DF2EE985A5}" type="presParOf" srcId="{E79413B0-7B25-4778-8A6E-99247030E374}" destId="{C8DB57D7-7423-447E-AE09-807700308612}" srcOrd="0" destOrd="0" presId="urn:microsoft.com/office/officeart/2005/8/layout/orgChart1"/>
    <dgm:cxn modelId="{2AC2DA18-46F1-4FF8-B0D7-B19110CF4417}" type="presParOf" srcId="{E79413B0-7B25-4778-8A6E-99247030E374}" destId="{2588C135-16E4-4740-96B5-410D1874B631}" srcOrd="1" destOrd="0" presId="urn:microsoft.com/office/officeart/2005/8/layout/orgChart1"/>
    <dgm:cxn modelId="{98393015-08CC-4CAE-B706-3CB316AAA236}" type="presParOf" srcId="{3071DFC0-8C49-4FF7-8BC0-5E2A2A0D36FF}" destId="{88F18C1B-B486-473C-8BF7-1C6DE36C1D6F}" srcOrd="1" destOrd="0" presId="urn:microsoft.com/office/officeart/2005/8/layout/orgChart1"/>
    <dgm:cxn modelId="{C1CF8A92-05F3-445E-984E-1D0C3EDC22EF}" type="presParOf" srcId="{3071DFC0-8C49-4FF7-8BC0-5E2A2A0D36FF}" destId="{D373260D-74D8-4A1F-93CC-74DA191B921B}" srcOrd="2" destOrd="0" presId="urn:microsoft.com/office/officeart/2005/8/layout/orgChart1"/>
    <dgm:cxn modelId="{2F29E9E3-5BAF-4F2B-8C09-355C6AC9A7CF}" type="presParOf" srcId="{9D5E8372-90C3-479F-9348-A873E4AFDFB1}" destId="{B9C47BC2-1624-455C-A803-61120058DD01}" srcOrd="4" destOrd="0" presId="urn:microsoft.com/office/officeart/2005/8/layout/orgChart1"/>
    <dgm:cxn modelId="{A0F52456-8191-43D0-8E2E-5E07960EB876}" type="presParOf" srcId="{9D5E8372-90C3-479F-9348-A873E4AFDFB1}" destId="{0C506AD7-8EED-4AC7-92F2-9ECF70653E97}" srcOrd="5" destOrd="0" presId="urn:microsoft.com/office/officeart/2005/8/layout/orgChart1"/>
    <dgm:cxn modelId="{F842FB61-51B3-4E9D-A93C-EBAE91ED3637}" type="presParOf" srcId="{0C506AD7-8EED-4AC7-92F2-9ECF70653E97}" destId="{4B217F23-DC3D-4D40-A465-93BDAE3F2770}" srcOrd="0" destOrd="0" presId="urn:microsoft.com/office/officeart/2005/8/layout/orgChart1"/>
    <dgm:cxn modelId="{1BB7B2A7-99E4-4E83-ADEC-62FBB93AC266}" type="presParOf" srcId="{4B217F23-DC3D-4D40-A465-93BDAE3F2770}" destId="{ED4373C3-061B-42F9-A71E-BDC56FED1025}" srcOrd="0" destOrd="0" presId="urn:microsoft.com/office/officeart/2005/8/layout/orgChart1"/>
    <dgm:cxn modelId="{12342A61-8554-49FC-AE99-012D39BC8D63}" type="presParOf" srcId="{4B217F23-DC3D-4D40-A465-93BDAE3F2770}" destId="{2CC353D3-CAEA-4372-9C8F-69F4C7020941}" srcOrd="1" destOrd="0" presId="urn:microsoft.com/office/officeart/2005/8/layout/orgChart1"/>
    <dgm:cxn modelId="{7F3BA565-C270-4A95-BAD4-E0F87303D5EE}" type="presParOf" srcId="{0C506AD7-8EED-4AC7-92F2-9ECF70653E97}" destId="{BC13344C-001F-4891-92E6-7703265F882D}" srcOrd="1" destOrd="0" presId="urn:microsoft.com/office/officeart/2005/8/layout/orgChart1"/>
    <dgm:cxn modelId="{57B2B6B8-B23C-4BE8-84E7-5327B41B4458}" type="presParOf" srcId="{0C506AD7-8EED-4AC7-92F2-9ECF70653E97}" destId="{9C897306-6428-4E49-83BE-93FAEA807ACA}" srcOrd="2" destOrd="0" presId="urn:microsoft.com/office/officeart/2005/8/layout/orgChart1"/>
    <dgm:cxn modelId="{75A351D4-F82A-4185-B66C-BA8DEF429542}" type="presParOf" srcId="{C58E5043-3BE9-47D5-8901-B405DE6103D1}" destId="{C8C3C9C9-FD28-40E0-ACF8-461FBF95A9B0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5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04800" y="4038600"/>
            <a:ext cx="7924800" cy="947738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972050"/>
            <a:ext cx="7924800" cy="89535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6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13.09.2011</a:t>
            </a:fld>
            <a:endParaRPr lang="ru-RU" dirty="0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ru-RU" dirty="0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13.09.2011</a:t>
            </a:fld>
            <a:endParaRPr lang="ru-RU" dirty="0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67550" y="76200"/>
            <a:ext cx="1847850" cy="6477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76200"/>
            <a:ext cx="5391150" cy="6477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13.09.2011</a:t>
            </a:fld>
            <a:endParaRPr lang="ru-RU" dirty="0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13.09.2011</a:t>
            </a:fld>
            <a:endParaRPr lang="ru-RU" dirty="0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13.09.2011</a:t>
            </a:fld>
            <a:endParaRPr lang="ru-RU" dirty="0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24000" y="1295400"/>
            <a:ext cx="36195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95900" y="1295400"/>
            <a:ext cx="36195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13.09.2011</a:t>
            </a:fld>
            <a:endParaRPr lang="ru-RU" dirty="0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13.09.2011</a:t>
            </a:fld>
            <a:endParaRPr lang="ru-RU" dirty="0"/>
          </a:p>
        </p:txBody>
      </p:sp>
      <p:sp>
        <p:nvSpPr>
          <p:cNvPr id="8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9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13.09.2011</a:t>
            </a:fld>
            <a:endParaRPr lang="ru-RU" dirty="0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13.09.2011</a:t>
            </a:fld>
            <a:endParaRPr lang="ru-RU" dirty="0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13.09.2011</a:t>
            </a:fld>
            <a:endParaRPr lang="ru-RU" dirty="0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13.09.2011</a:t>
            </a:fld>
            <a:endParaRPr lang="ru-RU" dirty="0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76200"/>
            <a:ext cx="73818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Заголовок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white">
          <a:xfrm>
            <a:off x="1524000" y="1295400"/>
            <a:ext cx="7391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79" name="Rectangle 3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5B106E36-FD25-4E2D-B0AA-010F637433A0}" type="datetimeFigureOut">
              <a:rPr lang="ru-RU" smtClean="0"/>
              <a:pPr/>
              <a:t>13.09.2011</a:t>
            </a:fld>
            <a:endParaRPr lang="ru-RU" dirty="0"/>
          </a:p>
        </p:txBody>
      </p:sp>
      <p:sp>
        <p:nvSpPr>
          <p:cNvPr id="2080" name="Rectangle 3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ru-RU" dirty="0"/>
          </a:p>
        </p:txBody>
      </p:sp>
      <p:sp>
        <p:nvSpPr>
          <p:cNvPr id="2081" name="Rectangle 3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C605F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3C605F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C605F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3C605F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3C605F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3C605F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3C605F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3C605F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3C605F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slide" Target="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slide" Target="slide4.x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slide" Target="slide5.xml"/><Relationship Id="rId5" Type="http://schemas.openxmlformats.org/officeDocument/2006/relationships/oleObject" Target="../embeddings/oleObject7.bin"/><Relationship Id="rId10" Type="http://schemas.openxmlformats.org/officeDocument/2006/relationships/slide" Target="slide3.xml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3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diagramQuickStyle" Target="../diagrams/quickStyle1.xml"/><Relationship Id="rId11" Type="http://schemas.openxmlformats.org/officeDocument/2006/relationships/oleObject" Target="../embeddings/oleObject13.bin"/><Relationship Id="rId5" Type="http://schemas.openxmlformats.org/officeDocument/2006/relationships/diagramLayout" Target="../diagrams/layout1.xml"/><Relationship Id="rId10" Type="http://schemas.openxmlformats.org/officeDocument/2006/relationships/oleObject" Target="../embeddings/oleObject12.bin"/><Relationship Id="rId4" Type="http://schemas.openxmlformats.org/officeDocument/2006/relationships/diagramData" Target="../diagrams/data1.xml"/><Relationship Id="rId9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slide" Target="slide3.xml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1643050"/>
            <a:ext cx="7924800" cy="947738"/>
          </a:xfrm>
        </p:spPr>
        <p:txBody>
          <a:bodyPr/>
          <a:lstStyle/>
          <a:p>
            <a:r>
              <a:rPr lang="ru-RU" sz="3200" dirty="0" smtClean="0">
                <a:latin typeface="Verdana" pitchFamily="34" charset="0"/>
                <a:cs typeface="Arial" pitchFamily="34" charset="0"/>
              </a:rPr>
              <a:t>Химический элемент. Изотопы. Ионы. </a:t>
            </a:r>
            <a:endParaRPr lang="ru-RU" sz="3200" dirty="0">
              <a:latin typeface="Verdana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29058" y="4000504"/>
            <a:ext cx="678657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latin typeface="Verdana" pitchFamily="34" charset="0"/>
                <a:cs typeface="Arial" pitchFamily="34" charset="0"/>
              </a:rPr>
              <a:t>Вакенгут Ирина Эгоновна</a:t>
            </a:r>
          </a:p>
          <a:p>
            <a:r>
              <a:rPr lang="ru-RU" sz="1400" dirty="0" smtClean="0">
                <a:latin typeface="Verdana" pitchFamily="34" charset="0"/>
                <a:cs typeface="Arial" pitchFamily="34" charset="0"/>
              </a:rPr>
              <a:t>учитель химии высшей квалификационной категории</a:t>
            </a:r>
          </a:p>
          <a:p>
            <a:r>
              <a:rPr lang="ru-RU" sz="1400" dirty="0" smtClean="0">
                <a:latin typeface="Verdana" pitchFamily="34" charset="0"/>
                <a:cs typeface="Arial" pitchFamily="34" charset="0"/>
              </a:rPr>
              <a:t>МОУ «СОШ №7» г. Когалым </a:t>
            </a:r>
          </a:p>
          <a:p>
            <a:r>
              <a:rPr lang="ru-RU" sz="1400" dirty="0" smtClean="0">
                <a:latin typeface="Verdana" pitchFamily="34" charset="0"/>
                <a:cs typeface="Arial" pitchFamily="34" charset="0"/>
              </a:rPr>
              <a:t>Ханты-Мансийский автономный округ – Югра</a:t>
            </a:r>
          </a:p>
          <a:p>
            <a:r>
              <a:rPr lang="ru-RU" sz="1400" dirty="0" smtClean="0">
                <a:latin typeface="Verdana" pitchFamily="34" charset="0"/>
                <a:cs typeface="Arial" pitchFamily="34" charset="0"/>
              </a:rPr>
              <a:t>Тюменская область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0"/>
            <a:ext cx="4905388" cy="1066800"/>
          </a:xfrm>
        </p:spPr>
        <p:txBody>
          <a:bodyPr/>
          <a:lstStyle/>
          <a:p>
            <a:r>
              <a:rPr lang="ru-RU" sz="3200" dirty="0" smtClean="0">
                <a:latin typeface="Verdana" pitchFamily="34" charset="0"/>
              </a:rPr>
              <a:t>Что я знаю об атоме</a:t>
            </a:r>
            <a:endParaRPr lang="ru-RU" sz="3200" dirty="0">
              <a:latin typeface="Verdan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33641" y="1285860"/>
            <a:ext cx="775326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Verdana" pitchFamily="34" charset="0"/>
              </a:rPr>
              <a:t>Атом</a:t>
            </a:r>
            <a:r>
              <a:rPr lang="ru-RU" sz="2000" dirty="0" smtClean="0">
                <a:latin typeface="Verdana" pitchFamily="34" charset="0"/>
              </a:rPr>
              <a:t> – сложная нейтральная частица, состоящая из </a:t>
            </a:r>
          </a:p>
          <a:p>
            <a:r>
              <a:rPr lang="ru-RU" sz="2000" dirty="0" smtClean="0">
                <a:solidFill>
                  <a:srgbClr val="C00000"/>
                </a:solidFill>
                <a:latin typeface="Verdana" pitchFamily="34" charset="0"/>
              </a:rPr>
              <a:t>протонов, электронов и нейтронов</a:t>
            </a:r>
            <a:r>
              <a:rPr lang="ru-RU" sz="2000" dirty="0" smtClean="0">
                <a:latin typeface="Verdana" pitchFamily="34" charset="0"/>
              </a:rPr>
              <a:t>.</a:t>
            </a:r>
          </a:p>
          <a:p>
            <a:r>
              <a:rPr lang="ru-RU" sz="2000" b="1" dirty="0" smtClean="0">
                <a:latin typeface="Verdana" pitchFamily="34" charset="0"/>
              </a:rPr>
              <a:t>Протоны</a:t>
            </a:r>
            <a:r>
              <a:rPr lang="ru-RU" sz="2000" dirty="0" smtClean="0">
                <a:latin typeface="Verdana" pitchFamily="34" charset="0"/>
              </a:rPr>
              <a:t> – частицы с зарядом </a:t>
            </a:r>
            <a:r>
              <a:rPr lang="ru-RU" sz="2000" dirty="0" smtClean="0">
                <a:solidFill>
                  <a:srgbClr val="C00000"/>
                </a:solidFill>
                <a:latin typeface="Verdana" pitchFamily="34" charset="0"/>
              </a:rPr>
              <a:t>+1</a:t>
            </a:r>
            <a:r>
              <a:rPr lang="ru-RU" sz="2000" dirty="0" smtClean="0">
                <a:latin typeface="Verdana" pitchFamily="34" charset="0"/>
              </a:rPr>
              <a:t> и массой </a:t>
            </a:r>
            <a:r>
              <a:rPr lang="ru-RU" sz="2000" dirty="0" smtClean="0">
                <a:solidFill>
                  <a:srgbClr val="C00000"/>
                </a:solidFill>
                <a:latin typeface="Verdana" pitchFamily="34" charset="0"/>
              </a:rPr>
              <a:t>1 </a:t>
            </a:r>
            <a:r>
              <a:rPr lang="ru-RU" sz="2000" dirty="0" err="1" smtClean="0">
                <a:solidFill>
                  <a:srgbClr val="C00000"/>
                </a:solidFill>
                <a:latin typeface="Verdana" pitchFamily="34" charset="0"/>
              </a:rPr>
              <a:t>а.е.м</a:t>
            </a:r>
            <a:r>
              <a:rPr lang="ru-RU" sz="2000" dirty="0" smtClean="0">
                <a:latin typeface="Verdana" pitchFamily="34" charset="0"/>
              </a:rPr>
              <a:t>. Число протонов </a:t>
            </a:r>
            <a:r>
              <a:rPr lang="ru-RU" sz="2000" dirty="0" smtClean="0">
                <a:latin typeface="Verdana" pitchFamily="34" charset="0"/>
              </a:rPr>
              <a:t>совпадает</a:t>
            </a:r>
            <a:r>
              <a:rPr lang="ru-RU" sz="2000" dirty="0" smtClean="0">
                <a:latin typeface="Verdana" pitchFamily="34" charset="0"/>
              </a:rPr>
              <a:t> с </a:t>
            </a:r>
            <a:r>
              <a:rPr lang="ru-RU" sz="2000" dirty="0" smtClean="0">
                <a:solidFill>
                  <a:srgbClr val="C00000"/>
                </a:solidFill>
                <a:latin typeface="Verdana" pitchFamily="34" charset="0"/>
              </a:rPr>
              <a:t>порядковым номером </a:t>
            </a:r>
            <a:r>
              <a:rPr lang="ru-RU" sz="2000" dirty="0" smtClean="0">
                <a:latin typeface="Verdana" pitchFamily="34" charset="0"/>
              </a:rPr>
              <a:t>элемента</a:t>
            </a:r>
            <a:r>
              <a:rPr lang="ru-RU" sz="2000" dirty="0" smtClean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ru-RU" sz="2000" dirty="0" smtClean="0">
                <a:latin typeface="Verdana" pitchFamily="34" charset="0"/>
              </a:rPr>
              <a:t>в Периодической системе Д.И. Менделеева</a:t>
            </a:r>
            <a:r>
              <a:rPr lang="ru-RU" sz="2000" dirty="0" smtClean="0">
                <a:latin typeface="Verdana" pitchFamily="34" charset="0"/>
              </a:rPr>
              <a:t>.</a:t>
            </a:r>
            <a:endParaRPr lang="ru-RU" sz="2000" dirty="0" smtClean="0">
              <a:solidFill>
                <a:srgbClr val="C00000"/>
              </a:solidFill>
              <a:latin typeface="Verdana" pitchFamily="34" charset="0"/>
            </a:endParaRPr>
          </a:p>
          <a:p>
            <a:r>
              <a:rPr lang="ru-RU" sz="2000" b="1" dirty="0" smtClean="0">
                <a:latin typeface="Verdana" pitchFamily="34" charset="0"/>
              </a:rPr>
              <a:t>Нейтроны</a:t>
            </a:r>
            <a:r>
              <a:rPr lang="ru-RU" sz="2000" dirty="0" smtClean="0">
                <a:latin typeface="Verdana" pitchFamily="34" charset="0"/>
              </a:rPr>
              <a:t> </a:t>
            </a:r>
            <a:r>
              <a:rPr lang="ru-RU" sz="2000" dirty="0" smtClean="0">
                <a:latin typeface="Verdana" pitchFamily="34" charset="0"/>
              </a:rPr>
              <a:t>– частицы с зарядом </a:t>
            </a:r>
            <a:r>
              <a:rPr lang="ru-RU" sz="2000" dirty="0" smtClean="0">
                <a:solidFill>
                  <a:srgbClr val="C00000"/>
                </a:solidFill>
                <a:latin typeface="Verdana" pitchFamily="34" charset="0"/>
              </a:rPr>
              <a:t>ноль</a:t>
            </a:r>
            <a:r>
              <a:rPr lang="ru-RU" sz="2000" dirty="0" smtClean="0">
                <a:latin typeface="Verdana" pitchFamily="34" charset="0"/>
              </a:rPr>
              <a:t> и массой </a:t>
            </a:r>
            <a:r>
              <a:rPr lang="ru-RU" sz="2000" dirty="0" smtClean="0">
                <a:solidFill>
                  <a:srgbClr val="C00000"/>
                </a:solidFill>
                <a:latin typeface="Verdana" pitchFamily="34" charset="0"/>
              </a:rPr>
              <a:t>1 </a:t>
            </a:r>
            <a:r>
              <a:rPr lang="ru-RU" sz="2000" dirty="0" err="1" smtClean="0">
                <a:solidFill>
                  <a:srgbClr val="C00000"/>
                </a:solidFill>
                <a:latin typeface="Verdana" pitchFamily="34" charset="0"/>
              </a:rPr>
              <a:t>а.е.м</a:t>
            </a:r>
            <a:r>
              <a:rPr lang="ru-RU" sz="2000" dirty="0" smtClean="0">
                <a:latin typeface="Verdana" pitchFamily="34" charset="0"/>
              </a:rPr>
              <a:t>, примерно равной массе </a:t>
            </a:r>
            <a:r>
              <a:rPr lang="ru-RU" sz="2000" dirty="0" smtClean="0">
                <a:solidFill>
                  <a:srgbClr val="C00000"/>
                </a:solidFill>
                <a:latin typeface="Verdana" pitchFamily="34" charset="0"/>
              </a:rPr>
              <a:t>протонов</a:t>
            </a:r>
            <a:r>
              <a:rPr lang="ru-RU" sz="2000" dirty="0" smtClean="0">
                <a:latin typeface="Verdana" pitchFamily="34" charset="0"/>
              </a:rPr>
              <a:t>. Число нейтронов</a:t>
            </a:r>
          </a:p>
          <a:p>
            <a:r>
              <a:rPr lang="ru-RU" sz="2000" dirty="0" smtClean="0">
                <a:latin typeface="Verdana" pitchFamily="34" charset="0"/>
              </a:rPr>
              <a:t>находят по формуле:</a:t>
            </a:r>
            <a:r>
              <a:rPr lang="en-US" sz="2000" dirty="0" smtClean="0">
                <a:latin typeface="Verdana" pitchFamily="34" charset="0"/>
              </a:rPr>
              <a:t> N = A – Z</a:t>
            </a:r>
            <a:r>
              <a:rPr lang="ru-RU" sz="2000" dirty="0" smtClean="0">
                <a:latin typeface="Verdana" pitchFamily="34" charset="0"/>
              </a:rPr>
              <a:t>.</a:t>
            </a:r>
          </a:p>
          <a:p>
            <a:r>
              <a:rPr lang="ru-RU" sz="2000" b="1" dirty="0" smtClean="0">
                <a:latin typeface="Verdana" pitchFamily="34" charset="0"/>
              </a:rPr>
              <a:t>Электроны</a:t>
            </a:r>
            <a:r>
              <a:rPr lang="ru-RU" sz="2000" dirty="0" smtClean="0">
                <a:latin typeface="Verdana" pitchFamily="34" charset="0"/>
              </a:rPr>
              <a:t> – частицы с зарядом </a:t>
            </a:r>
            <a:r>
              <a:rPr lang="ru-RU" sz="2000" dirty="0" smtClean="0">
                <a:solidFill>
                  <a:srgbClr val="C00000"/>
                </a:solidFill>
                <a:latin typeface="Verdana" pitchFamily="34" charset="0"/>
              </a:rPr>
              <a:t>-1</a:t>
            </a:r>
            <a:r>
              <a:rPr lang="ru-RU" sz="2000" dirty="0" smtClean="0">
                <a:latin typeface="Verdana" pitchFamily="34" charset="0"/>
              </a:rPr>
              <a:t> и </a:t>
            </a:r>
            <a:r>
              <a:rPr lang="ru-RU" sz="2000" dirty="0" smtClean="0">
                <a:solidFill>
                  <a:srgbClr val="C00000"/>
                </a:solidFill>
                <a:latin typeface="Verdana" pitchFamily="34" charset="0"/>
              </a:rPr>
              <a:t>ничтожно малой </a:t>
            </a:r>
            <a:r>
              <a:rPr lang="ru-RU" sz="2000" dirty="0" smtClean="0">
                <a:latin typeface="Verdana" pitchFamily="34" charset="0"/>
              </a:rPr>
              <a:t>массой. Число </a:t>
            </a:r>
            <a:r>
              <a:rPr lang="ru-RU" sz="2000" dirty="0" smtClean="0">
                <a:latin typeface="Verdana" pitchFamily="34" charset="0"/>
              </a:rPr>
              <a:t>электронов равно  </a:t>
            </a:r>
            <a:r>
              <a:rPr lang="ru-RU" sz="2000" dirty="0" smtClean="0">
                <a:solidFill>
                  <a:srgbClr val="C00000"/>
                </a:solidFill>
                <a:latin typeface="Verdana" pitchFamily="34" charset="0"/>
              </a:rPr>
              <a:t>порядковому номеру </a:t>
            </a:r>
            <a:r>
              <a:rPr lang="ru-RU" sz="2000" dirty="0" smtClean="0">
                <a:latin typeface="Verdana" pitchFamily="34" charset="0"/>
              </a:rPr>
              <a:t>элемента в Периодической системе Д.И. Менделеева.</a:t>
            </a:r>
          </a:p>
          <a:p>
            <a:r>
              <a:rPr lang="ru-RU" sz="2000" dirty="0" smtClean="0">
                <a:latin typeface="Verdana" pitchFamily="34" charset="0"/>
              </a:rPr>
              <a:t>Вся масса атома сосредоточена в </a:t>
            </a:r>
            <a:r>
              <a:rPr lang="ru-RU" sz="2000" dirty="0" smtClean="0">
                <a:solidFill>
                  <a:srgbClr val="C00000"/>
                </a:solidFill>
                <a:latin typeface="Verdana" pitchFamily="34" charset="0"/>
              </a:rPr>
              <a:t>его ядре</a:t>
            </a:r>
            <a:r>
              <a:rPr lang="ru-RU" sz="2000" dirty="0" smtClean="0">
                <a:latin typeface="Verdana" pitchFamily="34" charset="0"/>
              </a:rPr>
              <a:t>, объем </a:t>
            </a:r>
          </a:p>
          <a:p>
            <a:r>
              <a:rPr lang="ru-RU" sz="2000" dirty="0" smtClean="0">
                <a:latin typeface="Verdana" pitchFamily="34" charset="0"/>
              </a:rPr>
              <a:t>которого чрезвычайно мал по сравнению с объемом атома. </a:t>
            </a:r>
          </a:p>
          <a:p>
            <a:r>
              <a:rPr lang="ru-RU" sz="2000" dirty="0" smtClean="0">
                <a:latin typeface="Verdana" pitchFamily="34" charset="0"/>
              </a:rPr>
              <a:t>Атом электронейтрален, т.к. содержит </a:t>
            </a:r>
          </a:p>
          <a:p>
            <a:r>
              <a:rPr lang="ru-RU" sz="2000" dirty="0" smtClean="0">
                <a:solidFill>
                  <a:srgbClr val="C00000"/>
                </a:solidFill>
                <a:latin typeface="Verdana" pitchFamily="34" charset="0"/>
              </a:rPr>
              <a:t>одинаковое число протонов и электронов</a:t>
            </a:r>
            <a:r>
              <a:rPr lang="ru-RU" sz="2000" dirty="0" smtClean="0">
                <a:latin typeface="Verdana" pitchFamily="34" charset="0"/>
              </a:rPr>
              <a:t>.</a:t>
            </a:r>
          </a:p>
          <a:p>
            <a:endParaRPr lang="ru-RU" sz="2000" dirty="0" smtClean="0">
              <a:latin typeface="Verdana" pitchFamily="34" charset="0"/>
            </a:endParaRPr>
          </a:p>
          <a:p>
            <a:endParaRPr lang="ru-RU" sz="2000" dirty="0">
              <a:latin typeface="Verdana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1571604" y="1643050"/>
            <a:ext cx="4714908" cy="2857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5786446" y="1928802"/>
            <a:ext cx="500066" cy="2857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7572396" y="1928802"/>
            <a:ext cx="1000132" cy="3041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5429256" y="2285992"/>
            <a:ext cx="3357586" cy="2857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6000760" y="2857496"/>
            <a:ext cx="642942" cy="2857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7929586" y="2885632"/>
            <a:ext cx="1000132" cy="2857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 bwMode="auto">
          <a:xfrm>
            <a:off x="4857752" y="3214686"/>
            <a:ext cx="1214446" cy="2857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6072198" y="3786190"/>
            <a:ext cx="428628" cy="2857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 bwMode="auto">
          <a:xfrm>
            <a:off x="6715140" y="3786190"/>
            <a:ext cx="2214578" cy="2857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 bwMode="auto">
          <a:xfrm>
            <a:off x="6072198" y="4143380"/>
            <a:ext cx="2857520" cy="2857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 bwMode="auto">
          <a:xfrm>
            <a:off x="6072198" y="4714884"/>
            <a:ext cx="1214446" cy="2857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 bwMode="auto">
          <a:xfrm>
            <a:off x="1571604" y="5957466"/>
            <a:ext cx="5643602" cy="2857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0" y="4000504"/>
            <a:ext cx="1428728" cy="28574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2" cstate="print"/>
          <a:srcRect l="23892" t="15937" r="24673" b="10000"/>
          <a:stretch>
            <a:fillRect/>
          </a:stretch>
        </p:blipFill>
        <p:spPr bwMode="auto">
          <a:xfrm>
            <a:off x="0" y="1428736"/>
            <a:ext cx="1500166" cy="135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Verdana" pitchFamily="34" charset="0"/>
              </a:rPr>
              <a:t>Какая из частиц в атоме влияет на вид атома и как это можно установить</a:t>
            </a:r>
            <a:endParaRPr lang="ru-RU" sz="2400" dirty="0">
              <a:latin typeface="Verdana" pitchFamily="34" charset="0"/>
            </a:endParaRPr>
          </a:p>
        </p:txBody>
      </p:sp>
      <p:sp>
        <p:nvSpPr>
          <p:cNvPr id="6" name="Скругленный прямоугольник 5">
            <a:hlinkClick r:id="rId3" action="ppaction://hlinksldjump"/>
          </p:cNvPr>
          <p:cNvSpPr/>
          <p:nvPr/>
        </p:nvSpPr>
        <p:spPr bwMode="auto">
          <a:xfrm>
            <a:off x="285720" y="4000504"/>
            <a:ext cx="857256" cy="78581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</a:t>
            </a:r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3571868" y="1285860"/>
          <a:ext cx="2500330" cy="703796"/>
        </p:xfrm>
        <a:graphic>
          <a:graphicData uri="http://schemas.openxmlformats.org/presentationml/2006/ole">
            <p:oleObj spid="_x0000_s34818" name="Формула" r:id="rId4" imgW="812520" imgH="228600" progId="Equation.3">
              <p:embed/>
            </p:oleObj>
          </a:graphicData>
        </a:graphic>
      </p:graphicFrame>
      <p:sp>
        <p:nvSpPr>
          <p:cNvPr id="9" name="Скругленный прямоугольник 8">
            <a:hlinkClick r:id="rId5" action="ppaction://hlinksldjump"/>
          </p:cNvPr>
          <p:cNvSpPr/>
          <p:nvPr/>
        </p:nvSpPr>
        <p:spPr bwMode="auto">
          <a:xfrm>
            <a:off x="285720" y="4929198"/>
            <a:ext cx="857256" cy="78581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</a:t>
            </a:r>
          </a:p>
        </p:txBody>
      </p:sp>
      <p:sp>
        <p:nvSpPr>
          <p:cNvPr id="10" name="Скругленный прямоугольник 9">
            <a:hlinkClick r:id="rId6" action="ppaction://hlinksldjump"/>
          </p:cNvPr>
          <p:cNvSpPr/>
          <p:nvPr/>
        </p:nvSpPr>
        <p:spPr bwMode="auto">
          <a:xfrm>
            <a:off x="285720" y="5857892"/>
            <a:ext cx="857256" cy="78581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14744" y="2071678"/>
            <a:ext cx="2468946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Verdana" pitchFamily="34" charset="0"/>
              </a:rPr>
              <a:t>Алгоритм работы</a:t>
            </a:r>
            <a:endParaRPr lang="ru-RU" sz="200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71604" y="2500306"/>
            <a:ext cx="75723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ru-RU" dirty="0" smtClean="0">
                <a:latin typeface="Verdana" pitchFamily="34" charset="0"/>
              </a:rPr>
              <a:t>1. Будем </a:t>
            </a:r>
            <a:r>
              <a:rPr lang="ru-RU" dirty="0" smtClean="0">
                <a:latin typeface="Verdana" pitchFamily="34" charset="0"/>
              </a:rPr>
              <a:t>мысленно удалять или </a:t>
            </a:r>
            <a:r>
              <a:rPr lang="ru-RU" dirty="0" smtClean="0">
                <a:latin typeface="Verdana" pitchFamily="34" charset="0"/>
              </a:rPr>
              <a:t>добавлять в электронную </a:t>
            </a:r>
            <a:endParaRPr lang="en-US" dirty="0" smtClean="0">
              <a:latin typeface="Verdana" pitchFamily="34" charset="0"/>
            </a:endParaRPr>
          </a:p>
          <a:p>
            <a:pPr marL="457200" indent="-457200"/>
            <a:r>
              <a:rPr lang="ru-RU" dirty="0" smtClean="0">
                <a:latin typeface="Verdana" pitchFamily="34" charset="0"/>
              </a:rPr>
              <a:t>    оболочку </a:t>
            </a:r>
            <a:r>
              <a:rPr lang="ru-RU" dirty="0" smtClean="0">
                <a:latin typeface="Verdana" pitchFamily="34" charset="0"/>
              </a:rPr>
              <a:t>электроны и на моделях посмотрим </a:t>
            </a:r>
            <a:endParaRPr lang="ru-RU" dirty="0" smtClean="0">
              <a:latin typeface="Verdana" pitchFamily="34" charset="0"/>
            </a:endParaRPr>
          </a:p>
          <a:p>
            <a:r>
              <a:rPr lang="ru-RU" dirty="0" smtClean="0">
                <a:latin typeface="Verdana" pitchFamily="34" charset="0"/>
              </a:rPr>
              <a:t>    </a:t>
            </a:r>
            <a:r>
              <a:rPr lang="ru-RU" dirty="0" smtClean="0">
                <a:latin typeface="Verdana" pitchFamily="34" charset="0"/>
              </a:rPr>
              <a:t>– сохранится ли </a:t>
            </a:r>
            <a:r>
              <a:rPr lang="ru-RU" dirty="0" smtClean="0">
                <a:latin typeface="Verdana" pitchFamily="34" charset="0"/>
              </a:rPr>
              <a:t>вид атома – </a:t>
            </a:r>
            <a:r>
              <a:rPr lang="ru-RU" dirty="0" smtClean="0">
                <a:latin typeface="Verdana" pitchFamily="34" charset="0"/>
              </a:rPr>
              <a:t>водород.</a:t>
            </a:r>
            <a:endParaRPr lang="ru-RU" dirty="0" smtClean="0">
              <a:latin typeface="Verdana" pitchFamily="34" charset="0"/>
            </a:endParaRPr>
          </a:p>
          <a:p>
            <a:r>
              <a:rPr lang="ru-RU" dirty="0" smtClean="0">
                <a:latin typeface="Verdana" pitchFamily="34" charset="0"/>
              </a:rPr>
              <a:t>    </a:t>
            </a:r>
            <a:endParaRPr lang="ru-RU" dirty="0">
              <a:latin typeface="Verdan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71604" y="3429000"/>
            <a:ext cx="7429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Verdana" pitchFamily="34" charset="0"/>
              </a:rPr>
              <a:t>2. Перейдем к ядру. Мысленно будем </a:t>
            </a:r>
            <a:r>
              <a:rPr lang="ru-RU" dirty="0" smtClean="0">
                <a:latin typeface="Verdana" pitchFamily="34" charset="0"/>
              </a:rPr>
              <a:t>добавлять нейтроны</a:t>
            </a:r>
            <a:r>
              <a:rPr lang="en-US" dirty="0" smtClean="0">
                <a:latin typeface="Verdana" pitchFamily="34" charset="0"/>
              </a:rPr>
              <a:t> </a:t>
            </a:r>
            <a:endParaRPr lang="en-US" dirty="0" smtClean="0">
              <a:latin typeface="Verdana" pitchFamily="34" charset="0"/>
            </a:endParaRPr>
          </a:p>
          <a:p>
            <a:r>
              <a:rPr lang="ru-RU" dirty="0" smtClean="0">
                <a:latin typeface="Verdana" pitchFamily="34" charset="0"/>
              </a:rPr>
              <a:t>    в </a:t>
            </a:r>
            <a:r>
              <a:rPr lang="ru-RU" dirty="0" smtClean="0">
                <a:latin typeface="Verdana" pitchFamily="34" charset="0"/>
              </a:rPr>
              <a:t>ядро атома,</a:t>
            </a:r>
            <a:r>
              <a:rPr lang="ru-RU" dirty="0" smtClean="0"/>
              <a:t> и с </a:t>
            </a:r>
            <a:r>
              <a:rPr lang="ru-RU" dirty="0" smtClean="0">
                <a:latin typeface="Verdana" pitchFamily="34" charset="0"/>
              </a:rPr>
              <a:t>помощью моделирования посмотрим – </a:t>
            </a:r>
            <a:endParaRPr lang="ru-RU" dirty="0" smtClean="0">
              <a:latin typeface="Verdana" pitchFamily="34" charset="0"/>
            </a:endParaRPr>
          </a:p>
          <a:p>
            <a:r>
              <a:rPr lang="ru-RU" dirty="0" smtClean="0">
                <a:latin typeface="Verdana" pitchFamily="34" charset="0"/>
              </a:rPr>
              <a:t>    сохранится </a:t>
            </a:r>
            <a:r>
              <a:rPr lang="ru-RU" dirty="0" smtClean="0">
                <a:latin typeface="Verdana" pitchFamily="34" charset="0"/>
              </a:rPr>
              <a:t>ли водород как вид </a:t>
            </a:r>
            <a:r>
              <a:rPr lang="ru-RU" dirty="0" smtClean="0">
                <a:latin typeface="Verdana" pitchFamily="34" charset="0"/>
              </a:rPr>
              <a:t>атома.</a:t>
            </a:r>
            <a:endParaRPr lang="ru-RU" dirty="0">
              <a:latin typeface="Verdan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71604" y="4357694"/>
            <a:ext cx="75723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Verdana" pitchFamily="34" charset="0"/>
              </a:rPr>
              <a:t>3. Будем менять число протонов. </a:t>
            </a:r>
            <a:r>
              <a:rPr lang="ru-RU" dirty="0" smtClean="0">
                <a:latin typeface="Verdana" pitchFamily="34" charset="0"/>
              </a:rPr>
              <a:t>С помощью моделей </a:t>
            </a:r>
            <a:endParaRPr lang="en-US" dirty="0" smtClean="0">
              <a:latin typeface="Verdana" pitchFamily="34" charset="0"/>
            </a:endParaRPr>
          </a:p>
          <a:p>
            <a:r>
              <a:rPr lang="ru-RU" dirty="0" smtClean="0">
                <a:latin typeface="Verdana" pitchFamily="34" charset="0"/>
              </a:rPr>
              <a:t>    посмотрим –</a:t>
            </a:r>
            <a:r>
              <a:rPr lang="ru-RU" dirty="0" smtClean="0">
                <a:latin typeface="Verdana" pitchFamily="34" charset="0"/>
              </a:rPr>
              <a:t>сохранится ли водород как вид атома </a:t>
            </a:r>
            <a:endParaRPr lang="ru-RU" dirty="0" smtClean="0">
              <a:latin typeface="Verdana" pitchFamily="34" charset="0"/>
            </a:endParaRPr>
          </a:p>
          <a:p>
            <a:r>
              <a:rPr lang="en-US" dirty="0" smtClean="0">
                <a:latin typeface="Verdana" pitchFamily="34" charset="0"/>
              </a:rPr>
              <a:t>    </a:t>
            </a:r>
            <a:endParaRPr lang="ru-RU" dirty="0">
              <a:latin typeface="Verdan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95702" y="5000636"/>
            <a:ext cx="7643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4. </a:t>
            </a:r>
            <a:r>
              <a:rPr lang="ru-RU" dirty="0" smtClean="0">
                <a:latin typeface="Verdana" pitchFamily="34" charset="0"/>
              </a:rPr>
              <a:t>Смоделируем способ, сделаем выводы </a:t>
            </a:r>
            <a:r>
              <a:rPr lang="ru-RU" dirty="0" smtClean="0">
                <a:latin typeface="Verdana" pitchFamily="34" charset="0"/>
              </a:rPr>
              <a:t>и применим  </a:t>
            </a:r>
            <a:endParaRPr lang="en-US" dirty="0" smtClean="0">
              <a:latin typeface="Verdana" pitchFamily="34" charset="0"/>
            </a:endParaRPr>
          </a:p>
          <a:p>
            <a:r>
              <a:rPr lang="ru-RU" dirty="0" smtClean="0">
                <a:latin typeface="Verdana" pitchFamily="34" charset="0"/>
              </a:rPr>
              <a:t>   способ</a:t>
            </a:r>
            <a:r>
              <a:rPr lang="en-US" dirty="0" smtClean="0">
                <a:latin typeface="Verdana" pitchFamily="34" charset="0"/>
              </a:rPr>
              <a:t> </a:t>
            </a:r>
            <a:r>
              <a:rPr lang="ru-RU" dirty="0" smtClean="0">
                <a:latin typeface="Verdana" pitchFamily="34" charset="0"/>
              </a:rPr>
              <a:t>преобразования </a:t>
            </a:r>
            <a:r>
              <a:rPr lang="ru-RU" dirty="0" smtClean="0">
                <a:latin typeface="Verdana" pitchFamily="34" charset="0"/>
              </a:rPr>
              <a:t>атома на других видах атома</a:t>
            </a:r>
            <a:endParaRPr lang="ru-RU" dirty="0" smtClean="0">
              <a:latin typeface="Verdana" pitchFamily="34" charset="0"/>
            </a:endParaRPr>
          </a:p>
          <a:p>
            <a:r>
              <a:rPr lang="en-US" dirty="0" smtClean="0">
                <a:latin typeface="Verdana" pitchFamily="34" charset="0"/>
              </a:rPr>
              <a:t>   </a:t>
            </a:r>
            <a:endParaRPr lang="ru-RU" dirty="0">
              <a:latin typeface="Verdana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 bwMode="auto">
          <a:xfrm>
            <a:off x="4214810" y="6000768"/>
            <a:ext cx="1785950" cy="35719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hlinkClick r:id="rId7" action="ppaction://hlinksldjump"/>
              </a:rPr>
              <a:t>Упражнение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/>
      <p:bldP spid="15" grpId="0"/>
      <p:bldP spid="16" grpId="0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0"/>
            <a:ext cx="7381875" cy="1066800"/>
          </a:xfrm>
        </p:spPr>
        <p:txBody>
          <a:bodyPr/>
          <a:lstStyle/>
          <a:p>
            <a:r>
              <a:rPr lang="ru-RU" sz="2400" dirty="0" smtClean="0">
                <a:latin typeface="Verdana" pitchFamily="34" charset="0"/>
              </a:rPr>
              <a:t>Какая частица в атоме является самой существенной и отвечает за его вид?</a:t>
            </a:r>
            <a:br>
              <a:rPr lang="ru-RU" sz="2400" dirty="0" smtClean="0">
                <a:latin typeface="Verdana" pitchFamily="34" charset="0"/>
              </a:rPr>
            </a:br>
            <a:r>
              <a:rPr lang="ru-RU" sz="2000" dirty="0" smtClean="0">
                <a:solidFill>
                  <a:srgbClr val="C00000"/>
                </a:solidFill>
                <a:latin typeface="Verdana" pitchFamily="34" charset="0"/>
              </a:rPr>
              <a:t>Электроны?</a:t>
            </a:r>
            <a:endParaRPr lang="ru-RU" sz="2000" dirty="0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4" name="Овал 3"/>
          <p:cNvSpPr/>
          <p:nvPr/>
        </p:nvSpPr>
        <p:spPr bwMode="auto">
          <a:xfrm>
            <a:off x="3929058" y="1714488"/>
            <a:ext cx="285752" cy="285752"/>
          </a:xfrm>
          <a:prstGeom prst="ellipse">
            <a:avLst/>
          </a:prstGeom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 bwMode="auto">
          <a:xfrm>
            <a:off x="3500430" y="2428868"/>
            <a:ext cx="1143008" cy="107157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285860"/>
            <a:ext cx="15215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FFFFFF"/>
                </a:solidFill>
              </a:rPr>
              <a:t>Атом</a:t>
            </a:r>
          </a:p>
          <a:p>
            <a:r>
              <a:rPr lang="ru-RU" sz="2400" dirty="0" smtClean="0">
                <a:solidFill>
                  <a:srgbClr val="FFFFFF"/>
                </a:solidFill>
              </a:rPr>
              <a:t>водорода</a:t>
            </a: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0" y="2071678"/>
          <a:ext cx="1452540" cy="1188442"/>
        </p:xfrm>
        <a:graphic>
          <a:graphicData uri="http://schemas.openxmlformats.org/presentationml/2006/ole">
            <p:oleObj spid="_x0000_s1027" name="Формула" r:id="rId3" imgW="279360" imgH="228600" progId="Equation.3">
              <p:embed/>
            </p:oleObj>
          </a:graphicData>
        </a:graphic>
      </p:graphicFrame>
      <p:sp>
        <p:nvSpPr>
          <p:cNvPr id="10" name="Овал 9"/>
          <p:cNvSpPr/>
          <p:nvPr/>
        </p:nvSpPr>
        <p:spPr bwMode="auto">
          <a:xfrm flipH="1">
            <a:off x="3571868" y="2571744"/>
            <a:ext cx="97157" cy="117157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 bwMode="auto">
          <a:xfrm>
            <a:off x="3500430" y="1330794"/>
            <a:ext cx="1143008" cy="107157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 bwMode="auto">
          <a:xfrm flipH="1">
            <a:off x="3571868" y="1500174"/>
            <a:ext cx="97157" cy="117157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71604" y="1571612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Verdana" pitchFamily="34" charset="0"/>
              </a:rPr>
              <a:t>Удалим </a:t>
            </a:r>
          </a:p>
          <a:p>
            <a:r>
              <a:rPr lang="ru-RU" dirty="0" smtClean="0">
                <a:latin typeface="Verdana" pitchFamily="34" charset="0"/>
              </a:rPr>
              <a:t>электрон</a:t>
            </a:r>
          </a:p>
        </p:txBody>
      </p:sp>
      <p:sp>
        <p:nvSpPr>
          <p:cNvPr id="14" name="Скругленный прямоугольник 13"/>
          <p:cNvSpPr/>
          <p:nvPr/>
        </p:nvSpPr>
        <p:spPr bwMode="auto">
          <a:xfrm>
            <a:off x="3071802" y="1785926"/>
            <a:ext cx="285752" cy="2857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 bwMode="auto">
          <a:xfrm>
            <a:off x="3071802" y="2857496"/>
            <a:ext cx="285752" cy="2857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71604" y="2643182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Verdana" pitchFamily="34" charset="0"/>
              </a:rPr>
              <a:t>Добавим </a:t>
            </a:r>
          </a:p>
          <a:p>
            <a:r>
              <a:rPr lang="ru-RU" dirty="0" smtClean="0">
                <a:latin typeface="Verdana" pitchFamily="34" charset="0"/>
              </a:rPr>
              <a:t>электрон</a:t>
            </a:r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/>
        </p:nvGraphicFramePr>
        <p:xfrm>
          <a:off x="4857752" y="1571612"/>
          <a:ext cx="2714644" cy="610795"/>
        </p:xfrm>
        <a:graphic>
          <a:graphicData uri="http://schemas.openxmlformats.org/presentationml/2006/ole">
            <p:oleObj spid="_x0000_s1028" name="Формула" r:id="rId4" imgW="1015920" imgH="228600" progId="Equation.3">
              <p:embed/>
            </p:oleObj>
          </a:graphicData>
        </a:graphic>
      </p:graphicFrame>
      <p:sp>
        <p:nvSpPr>
          <p:cNvPr id="20" name="Овал 19"/>
          <p:cNvSpPr/>
          <p:nvPr/>
        </p:nvSpPr>
        <p:spPr bwMode="auto">
          <a:xfrm flipH="1">
            <a:off x="4545496" y="3143248"/>
            <a:ext cx="97157" cy="117157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8" name="Объект 17"/>
          <p:cNvGraphicFramePr>
            <a:graphicFrameLocks noChangeAspect="1"/>
          </p:cNvGraphicFramePr>
          <p:nvPr/>
        </p:nvGraphicFramePr>
        <p:xfrm>
          <a:off x="4857752" y="2571744"/>
          <a:ext cx="2921013" cy="657228"/>
        </p:xfrm>
        <a:graphic>
          <a:graphicData uri="http://schemas.openxmlformats.org/presentationml/2006/ole">
            <p:oleObj spid="_x0000_s1029" name="Формула" r:id="rId5" imgW="1015920" imgH="228600" progId="Equation.3">
              <p:embed/>
            </p:oleObj>
          </a:graphicData>
        </a:graphic>
      </p:graphicFrame>
      <p:sp>
        <p:nvSpPr>
          <p:cNvPr id="22" name="Скругленный прямоугольник 21"/>
          <p:cNvSpPr/>
          <p:nvPr/>
        </p:nvSpPr>
        <p:spPr bwMode="auto">
          <a:xfrm>
            <a:off x="1714448" y="4000504"/>
            <a:ext cx="7429552" cy="10715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Ионы –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заряженные частицы, которые получаются из атомов, в результате присоединения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или удаления электронов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84124" y="1674732"/>
            <a:ext cx="370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FFFFFF"/>
                </a:solidFill>
              </a:rPr>
              <a:t>р</a:t>
            </a:r>
            <a:r>
              <a:rPr lang="ru-RU" sz="1400" baseline="30000" dirty="0" smtClean="0">
                <a:solidFill>
                  <a:srgbClr val="FFFFFF"/>
                </a:solidFill>
              </a:rPr>
              <a:t>+</a:t>
            </a:r>
            <a:endParaRPr lang="ru-RU" sz="1400" dirty="0">
              <a:solidFill>
                <a:srgbClr val="FFFFFF"/>
              </a:solidFill>
            </a:endParaRPr>
          </a:p>
        </p:txBody>
      </p:sp>
      <p:sp>
        <p:nvSpPr>
          <p:cNvPr id="25" name="Овал 24"/>
          <p:cNvSpPr/>
          <p:nvPr/>
        </p:nvSpPr>
        <p:spPr bwMode="auto">
          <a:xfrm>
            <a:off x="3929058" y="2812562"/>
            <a:ext cx="285752" cy="285752"/>
          </a:xfrm>
          <a:prstGeom prst="ellipse">
            <a:avLst/>
          </a:prstGeom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57620" y="2786058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400" dirty="0">
              <a:solidFill>
                <a:srgbClr val="FFFFFF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 bwMode="auto">
          <a:xfrm>
            <a:off x="0" y="4857760"/>
            <a:ext cx="1428728" cy="20002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Овал 28"/>
          <p:cNvSpPr/>
          <p:nvPr/>
        </p:nvSpPr>
        <p:spPr bwMode="auto">
          <a:xfrm rot="1331364">
            <a:off x="6805131" y="1388714"/>
            <a:ext cx="740801" cy="1000132"/>
          </a:xfrm>
          <a:prstGeom prst="ellipse">
            <a:avLst/>
          </a:prstGeom>
          <a:noFill/>
          <a:ln w="127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Овал 29"/>
          <p:cNvSpPr/>
          <p:nvPr/>
        </p:nvSpPr>
        <p:spPr bwMode="auto">
          <a:xfrm rot="1331364">
            <a:off x="6948006" y="2460284"/>
            <a:ext cx="740801" cy="1000132"/>
          </a:xfrm>
          <a:prstGeom prst="ellipse">
            <a:avLst/>
          </a:prstGeom>
          <a:noFill/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215338" y="1714488"/>
            <a:ext cx="42672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И</a:t>
            </a:r>
          </a:p>
          <a:p>
            <a:r>
              <a:rPr lang="ru-RU" sz="2400" dirty="0" smtClean="0"/>
              <a:t>О</a:t>
            </a:r>
          </a:p>
          <a:p>
            <a:r>
              <a:rPr lang="ru-RU" sz="2400" dirty="0" smtClean="0"/>
              <a:t>Н</a:t>
            </a:r>
          </a:p>
          <a:p>
            <a:r>
              <a:rPr lang="ru-RU" sz="2400" dirty="0" smtClean="0"/>
              <a:t>Ы</a:t>
            </a:r>
            <a:endParaRPr lang="ru-RU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3915806" y="2772806"/>
            <a:ext cx="370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FFFFFF"/>
                </a:solidFill>
              </a:rPr>
              <a:t>р</a:t>
            </a:r>
            <a:r>
              <a:rPr lang="ru-RU" sz="1400" baseline="30000" dirty="0" smtClean="0">
                <a:solidFill>
                  <a:srgbClr val="FFFFFF"/>
                </a:solidFill>
              </a:rPr>
              <a:t>+</a:t>
            </a:r>
            <a:endParaRPr lang="ru-RU" sz="1400" dirty="0">
              <a:solidFill>
                <a:srgbClr val="FFFFFF"/>
              </a:solidFill>
            </a:endParaRPr>
          </a:p>
        </p:txBody>
      </p:sp>
      <p:sp>
        <p:nvSpPr>
          <p:cNvPr id="35" name="Скругленный прямоугольник 34">
            <a:hlinkClick r:id="rId6" action="ppaction://hlinksldjump"/>
          </p:cNvPr>
          <p:cNvSpPr/>
          <p:nvPr/>
        </p:nvSpPr>
        <p:spPr bwMode="auto">
          <a:xfrm>
            <a:off x="357158" y="4000504"/>
            <a:ext cx="785818" cy="7143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785918" y="5857892"/>
            <a:ext cx="1534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Verdana" pitchFamily="34" charset="0"/>
              </a:rPr>
              <a:t>Вывод:</a:t>
            </a:r>
            <a:endParaRPr lang="ru-RU" sz="2800" dirty="0">
              <a:latin typeface="Verdana" pitchFamily="34" charset="0"/>
            </a:endParaRPr>
          </a:p>
        </p:txBody>
      </p:sp>
      <p:sp>
        <p:nvSpPr>
          <p:cNvPr id="37" name="Скругленная прямоугольная выноска 36"/>
          <p:cNvSpPr/>
          <p:nvPr/>
        </p:nvSpPr>
        <p:spPr bwMode="auto">
          <a:xfrm>
            <a:off x="1857356" y="3500438"/>
            <a:ext cx="5786478" cy="2214578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chemeClr val="tx1"/>
                </a:solidFill>
                <a:latin typeface="Verdana" pitchFamily="34" charset="0"/>
              </a:rPr>
              <a:t>при изменении в атоме числа электронов вид атома не изменился (водород остался водородом), изменился лишь его заряд.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chemeClr val="tx1"/>
                </a:solidFill>
                <a:latin typeface="Verdana" pitchFamily="34" charset="0"/>
              </a:rPr>
              <a:t>Электрон – это не самая существенная для атома частица</a:t>
            </a:r>
          </a:p>
        </p:txBody>
      </p:sp>
      <p:sp>
        <p:nvSpPr>
          <p:cNvPr id="38" name="Скругленный прямоугольник 37"/>
          <p:cNvSpPr/>
          <p:nvPr/>
        </p:nvSpPr>
        <p:spPr bwMode="auto">
          <a:xfrm>
            <a:off x="3428992" y="6000768"/>
            <a:ext cx="285752" cy="2857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 bwMode="auto">
          <a:xfrm>
            <a:off x="8143900" y="6429396"/>
            <a:ext cx="1000100" cy="4286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hlinkClick r:id="rId7" action="ppaction://hlinksldjump" tooltip="Алгоритм работы"/>
              </a:rPr>
              <a:t>назад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 bwMode="auto">
          <a:xfrm>
            <a:off x="8286776" y="3286124"/>
            <a:ext cx="285752" cy="2857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20" grpId="0" animBg="1"/>
      <p:bldP spid="22" grpId="0" animBg="1"/>
      <p:bldP spid="29" grpId="0" animBg="1"/>
      <p:bldP spid="30" grpId="0" animBg="1"/>
      <p:bldP spid="31" grpId="0"/>
      <p:bldP spid="37" grpId="0" animBg="1"/>
      <p:bldP spid="38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285860"/>
            <a:ext cx="15215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FFFFFF"/>
                </a:solidFill>
              </a:rPr>
              <a:t>Атом</a:t>
            </a:r>
          </a:p>
          <a:p>
            <a:r>
              <a:rPr lang="ru-RU" sz="2400" dirty="0" smtClean="0">
                <a:solidFill>
                  <a:srgbClr val="FFFFFF"/>
                </a:solidFill>
              </a:rPr>
              <a:t>водорода</a:t>
            </a: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0" y="2143125"/>
          <a:ext cx="1452563" cy="1189038"/>
        </p:xfrm>
        <a:graphic>
          <a:graphicData uri="http://schemas.openxmlformats.org/presentationml/2006/ole">
            <p:oleObj spid="_x0000_s18434" name="Формула" r:id="rId3" imgW="279360" imgH="228600" progId="Equation.3">
              <p:embed/>
            </p:oleObj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Verdana" pitchFamily="34" charset="0"/>
              </a:rPr>
              <a:t>Какая частица в атоме является самой существенной и отвечает за его вид?</a:t>
            </a:r>
            <a:br>
              <a:rPr lang="ru-RU" sz="2400" dirty="0" smtClean="0">
                <a:latin typeface="Verdana" pitchFamily="34" charset="0"/>
              </a:rPr>
            </a:br>
            <a:r>
              <a:rPr lang="ru-RU" sz="2000" dirty="0" smtClean="0">
                <a:solidFill>
                  <a:srgbClr val="C00000"/>
                </a:solidFill>
                <a:latin typeface="Verdana" pitchFamily="34" charset="0"/>
              </a:rPr>
              <a:t>Нейтроны?</a:t>
            </a:r>
            <a:endParaRPr lang="ru-RU" sz="2000" dirty="0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0" y="4000504"/>
            <a:ext cx="1428728" cy="8572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3098306" y="1669554"/>
            <a:ext cx="285752" cy="285752"/>
          </a:xfrm>
          <a:prstGeom prst="ellipse">
            <a:avLst/>
          </a:prstGeom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 bwMode="auto">
          <a:xfrm>
            <a:off x="4929190" y="1643050"/>
            <a:ext cx="285752" cy="285752"/>
          </a:xfrm>
          <a:prstGeom prst="ellipse">
            <a:avLst/>
          </a:prstGeom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58550" y="1629798"/>
            <a:ext cx="370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FFFFFF"/>
                </a:solidFill>
              </a:rPr>
              <a:t>р</a:t>
            </a:r>
            <a:r>
              <a:rPr lang="ru-RU" sz="1400" baseline="30000" dirty="0" smtClean="0">
                <a:solidFill>
                  <a:srgbClr val="FFFFFF"/>
                </a:solidFill>
              </a:rPr>
              <a:t>+</a:t>
            </a:r>
            <a:endParaRPr lang="ru-RU" sz="140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65826" y="1584864"/>
            <a:ext cx="370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FFFFFF"/>
                </a:solidFill>
              </a:rPr>
              <a:t>р</a:t>
            </a:r>
            <a:r>
              <a:rPr lang="ru-RU" sz="1400" baseline="30000" dirty="0" smtClean="0">
                <a:solidFill>
                  <a:srgbClr val="FFFFFF"/>
                </a:solidFill>
              </a:rPr>
              <a:t>+</a:t>
            </a:r>
            <a:endParaRPr lang="ru-RU" sz="1400" dirty="0">
              <a:solidFill>
                <a:srgbClr val="FFFFFF"/>
              </a:solidFill>
            </a:endParaRPr>
          </a:p>
        </p:txBody>
      </p:sp>
      <p:sp>
        <p:nvSpPr>
          <p:cNvPr id="13" name="Овал 12"/>
          <p:cNvSpPr/>
          <p:nvPr/>
        </p:nvSpPr>
        <p:spPr bwMode="auto">
          <a:xfrm>
            <a:off x="2643174" y="1285860"/>
            <a:ext cx="1143008" cy="107157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Овал 13"/>
          <p:cNvSpPr/>
          <p:nvPr/>
        </p:nvSpPr>
        <p:spPr bwMode="auto">
          <a:xfrm>
            <a:off x="4500562" y="1285860"/>
            <a:ext cx="1143008" cy="107157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Овал 14"/>
          <p:cNvSpPr/>
          <p:nvPr/>
        </p:nvSpPr>
        <p:spPr bwMode="auto">
          <a:xfrm flipH="1">
            <a:off x="2714612" y="1428736"/>
            <a:ext cx="97157" cy="117157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Овал 15"/>
          <p:cNvSpPr/>
          <p:nvPr/>
        </p:nvSpPr>
        <p:spPr bwMode="auto">
          <a:xfrm flipH="1">
            <a:off x="4572000" y="1428736"/>
            <a:ext cx="97157" cy="117157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28728" y="1214422"/>
            <a:ext cx="13260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Добавим </a:t>
            </a:r>
          </a:p>
          <a:p>
            <a:r>
              <a:rPr lang="ru-RU" sz="1600" dirty="0" smtClean="0"/>
              <a:t>нейтрон</a:t>
            </a:r>
          </a:p>
          <a:p>
            <a:r>
              <a:rPr lang="ru-RU" sz="1600" dirty="0" smtClean="0"/>
              <a:t>и еще один </a:t>
            </a:r>
          </a:p>
          <a:p>
            <a:r>
              <a:rPr lang="ru-RU" sz="1600" dirty="0" smtClean="0"/>
              <a:t>нейтрон</a:t>
            </a:r>
            <a:endParaRPr lang="ru-RU" sz="1600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7215206" y="1598116"/>
            <a:ext cx="285752" cy="285752"/>
          </a:xfrm>
          <a:prstGeom prst="ellipse">
            <a:avLst/>
          </a:prstGeom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43768" y="1523782"/>
            <a:ext cx="370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FFFFFF"/>
                </a:solidFill>
              </a:rPr>
              <a:t>р</a:t>
            </a:r>
            <a:r>
              <a:rPr lang="ru-RU" sz="1400" baseline="30000" dirty="0" smtClean="0">
                <a:solidFill>
                  <a:srgbClr val="FFFFFF"/>
                </a:solidFill>
              </a:rPr>
              <a:t>+</a:t>
            </a:r>
            <a:endParaRPr lang="ru-RU" sz="1400" dirty="0">
              <a:solidFill>
                <a:srgbClr val="FFFFFF"/>
              </a:solidFill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5143504" y="1643050"/>
            <a:ext cx="285752" cy="285752"/>
          </a:xfrm>
          <a:prstGeom prst="ellipse">
            <a:avLst/>
          </a:prstGeom>
          <a:solidFill>
            <a:srgbClr val="00B050"/>
          </a:solidFill>
          <a:ln>
            <a:noFill/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7183524" y="1769778"/>
            <a:ext cx="285752" cy="285752"/>
          </a:xfrm>
          <a:prstGeom prst="ellipse">
            <a:avLst/>
          </a:prstGeom>
          <a:solidFill>
            <a:srgbClr val="00B050"/>
          </a:solidFill>
          <a:ln>
            <a:noFill/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Овал 23"/>
          <p:cNvSpPr/>
          <p:nvPr/>
        </p:nvSpPr>
        <p:spPr bwMode="auto">
          <a:xfrm>
            <a:off x="7384586" y="1584864"/>
            <a:ext cx="285752" cy="285752"/>
          </a:xfrm>
          <a:prstGeom prst="ellipse">
            <a:avLst/>
          </a:prstGeom>
          <a:solidFill>
            <a:srgbClr val="00B050"/>
          </a:solidFill>
          <a:ln>
            <a:noFill/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98570" y="1611368"/>
            <a:ext cx="3497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</a:t>
            </a:r>
            <a:r>
              <a:rPr lang="en-US" sz="1400" baseline="30000" dirty="0" smtClean="0"/>
              <a:t>0</a:t>
            </a:r>
            <a:endParaRPr lang="ru-RU" sz="1400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6786578" y="1246104"/>
            <a:ext cx="1143008" cy="107157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Овал 28"/>
          <p:cNvSpPr/>
          <p:nvPr/>
        </p:nvSpPr>
        <p:spPr bwMode="auto">
          <a:xfrm flipH="1">
            <a:off x="6844764" y="1428736"/>
            <a:ext cx="97157" cy="117157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358082" y="1571612"/>
            <a:ext cx="3497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</a:t>
            </a:r>
            <a:r>
              <a:rPr lang="en-US" sz="1400" baseline="30000" dirty="0" smtClean="0"/>
              <a:t>0</a:t>
            </a:r>
            <a:endParaRPr lang="ru-RU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7157020" y="1740992"/>
            <a:ext cx="3497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</a:t>
            </a:r>
            <a:r>
              <a:rPr lang="en-US" sz="1400" baseline="30000" dirty="0" smtClean="0"/>
              <a:t>0</a:t>
            </a:r>
            <a:endParaRPr lang="ru-RU" sz="1400" dirty="0"/>
          </a:p>
        </p:txBody>
      </p:sp>
      <p:graphicFrame>
        <p:nvGraphicFramePr>
          <p:cNvPr id="30" name="Объект 29"/>
          <p:cNvGraphicFramePr>
            <a:graphicFrameLocks noChangeAspect="1"/>
          </p:cNvGraphicFramePr>
          <p:nvPr/>
        </p:nvGraphicFramePr>
        <p:xfrm>
          <a:off x="3929058" y="2357430"/>
          <a:ext cx="2413013" cy="542928"/>
        </p:xfrm>
        <a:graphic>
          <a:graphicData uri="http://schemas.openxmlformats.org/presentationml/2006/ole">
            <p:oleObj spid="_x0000_s18436" name="Формула" r:id="rId4" imgW="1015920" imgH="228600" progId="Equation.3">
              <p:embed/>
            </p:oleObj>
          </a:graphicData>
        </a:graphic>
      </p:graphicFrame>
      <p:graphicFrame>
        <p:nvGraphicFramePr>
          <p:cNvPr id="31" name="Объект 30"/>
          <p:cNvGraphicFramePr>
            <a:graphicFrameLocks noChangeAspect="1"/>
          </p:cNvGraphicFramePr>
          <p:nvPr/>
        </p:nvGraphicFramePr>
        <p:xfrm>
          <a:off x="6730987" y="2357430"/>
          <a:ext cx="2413013" cy="542928"/>
        </p:xfrm>
        <a:graphic>
          <a:graphicData uri="http://schemas.openxmlformats.org/presentationml/2006/ole">
            <p:oleObj spid="_x0000_s18437" name="Формула" r:id="rId5" imgW="1015920" imgH="228600" progId="Equation.3">
              <p:embed/>
            </p:oleObj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2714612" y="4214818"/>
            <a:ext cx="2829621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dirty="0" smtClean="0"/>
              <a:t>Изотопы водорода</a:t>
            </a:r>
            <a:endParaRPr lang="ru-RU" sz="2400" dirty="0"/>
          </a:p>
        </p:txBody>
      </p:sp>
      <p:sp>
        <p:nvSpPr>
          <p:cNvPr id="33" name="Скругленный прямоугольник 32"/>
          <p:cNvSpPr/>
          <p:nvPr/>
        </p:nvSpPr>
        <p:spPr bwMode="auto">
          <a:xfrm>
            <a:off x="1500166" y="2928934"/>
            <a:ext cx="7429552" cy="10715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Изотопы –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это разновидности атомов одного вида, имеющие одинаковый заряд ядра (одинаковое число протонов), но разную массу(разное число нейтронов) </a:t>
            </a:r>
          </a:p>
        </p:txBody>
      </p:sp>
      <p:sp>
        <p:nvSpPr>
          <p:cNvPr id="34" name="Прямоугольник 33"/>
          <p:cNvSpPr/>
          <p:nvPr/>
        </p:nvSpPr>
        <p:spPr bwMode="auto">
          <a:xfrm>
            <a:off x="0" y="5857892"/>
            <a:ext cx="1428728" cy="8572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Скругленный прямоугольник 34">
            <a:hlinkClick r:id="rId6" action="ppaction://hlinksldjump"/>
          </p:cNvPr>
          <p:cNvSpPr/>
          <p:nvPr/>
        </p:nvSpPr>
        <p:spPr bwMode="auto">
          <a:xfrm>
            <a:off x="285720" y="4929198"/>
            <a:ext cx="857256" cy="78581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858016" y="4286256"/>
            <a:ext cx="1180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 </a:t>
            </a:r>
            <a:r>
              <a:rPr lang="ru-RU" dirty="0" smtClean="0">
                <a:latin typeface="Verdana" pitchFamily="34" charset="0"/>
              </a:rPr>
              <a:t>протий</a:t>
            </a:r>
            <a:endParaRPr lang="ru-RU" dirty="0">
              <a:latin typeface="Verdana" pitchFamily="34" charset="0"/>
            </a:endParaRPr>
          </a:p>
        </p:txBody>
      </p:sp>
      <p:graphicFrame>
        <p:nvGraphicFramePr>
          <p:cNvPr id="39" name="Объект 38"/>
          <p:cNvGraphicFramePr>
            <a:graphicFrameLocks noChangeAspect="1"/>
          </p:cNvGraphicFramePr>
          <p:nvPr/>
        </p:nvGraphicFramePr>
        <p:xfrm>
          <a:off x="5715008" y="4857760"/>
          <a:ext cx="862776" cy="675215"/>
        </p:xfrm>
        <a:graphic>
          <a:graphicData uri="http://schemas.openxmlformats.org/presentationml/2006/ole">
            <p:oleObj spid="_x0000_s18439" name="Формула" r:id="rId7" imgW="291960" imgH="228600" progId="Equation.3">
              <p:embed/>
            </p:oleObj>
          </a:graphicData>
        </a:graphic>
      </p:graphicFrame>
      <p:graphicFrame>
        <p:nvGraphicFramePr>
          <p:cNvPr id="40" name="Объект 39"/>
          <p:cNvGraphicFramePr>
            <a:graphicFrameLocks noChangeAspect="1"/>
          </p:cNvGraphicFramePr>
          <p:nvPr/>
        </p:nvGraphicFramePr>
        <p:xfrm>
          <a:off x="5786446" y="4143380"/>
          <a:ext cx="820396" cy="671233"/>
        </p:xfrm>
        <a:graphic>
          <a:graphicData uri="http://schemas.openxmlformats.org/presentationml/2006/ole">
            <p:oleObj spid="_x0000_s18440" name="Формула" r:id="rId8" imgW="279360" imgH="228600" progId="Equation.3">
              <p:embed/>
            </p:oleObj>
          </a:graphicData>
        </a:graphic>
      </p:graphicFrame>
      <p:graphicFrame>
        <p:nvGraphicFramePr>
          <p:cNvPr id="41" name="Объект 40"/>
          <p:cNvGraphicFramePr>
            <a:graphicFrameLocks noChangeAspect="1"/>
          </p:cNvGraphicFramePr>
          <p:nvPr/>
        </p:nvGraphicFramePr>
        <p:xfrm>
          <a:off x="5715008" y="5572140"/>
          <a:ext cx="817773" cy="669088"/>
        </p:xfrm>
        <a:graphic>
          <a:graphicData uri="http://schemas.openxmlformats.org/presentationml/2006/ole">
            <p:oleObj spid="_x0000_s18441" name="Формула" r:id="rId9" imgW="279360" imgH="228600" progId="Equation.3">
              <p:embed/>
            </p:oleObj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6858016" y="5000636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 </a:t>
            </a:r>
            <a:r>
              <a:rPr lang="ru-RU" dirty="0" smtClean="0">
                <a:latin typeface="Verdana" pitchFamily="34" charset="0"/>
              </a:rPr>
              <a:t>дейтерий</a:t>
            </a:r>
            <a:endParaRPr lang="ru-RU" dirty="0">
              <a:latin typeface="Verdana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58016" y="5715016"/>
            <a:ext cx="1154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 </a:t>
            </a:r>
            <a:r>
              <a:rPr lang="ru-RU" dirty="0" smtClean="0">
                <a:latin typeface="Verdana" pitchFamily="34" charset="0"/>
              </a:rPr>
              <a:t>тритий</a:t>
            </a:r>
            <a:endParaRPr lang="ru-RU" dirty="0">
              <a:latin typeface="Verdana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143108" y="6000768"/>
            <a:ext cx="13548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Вывод:</a:t>
            </a:r>
            <a:endParaRPr lang="ru-RU" sz="2800" dirty="0"/>
          </a:p>
        </p:txBody>
      </p:sp>
      <p:sp>
        <p:nvSpPr>
          <p:cNvPr id="45" name="Скругленная прямоугольная выноска 44"/>
          <p:cNvSpPr/>
          <p:nvPr/>
        </p:nvSpPr>
        <p:spPr bwMode="auto">
          <a:xfrm>
            <a:off x="428596" y="3643314"/>
            <a:ext cx="5072098" cy="2357454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chemeClr val="tx1"/>
                </a:solidFill>
                <a:latin typeface="Verdana" pitchFamily="34" charset="0"/>
              </a:rPr>
              <a:t>при изменении в атоме числа нейтронов вид атома сохранился (водород остался водородом), изменилась лишь масса.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chemeClr val="tx1"/>
                </a:solidFill>
                <a:latin typeface="Verdana" pitchFamily="34" charset="0"/>
              </a:rPr>
              <a:t>Нейтрон – это не самая существенная для вида атома частица</a:t>
            </a:r>
          </a:p>
        </p:txBody>
      </p:sp>
      <p:sp>
        <p:nvSpPr>
          <p:cNvPr id="46" name="Скругленный прямоугольник 45"/>
          <p:cNvSpPr/>
          <p:nvPr/>
        </p:nvSpPr>
        <p:spPr bwMode="auto">
          <a:xfrm>
            <a:off x="3857620" y="6143644"/>
            <a:ext cx="285752" cy="2857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 bwMode="auto">
          <a:xfrm>
            <a:off x="8143900" y="6429396"/>
            <a:ext cx="1000100" cy="4286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hlinkClick r:id="rId10" action="ppaction://hlinksldjump" tooltip="Алгоритм работы"/>
              </a:rPr>
              <a:t>назад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 bwMode="auto">
          <a:xfrm>
            <a:off x="1643042" y="2428868"/>
            <a:ext cx="285752" cy="2857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 bwMode="auto">
          <a:xfrm>
            <a:off x="2143108" y="2428868"/>
            <a:ext cx="285752" cy="2857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4" grpId="0" animBg="1"/>
      <p:bldP spid="25" grpId="0"/>
      <p:bldP spid="28" grpId="0"/>
      <p:bldP spid="27" grpId="0"/>
      <p:bldP spid="32" grpId="0" animBg="1"/>
      <p:bldP spid="33" grpId="0" animBg="1"/>
      <p:bldP spid="38" grpId="0"/>
      <p:bldP spid="42" grpId="0"/>
      <p:bldP spid="43" grpId="0"/>
      <p:bldP spid="46" grpId="0" animBg="1"/>
      <p:bldP spid="48" grpId="0" animBg="1"/>
      <p:bldP spid="4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Овал 12"/>
          <p:cNvSpPr/>
          <p:nvPr/>
        </p:nvSpPr>
        <p:spPr bwMode="auto">
          <a:xfrm>
            <a:off x="3571868" y="1643050"/>
            <a:ext cx="285752" cy="285752"/>
          </a:xfrm>
          <a:prstGeom prst="ellipse">
            <a:avLst/>
          </a:prstGeom>
          <a:solidFill>
            <a:srgbClr val="00B050"/>
          </a:solidFill>
          <a:ln>
            <a:noFill/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285860"/>
            <a:ext cx="15215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FFFFFF"/>
                </a:solidFill>
              </a:rPr>
              <a:t>Атом</a:t>
            </a:r>
          </a:p>
          <a:p>
            <a:r>
              <a:rPr lang="ru-RU" sz="2400" dirty="0" smtClean="0">
                <a:solidFill>
                  <a:srgbClr val="FFFFFF"/>
                </a:solidFill>
              </a:rPr>
              <a:t>водорода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Verdana" pitchFamily="34" charset="0"/>
              </a:rPr>
              <a:t>Какая частица в атоме является самой существенной и отвечает за его вид?</a:t>
            </a:r>
            <a:br>
              <a:rPr lang="ru-RU" sz="2400" dirty="0" smtClean="0">
                <a:latin typeface="Verdana" pitchFamily="34" charset="0"/>
              </a:rPr>
            </a:br>
            <a:r>
              <a:rPr lang="ru-RU" sz="2000" dirty="0" smtClean="0">
                <a:solidFill>
                  <a:srgbClr val="C00000"/>
                </a:solidFill>
                <a:latin typeface="Verdana" pitchFamily="34" charset="0"/>
              </a:rPr>
              <a:t>Протоны?</a:t>
            </a:r>
            <a:endParaRPr lang="ru-RU" sz="2000" dirty="0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0" y="4000504"/>
            <a:ext cx="1428728" cy="17145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3357554" y="1714488"/>
            <a:ext cx="285752" cy="285752"/>
          </a:xfrm>
          <a:prstGeom prst="ellipse">
            <a:avLst/>
          </a:prstGeom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25872" y="1669554"/>
            <a:ext cx="370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FFFFFF"/>
                </a:solidFill>
              </a:rPr>
              <a:t>р</a:t>
            </a:r>
            <a:r>
              <a:rPr lang="ru-RU" sz="1400" baseline="30000" dirty="0" smtClean="0">
                <a:solidFill>
                  <a:srgbClr val="FFFFFF"/>
                </a:solidFill>
              </a:rPr>
              <a:t>+</a:t>
            </a:r>
            <a:endParaRPr lang="ru-RU" sz="1400" dirty="0">
              <a:solidFill>
                <a:srgbClr val="FFFFFF"/>
              </a:solidFill>
            </a:endParaRPr>
          </a:p>
        </p:txBody>
      </p:sp>
      <p:sp>
        <p:nvSpPr>
          <p:cNvPr id="12" name="Овал 11"/>
          <p:cNvSpPr/>
          <p:nvPr/>
        </p:nvSpPr>
        <p:spPr bwMode="auto">
          <a:xfrm>
            <a:off x="3500430" y="2714620"/>
            <a:ext cx="285752" cy="285752"/>
          </a:xfrm>
          <a:prstGeom prst="ellipse">
            <a:avLst/>
          </a:prstGeom>
          <a:solidFill>
            <a:srgbClr val="00B050"/>
          </a:solidFill>
          <a:ln>
            <a:noFill/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58616" y="1629798"/>
            <a:ext cx="3497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</a:t>
            </a:r>
            <a:r>
              <a:rPr lang="en-US" sz="1400" baseline="30000" dirty="0" smtClean="0"/>
              <a:t>0</a:t>
            </a:r>
            <a:endParaRPr lang="ru-RU" sz="1400" dirty="0"/>
          </a:p>
        </p:txBody>
      </p:sp>
      <p:sp>
        <p:nvSpPr>
          <p:cNvPr id="15" name="Овал 14"/>
          <p:cNvSpPr/>
          <p:nvPr/>
        </p:nvSpPr>
        <p:spPr bwMode="auto">
          <a:xfrm>
            <a:off x="3000364" y="1285860"/>
            <a:ext cx="1143008" cy="107157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Овал 15"/>
          <p:cNvSpPr/>
          <p:nvPr/>
        </p:nvSpPr>
        <p:spPr bwMode="auto">
          <a:xfrm>
            <a:off x="3000364" y="2428868"/>
            <a:ext cx="1143008" cy="107157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 bwMode="auto">
          <a:xfrm>
            <a:off x="3357554" y="2857496"/>
            <a:ext cx="285752" cy="285752"/>
          </a:xfrm>
          <a:prstGeom prst="ellipse">
            <a:avLst/>
          </a:prstGeom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12620" y="2817740"/>
            <a:ext cx="370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FFFFFF"/>
                </a:solidFill>
              </a:rPr>
              <a:t>р</a:t>
            </a:r>
            <a:r>
              <a:rPr lang="ru-RU" sz="1400" baseline="30000" dirty="0" smtClean="0">
                <a:solidFill>
                  <a:srgbClr val="FFFFFF"/>
                </a:solidFill>
              </a:rPr>
              <a:t>+</a:t>
            </a:r>
            <a:endParaRPr lang="ru-RU" sz="1400" dirty="0">
              <a:solidFill>
                <a:srgbClr val="FFFFFF"/>
              </a:solidFill>
            </a:endParaRPr>
          </a:p>
        </p:txBody>
      </p:sp>
      <p:sp>
        <p:nvSpPr>
          <p:cNvPr id="20" name="Овал 19"/>
          <p:cNvSpPr/>
          <p:nvPr/>
        </p:nvSpPr>
        <p:spPr bwMode="auto">
          <a:xfrm flipH="1">
            <a:off x="3013616" y="1500174"/>
            <a:ext cx="97157" cy="117157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Овал 20"/>
          <p:cNvSpPr/>
          <p:nvPr/>
        </p:nvSpPr>
        <p:spPr bwMode="auto">
          <a:xfrm flipH="1">
            <a:off x="3045298" y="2616678"/>
            <a:ext cx="97157" cy="117157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87178" y="2688116"/>
            <a:ext cx="3497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</a:t>
            </a:r>
            <a:r>
              <a:rPr lang="en-US" sz="1400" baseline="30000" dirty="0" smtClean="0"/>
              <a:t>0</a:t>
            </a:r>
            <a:endParaRPr lang="ru-RU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1500166" y="1357298"/>
            <a:ext cx="1071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Verdana" pitchFamily="34" charset="0"/>
              </a:rPr>
              <a:t>Удалим </a:t>
            </a:r>
          </a:p>
          <a:p>
            <a:r>
              <a:rPr lang="ru-RU" dirty="0" smtClean="0">
                <a:latin typeface="Verdana" pitchFamily="34" charset="0"/>
              </a:rPr>
              <a:t>протон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500166" y="2428868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Verdana" pitchFamily="34" charset="0"/>
              </a:rPr>
              <a:t>Добавим </a:t>
            </a:r>
          </a:p>
          <a:p>
            <a:r>
              <a:rPr lang="ru-RU" dirty="0" smtClean="0">
                <a:latin typeface="Verdana" pitchFamily="34" charset="0"/>
              </a:rPr>
              <a:t>протон</a:t>
            </a:r>
          </a:p>
        </p:txBody>
      </p:sp>
      <p:sp>
        <p:nvSpPr>
          <p:cNvPr id="25" name="Скругленный прямоугольник 24"/>
          <p:cNvSpPr/>
          <p:nvPr/>
        </p:nvSpPr>
        <p:spPr bwMode="auto">
          <a:xfrm>
            <a:off x="8143900" y="6429396"/>
            <a:ext cx="1000100" cy="4286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hlinkClick r:id="rId3" action="ppaction://hlinksldjump" tooltip="Алгоритм работы"/>
              </a:rPr>
              <a:t>назад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643702" y="1357298"/>
            <a:ext cx="23022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Verdana" pitchFamily="34" charset="0"/>
              </a:rPr>
              <a:t>нейтрон и электрон</a:t>
            </a:r>
          </a:p>
          <a:p>
            <a:r>
              <a:rPr lang="ru-RU" sz="1600" dirty="0" smtClean="0">
                <a:latin typeface="Verdana" pitchFamily="34" charset="0"/>
              </a:rPr>
              <a:t>не </a:t>
            </a:r>
            <a:r>
              <a:rPr lang="ru-RU" sz="1600" dirty="0" smtClean="0">
                <a:latin typeface="Verdana" pitchFamily="34" charset="0"/>
              </a:rPr>
              <a:t>связаны, атом </a:t>
            </a:r>
          </a:p>
          <a:p>
            <a:r>
              <a:rPr lang="ru-RU" sz="1600" dirty="0" smtClean="0">
                <a:latin typeface="Verdana" pitchFamily="34" charset="0"/>
              </a:rPr>
              <a:t>разрушается</a:t>
            </a:r>
            <a:endParaRPr lang="ru-RU" sz="1600" dirty="0" smtClean="0">
              <a:latin typeface="Verdana" pitchFamily="34" charset="0"/>
            </a:endParaRPr>
          </a:p>
        </p:txBody>
      </p:sp>
      <p:sp>
        <p:nvSpPr>
          <p:cNvPr id="8" name="Овал 7"/>
          <p:cNvSpPr/>
          <p:nvPr/>
        </p:nvSpPr>
        <p:spPr bwMode="auto">
          <a:xfrm>
            <a:off x="3571868" y="2928934"/>
            <a:ext cx="285752" cy="285752"/>
          </a:xfrm>
          <a:prstGeom prst="ellipse">
            <a:avLst/>
          </a:prstGeom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40186" y="2889178"/>
            <a:ext cx="370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FFFFFF"/>
                </a:solidFill>
              </a:rPr>
              <a:t>р</a:t>
            </a:r>
            <a:r>
              <a:rPr lang="ru-RU" sz="1400" baseline="30000" dirty="0" smtClean="0">
                <a:solidFill>
                  <a:srgbClr val="FFFFFF"/>
                </a:solidFill>
              </a:rPr>
              <a:t>+</a:t>
            </a:r>
            <a:endParaRPr lang="ru-RU" sz="1400" dirty="0">
              <a:solidFill>
                <a:srgbClr val="FFFF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715140" y="2571744"/>
            <a:ext cx="15472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Verdana" pitchFamily="34" charset="0"/>
              </a:rPr>
              <a:t>образуется </a:t>
            </a:r>
            <a:r>
              <a:rPr lang="ru-RU" sz="1600" dirty="0" smtClean="0">
                <a:latin typeface="Verdana" pitchFamily="34" charset="0"/>
              </a:rPr>
              <a:t> </a:t>
            </a:r>
            <a:endParaRPr lang="ru-RU" sz="1600" dirty="0" smtClean="0">
              <a:latin typeface="Verdana" pitchFamily="34" charset="0"/>
            </a:endParaRPr>
          </a:p>
          <a:p>
            <a:r>
              <a:rPr lang="ru-RU" sz="1600" dirty="0" smtClean="0">
                <a:latin typeface="Verdana" pitchFamily="34" charset="0"/>
              </a:rPr>
              <a:t>новый атом</a:t>
            </a:r>
            <a:endParaRPr lang="ru-RU" sz="1600" dirty="0">
              <a:latin typeface="Verdan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14810" y="3214686"/>
            <a:ext cx="13548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Вывод:</a:t>
            </a:r>
            <a:endParaRPr lang="ru-RU" sz="2800" dirty="0"/>
          </a:p>
        </p:txBody>
      </p:sp>
      <p:sp>
        <p:nvSpPr>
          <p:cNvPr id="32" name="Скругленный прямоугольник 31"/>
          <p:cNvSpPr/>
          <p:nvPr/>
        </p:nvSpPr>
        <p:spPr bwMode="auto">
          <a:xfrm>
            <a:off x="5643570" y="3429000"/>
            <a:ext cx="285752" cy="2857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Скругленная прямоугольная выноска 32"/>
          <p:cNvSpPr/>
          <p:nvPr/>
        </p:nvSpPr>
        <p:spPr bwMode="auto">
          <a:xfrm>
            <a:off x="0" y="3143248"/>
            <a:ext cx="4572032" cy="1571636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Самой существенной частицей для вида атома являются положительно заряженные частицы ядра атома - протоны</a:t>
            </a:r>
          </a:p>
        </p:txBody>
      </p:sp>
      <p:graphicFrame>
        <p:nvGraphicFramePr>
          <p:cNvPr id="34" name="Схема 33"/>
          <p:cNvGraphicFramePr/>
          <p:nvPr/>
        </p:nvGraphicFramePr>
        <p:xfrm>
          <a:off x="1568676" y="3857628"/>
          <a:ext cx="7429552" cy="2460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3071802" y="4786322"/>
            <a:ext cx="4732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Verdana" pitchFamily="34" charset="0"/>
              </a:rPr>
              <a:t>изменение числа структурных частиц</a:t>
            </a:r>
            <a:endParaRPr lang="ru-RU" dirty="0">
              <a:latin typeface="Verdana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513946" y="4956494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е</a:t>
            </a:r>
            <a:r>
              <a:rPr lang="ru-RU" baseline="30000" dirty="0" smtClean="0">
                <a:solidFill>
                  <a:srgbClr val="C00000"/>
                </a:solidFill>
              </a:rPr>
              <a:t>-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929190" y="5000636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baseline="30000" dirty="0" smtClean="0">
                <a:solidFill>
                  <a:srgbClr val="C00000"/>
                </a:solidFill>
              </a:rPr>
              <a:t>0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715272" y="5000636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</a:t>
            </a:r>
            <a:r>
              <a:rPr lang="en-US" baseline="30000" dirty="0" smtClean="0">
                <a:solidFill>
                  <a:srgbClr val="C00000"/>
                </a:solidFill>
              </a:rPr>
              <a:t>+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9" name="Скругленный прямоугольник 38">
            <a:hlinkClick r:id="rId8" action="ppaction://hlinksldjump"/>
          </p:cNvPr>
          <p:cNvSpPr/>
          <p:nvPr/>
        </p:nvSpPr>
        <p:spPr bwMode="auto">
          <a:xfrm>
            <a:off x="285720" y="5857892"/>
            <a:ext cx="857256" cy="78581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3</a:t>
            </a:r>
          </a:p>
        </p:txBody>
      </p:sp>
      <p:sp>
        <p:nvSpPr>
          <p:cNvPr id="40" name="Скругленный прямоугольник 39"/>
          <p:cNvSpPr/>
          <p:nvPr/>
        </p:nvSpPr>
        <p:spPr bwMode="auto">
          <a:xfrm>
            <a:off x="1785918" y="2000240"/>
            <a:ext cx="285752" cy="2857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 bwMode="auto">
          <a:xfrm>
            <a:off x="1799170" y="3071810"/>
            <a:ext cx="285752" cy="2857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42" name="Объект 41"/>
          <p:cNvGraphicFramePr>
            <a:graphicFrameLocks noChangeAspect="1"/>
          </p:cNvGraphicFramePr>
          <p:nvPr/>
        </p:nvGraphicFramePr>
        <p:xfrm>
          <a:off x="0" y="2067975"/>
          <a:ext cx="1428728" cy="1118135"/>
        </p:xfrm>
        <a:graphic>
          <a:graphicData uri="http://schemas.openxmlformats.org/presentationml/2006/ole">
            <p:oleObj spid="_x0000_s16387" name="Формула" r:id="rId9" imgW="291960" imgH="228600" progId="Equation.3">
              <p:embed/>
            </p:oleObj>
          </a:graphicData>
        </a:graphic>
      </p:graphicFrame>
      <p:graphicFrame>
        <p:nvGraphicFramePr>
          <p:cNvPr id="45" name="Объект 44"/>
          <p:cNvGraphicFramePr>
            <a:graphicFrameLocks noChangeAspect="1"/>
          </p:cNvGraphicFramePr>
          <p:nvPr/>
        </p:nvGraphicFramePr>
        <p:xfrm>
          <a:off x="4714876" y="1460486"/>
          <a:ext cx="1189441" cy="528640"/>
        </p:xfrm>
        <a:graphic>
          <a:graphicData uri="http://schemas.openxmlformats.org/presentationml/2006/ole">
            <p:oleObj spid="_x0000_s16390" name="Формула" r:id="rId10" imgW="457200" imgH="203040" progId="Equation.3">
              <p:embed/>
            </p:oleObj>
          </a:graphicData>
        </a:graphic>
      </p:graphicFrame>
      <p:graphicFrame>
        <p:nvGraphicFramePr>
          <p:cNvPr id="47" name="Объект 46"/>
          <p:cNvGraphicFramePr>
            <a:graphicFrameLocks noChangeAspect="1"/>
          </p:cNvGraphicFramePr>
          <p:nvPr/>
        </p:nvGraphicFramePr>
        <p:xfrm>
          <a:off x="4286248" y="2472418"/>
          <a:ext cx="2500330" cy="542240"/>
        </p:xfrm>
        <a:graphic>
          <a:graphicData uri="http://schemas.openxmlformats.org/presentationml/2006/ole">
            <p:oleObj spid="_x0000_s16392" name="Формула" r:id="rId11" imgW="10540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45 0.00115 -0.021 -0.00324 -0.02465 0.01156 C -0.02361 0.02821 -0.02465 0.04579 -0.01736 0.0599 C -0.01944 0.07886 -0.01805 0.07539 -0.03194 0.07539 " pathEditMode="relative" ptsTypes="fffA">
                                      <p:cBhvr>
                                        <p:cTn id="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5" grpId="0" animBg="1"/>
      <p:bldP spid="20" grpId="0" animBg="1"/>
      <p:bldP spid="29" grpId="0"/>
      <p:bldP spid="8" grpId="0" animBg="1"/>
      <p:bldP spid="10" grpId="0"/>
      <p:bldP spid="30" grpId="0"/>
      <p:bldP spid="32" grpId="0" animBg="1"/>
      <p:bldP spid="33" grpId="0" animBg="1"/>
      <p:bldGraphic spid="34" grpId="0">
        <p:bldAsOne/>
      </p:bldGraphic>
      <p:bldP spid="35" grpId="0"/>
      <p:bldP spid="36" grpId="0"/>
      <p:bldP spid="37" grpId="0"/>
      <p:bldP spid="38" grpId="0"/>
      <p:bldP spid="40" grpId="0" animBg="1"/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 bwMode="auto">
          <a:xfrm>
            <a:off x="0" y="4000504"/>
            <a:ext cx="1428728" cy="28574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Verdana" pitchFamily="34" charset="0"/>
              </a:rPr>
              <a:t>Определите, какое преобразование происходит с каждым атомом</a:t>
            </a:r>
            <a:endParaRPr lang="ru-RU" sz="2400" dirty="0">
              <a:latin typeface="Verdana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8143900" y="6429396"/>
            <a:ext cx="1000100" cy="4286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hlinkClick r:id="rId3" action="ppaction://hlinksldjump" tooltip="Алгоритм работы"/>
              </a:rPr>
              <a:t>назад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0496" y="1285860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Упражнение</a:t>
            </a:r>
            <a:endParaRPr lang="ru-RU" dirty="0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2143108" y="1857364"/>
          <a:ext cx="2214578" cy="751375"/>
        </p:xfrm>
        <a:graphic>
          <a:graphicData uri="http://schemas.openxmlformats.org/presentationml/2006/ole">
            <p:oleObj spid="_x0000_s33795" name="Формула" r:id="rId4" imgW="711000" imgH="241200" progId="Equation.3">
              <p:embed/>
            </p:oleObj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5429256" y="3143248"/>
          <a:ext cx="2729683" cy="785818"/>
        </p:xfrm>
        <a:graphic>
          <a:graphicData uri="http://schemas.openxmlformats.org/presentationml/2006/ole">
            <p:oleObj spid="_x0000_s33796" name="Формула" r:id="rId5" imgW="838080" imgH="241200" progId="Equation.3">
              <p:embed/>
            </p:oleObj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2000232" y="4643446"/>
          <a:ext cx="2616886" cy="857256"/>
        </p:xfrm>
        <a:graphic>
          <a:graphicData uri="http://schemas.openxmlformats.org/presentationml/2006/ole">
            <p:oleObj spid="_x0000_s33798" name="Формула" r:id="rId6" imgW="736560" imgH="241200" progId="Equation.3">
              <p:embed/>
            </p:oleObj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5643570" y="1857364"/>
          <a:ext cx="2143140" cy="727137"/>
        </p:xfrm>
        <a:graphic>
          <a:graphicData uri="http://schemas.openxmlformats.org/presentationml/2006/ole">
            <p:oleObj spid="_x0000_s33799" name="Формула" r:id="rId7" imgW="711000" imgH="241200" progId="Equation.3">
              <p:embed/>
            </p:oleObj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1928794" y="3214686"/>
          <a:ext cx="2778143" cy="714380"/>
        </p:xfrm>
        <a:graphic>
          <a:graphicData uri="http://schemas.openxmlformats.org/presentationml/2006/ole">
            <p:oleObj spid="_x0000_s33800" name="Формула" r:id="rId8" imgW="888840" imgH="228600" progId="Equation.3">
              <p:embed/>
            </p:oleObj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/>
        </p:nvGraphicFramePr>
        <p:xfrm>
          <a:off x="5572132" y="4643446"/>
          <a:ext cx="2481530" cy="785818"/>
        </p:xfrm>
        <a:graphic>
          <a:graphicData uri="http://schemas.openxmlformats.org/presentationml/2006/ole">
            <p:oleObj spid="_x0000_s33801" name="Формула" r:id="rId9" imgW="761760" imgH="241200" progId="Equation.3">
              <p:embed/>
            </p:oleObj>
          </a:graphicData>
        </a:graphic>
      </p:graphicFrame>
      <p:sp>
        <p:nvSpPr>
          <p:cNvPr id="25" name="Скругленный прямоугольник 24"/>
          <p:cNvSpPr/>
          <p:nvPr/>
        </p:nvSpPr>
        <p:spPr bwMode="auto">
          <a:xfrm>
            <a:off x="3000364" y="1571612"/>
            <a:ext cx="571504" cy="35719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+1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</a:t>
            </a:r>
            <a:r>
              <a:rPr kumimoji="0" lang="en-U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0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 bwMode="auto">
          <a:xfrm>
            <a:off x="3071802" y="2928934"/>
            <a:ext cx="500066" cy="35719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-1e</a:t>
            </a:r>
            <a:r>
              <a:rPr kumimoji="0" lang="en-U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 bwMode="auto">
          <a:xfrm>
            <a:off x="2786050" y="4286256"/>
            <a:ext cx="1000132" cy="35719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+1p</a:t>
            </a:r>
            <a:r>
              <a:rPr kumimoji="0" lang="en-U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+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и 2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</a:t>
            </a:r>
            <a:r>
              <a:rPr kumimoji="0" lang="en-U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0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 bwMode="auto">
          <a:xfrm>
            <a:off x="6506004" y="2889178"/>
            <a:ext cx="571504" cy="35719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</a:rPr>
              <a:t>-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3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</a:t>
            </a:r>
            <a:r>
              <a:rPr kumimoji="0" lang="en-U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0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 bwMode="auto">
          <a:xfrm>
            <a:off x="6572264" y="4286256"/>
            <a:ext cx="571504" cy="35719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+1n</a:t>
            </a:r>
            <a:r>
              <a:rPr kumimoji="0" lang="en-U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0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34" name="Группа 33"/>
          <p:cNvGrpSpPr/>
          <p:nvPr/>
        </p:nvGrpSpPr>
        <p:grpSpPr>
          <a:xfrm>
            <a:off x="3000364" y="1571612"/>
            <a:ext cx="628648" cy="461665"/>
            <a:chOff x="4500562" y="1928802"/>
            <a:chExt cx="628648" cy="461665"/>
          </a:xfrm>
        </p:grpSpPr>
        <p:sp>
          <p:nvSpPr>
            <p:cNvPr id="32" name="Скругленный прямоугольник 31"/>
            <p:cNvSpPr/>
            <p:nvPr/>
          </p:nvSpPr>
          <p:spPr bwMode="auto">
            <a:xfrm>
              <a:off x="4500562" y="1928802"/>
              <a:ext cx="628648" cy="428628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4643438" y="1928802"/>
              <a:ext cx="33054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C00000"/>
                  </a:solidFill>
                </a:rPr>
                <a:t>?</a:t>
              </a:r>
              <a:endParaRPr lang="ru-RU" sz="2400" dirty="0"/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3000364" y="2884000"/>
            <a:ext cx="628648" cy="501421"/>
            <a:chOff x="4500562" y="1928802"/>
            <a:chExt cx="628648" cy="501421"/>
          </a:xfrm>
        </p:grpSpPr>
        <p:sp>
          <p:nvSpPr>
            <p:cNvPr id="36" name="Скругленный прямоугольник 35"/>
            <p:cNvSpPr/>
            <p:nvPr/>
          </p:nvSpPr>
          <p:spPr bwMode="auto">
            <a:xfrm>
              <a:off x="4500562" y="1928802"/>
              <a:ext cx="628648" cy="428628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4643438" y="1968558"/>
              <a:ext cx="33054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C00000"/>
                  </a:solidFill>
                </a:rPr>
                <a:t>?</a:t>
              </a:r>
              <a:endParaRPr lang="ru-RU" sz="2400" dirty="0"/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2643174" y="4286256"/>
            <a:ext cx="1214446" cy="461665"/>
            <a:chOff x="4500562" y="1928802"/>
            <a:chExt cx="628648" cy="461665"/>
          </a:xfrm>
        </p:grpSpPr>
        <p:sp>
          <p:nvSpPr>
            <p:cNvPr id="39" name="Скругленный прямоугольник 38"/>
            <p:cNvSpPr/>
            <p:nvPr/>
          </p:nvSpPr>
          <p:spPr bwMode="auto">
            <a:xfrm>
              <a:off x="4500562" y="1928802"/>
              <a:ext cx="628648" cy="428628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4643438" y="1928802"/>
              <a:ext cx="27067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00000"/>
                  </a:solidFill>
                </a:rPr>
                <a:t>  </a:t>
              </a:r>
              <a:r>
                <a:rPr lang="ru-RU" sz="2400" dirty="0" smtClean="0">
                  <a:solidFill>
                    <a:srgbClr val="C00000"/>
                  </a:solidFill>
                </a:rPr>
                <a:t>?</a:t>
              </a:r>
              <a:endParaRPr lang="ru-RU" sz="2400" dirty="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1500166" y="2000240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a)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1500166" y="3429000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б)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1500166" y="4857760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в)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5000628" y="200024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г)</a:t>
            </a:r>
            <a:endParaRPr lang="ru-RU" dirty="0"/>
          </a:p>
        </p:txBody>
      </p:sp>
      <p:sp>
        <p:nvSpPr>
          <p:cNvPr id="45" name="TextBox 44"/>
          <p:cNvSpPr txBox="1"/>
          <p:nvPr/>
        </p:nvSpPr>
        <p:spPr>
          <a:xfrm>
            <a:off x="4956746" y="3357562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д)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5072066" y="478632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е)</a:t>
            </a:r>
            <a:endParaRPr lang="ru-RU" dirty="0"/>
          </a:p>
        </p:txBody>
      </p:sp>
      <p:sp>
        <p:nvSpPr>
          <p:cNvPr id="47" name="Скругленный прямоугольник 46"/>
          <p:cNvSpPr/>
          <p:nvPr/>
        </p:nvSpPr>
        <p:spPr bwMode="auto">
          <a:xfrm>
            <a:off x="6500826" y="1571612"/>
            <a:ext cx="500066" cy="35719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-1e</a:t>
            </a:r>
            <a:r>
              <a:rPr kumimoji="0" lang="en-U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49" name="Группа 48"/>
          <p:cNvGrpSpPr/>
          <p:nvPr/>
        </p:nvGrpSpPr>
        <p:grpSpPr>
          <a:xfrm>
            <a:off x="6429388" y="1526678"/>
            <a:ext cx="628648" cy="461665"/>
            <a:chOff x="4500562" y="1928802"/>
            <a:chExt cx="628648" cy="461665"/>
          </a:xfrm>
        </p:grpSpPr>
        <p:sp>
          <p:nvSpPr>
            <p:cNvPr id="50" name="Скругленный прямоугольник 49"/>
            <p:cNvSpPr/>
            <p:nvPr/>
          </p:nvSpPr>
          <p:spPr bwMode="auto">
            <a:xfrm>
              <a:off x="4500562" y="1928802"/>
              <a:ext cx="628648" cy="428628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Прямоугольник 50"/>
            <p:cNvSpPr/>
            <p:nvPr/>
          </p:nvSpPr>
          <p:spPr>
            <a:xfrm>
              <a:off x="4643438" y="1928802"/>
              <a:ext cx="33054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C00000"/>
                  </a:solidFill>
                </a:rPr>
                <a:t>?</a:t>
              </a:r>
              <a:endParaRPr lang="ru-RU" sz="2400" dirty="0"/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6500826" y="2857496"/>
            <a:ext cx="628648" cy="461665"/>
            <a:chOff x="4500562" y="1928802"/>
            <a:chExt cx="628648" cy="461665"/>
          </a:xfrm>
        </p:grpSpPr>
        <p:sp>
          <p:nvSpPr>
            <p:cNvPr id="53" name="Скругленный прямоугольник 52"/>
            <p:cNvSpPr/>
            <p:nvPr/>
          </p:nvSpPr>
          <p:spPr bwMode="auto">
            <a:xfrm>
              <a:off x="4500562" y="1928802"/>
              <a:ext cx="628648" cy="428628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4" name="Прямоугольник 53"/>
            <p:cNvSpPr/>
            <p:nvPr/>
          </p:nvSpPr>
          <p:spPr>
            <a:xfrm>
              <a:off x="4643438" y="1928802"/>
              <a:ext cx="33054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C00000"/>
                  </a:solidFill>
                </a:rPr>
                <a:t>?</a:t>
              </a:r>
              <a:endParaRPr lang="ru-RU" sz="2400" dirty="0"/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6572264" y="4286256"/>
            <a:ext cx="628648" cy="461665"/>
            <a:chOff x="4500562" y="1928802"/>
            <a:chExt cx="628648" cy="461665"/>
          </a:xfrm>
        </p:grpSpPr>
        <p:sp>
          <p:nvSpPr>
            <p:cNvPr id="56" name="Скругленный прямоугольник 55"/>
            <p:cNvSpPr/>
            <p:nvPr/>
          </p:nvSpPr>
          <p:spPr bwMode="auto">
            <a:xfrm>
              <a:off x="4500562" y="1928802"/>
              <a:ext cx="628648" cy="428628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Прямоугольник 56"/>
            <p:cNvSpPr/>
            <p:nvPr/>
          </p:nvSpPr>
          <p:spPr>
            <a:xfrm>
              <a:off x="4643438" y="1928802"/>
              <a:ext cx="33054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C00000"/>
                  </a:solidFill>
                </a:rPr>
                <a:t>?</a:t>
              </a:r>
              <a:endParaRPr lang="ru-RU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Verdana" pitchFamily="34" charset="0"/>
              </a:rPr>
              <a:t>Методические рекомендации</a:t>
            </a:r>
            <a:endParaRPr lang="ru-RU" sz="2400" dirty="0">
              <a:latin typeface="Verdan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0" y="4000504"/>
            <a:ext cx="1428728" cy="28574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1197576"/>
            <a:ext cx="110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Verdana" pitchFamily="34" charset="0"/>
              </a:rPr>
              <a:t>2 слайд</a:t>
            </a:r>
            <a:endParaRPr lang="ru-RU" dirty="0">
              <a:latin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58" y="1746170"/>
            <a:ext cx="110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Verdana" pitchFamily="34" charset="0"/>
              </a:rPr>
              <a:t>3 слайд</a:t>
            </a:r>
            <a:endParaRPr lang="ru-RU" dirty="0">
              <a:latin typeface="Verdan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58" y="5037496"/>
            <a:ext cx="110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Verdana" pitchFamily="34" charset="0"/>
              </a:rPr>
              <a:t>7 слайд</a:t>
            </a:r>
            <a:endParaRPr lang="ru-RU" dirty="0">
              <a:latin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28728" y="1214422"/>
            <a:ext cx="771527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Актуализация знаний.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При нажатии на клавишу-триггер появляется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текст для проверки и актуализации знаний о составе атома.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Формирование новых понятий.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Слайд содержит объект – состав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атома водорода и план действий преобразования атома для 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выполнения задачи урока. Текст подается на экран нажатием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клавиши на клавиатуре по мере течения беседы. «Кнопки» 1, 2 и 3 на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слайде снабжены гиперссылками на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дополнительные слайды </a:t>
            </a:r>
            <a:r>
              <a:rPr lang="ru-RU" i="1" u="sng" dirty="0" smtClean="0">
                <a:latin typeface="Arial" pitchFamily="34" charset="0"/>
                <a:cs typeface="Arial" pitchFamily="34" charset="0"/>
              </a:rPr>
              <a:t>4, 5, 6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 соответствии с алгоритмом  работы. Дополнительные слайды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имеют «клавишу» возврата «назад» на 3 слайд, также «кнопки» –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триггеры, при нажатии на которые появляются модели частиц, схемы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образования ионов, изотопов и, формулируемые в процессе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работы выводы. </a:t>
            </a:r>
          </a:p>
          <a:p>
            <a:r>
              <a:rPr lang="ru-RU" i="1" dirty="0" smtClean="0">
                <a:latin typeface="Arial" pitchFamily="34" charset="0"/>
                <a:cs typeface="Arial" pitchFamily="34" charset="0"/>
              </a:rPr>
              <a:t>6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дополнительный слайд содержит обобщенную модель способа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выведения понятия ионов, изотопов и других химических элементов.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Применение знаний, умений и навыков.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Работа в парах или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группах по применению способа преобразования атома на других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видах атома. Проверка производится путем нажатия на «кнопки» -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триггеры. Работа оценивается.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ts and bytes design template(2)">
  <a:themeElements>
    <a:clrScheme name="Другая 49">
      <a:dk1>
        <a:srgbClr val="080808"/>
      </a:dk1>
      <a:lt1>
        <a:srgbClr val="7AA6B0"/>
      </a:lt1>
      <a:dk2>
        <a:srgbClr val="000000"/>
      </a:dk2>
      <a:lt2>
        <a:srgbClr val="080808"/>
      </a:lt2>
      <a:accent1>
        <a:srgbClr val="917AA4"/>
      </a:accent1>
      <a:accent2>
        <a:srgbClr val="76669A"/>
      </a:accent2>
      <a:accent3>
        <a:srgbClr val="BED0D4"/>
      </a:accent3>
      <a:accent4>
        <a:srgbClr val="060606"/>
      </a:accent4>
      <a:accent5>
        <a:srgbClr val="C7BECF"/>
      </a:accent5>
      <a:accent6>
        <a:srgbClr val="6A5C8B"/>
      </a:accent6>
      <a:hlink>
        <a:srgbClr val="080808"/>
      </a:hlink>
      <a:folHlink>
        <a:srgbClr val="080808"/>
      </a:folHlink>
    </a:clrScheme>
    <a:fontScheme name="Тема Off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Тема Office 1">
        <a:dk1>
          <a:srgbClr val="080808"/>
        </a:dk1>
        <a:lt1>
          <a:srgbClr val="7AA6B0"/>
        </a:lt1>
        <a:dk2>
          <a:srgbClr val="000000"/>
        </a:dk2>
        <a:lt2>
          <a:srgbClr val="080808"/>
        </a:lt2>
        <a:accent1>
          <a:srgbClr val="917AA4"/>
        </a:accent1>
        <a:accent2>
          <a:srgbClr val="76669A"/>
        </a:accent2>
        <a:accent3>
          <a:srgbClr val="BED0D4"/>
        </a:accent3>
        <a:accent4>
          <a:srgbClr val="060606"/>
        </a:accent4>
        <a:accent5>
          <a:srgbClr val="C7BECF"/>
        </a:accent5>
        <a:accent6>
          <a:srgbClr val="6A5C8B"/>
        </a:accent6>
        <a:hlink>
          <a:srgbClr val="377B89"/>
        </a:hlink>
        <a:folHlink>
          <a:srgbClr val="1A4E5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Bits and bytes design template(2)</Template>
  <TotalTime>1715</TotalTime>
  <Words>738</Words>
  <PresentationFormat>Экран (4:3)</PresentationFormat>
  <Paragraphs>151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Bits and bytes design template(2)</vt:lpstr>
      <vt:lpstr>Формула</vt:lpstr>
      <vt:lpstr>Химический элемент. Изотопы. Ионы. </vt:lpstr>
      <vt:lpstr>Что я знаю об атоме</vt:lpstr>
      <vt:lpstr>Какая из частиц в атоме влияет на вид атома и как это можно установить</vt:lpstr>
      <vt:lpstr>Какая частица в атоме является самой существенной и отвечает за его вид? Электроны?</vt:lpstr>
      <vt:lpstr>Какая частица в атоме является самой существенной и отвечает за его вид? Нейтроны?</vt:lpstr>
      <vt:lpstr>Какая частица в атоме является самой существенной и отвечает за его вид? Протоны?</vt:lpstr>
      <vt:lpstr>Определите, какое преобразование происходит с каждым атомом</vt:lpstr>
      <vt:lpstr>Методические рекомендации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Изотопы. Ионы. Химический элемент</dc:title>
  <cp:lastModifiedBy>Admin</cp:lastModifiedBy>
  <cp:revision>161</cp:revision>
  <dcterms:modified xsi:type="dcterms:W3CDTF">2011-09-13T11:43:08Z</dcterms:modified>
</cp:coreProperties>
</file>