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61" r:id="rId3"/>
    <p:sldId id="262" r:id="rId4"/>
    <p:sldId id="259" r:id="rId5"/>
    <p:sldId id="260" r:id="rId6"/>
    <p:sldId id="263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DA4A5B0-537F-41D7-B9EC-55E8AA4F68CC}" type="datetimeFigureOut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86ED493-840A-41D8-ABC2-E636950F88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53C94-4360-4D43-BC29-144821F2676C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5F5F1-DAD0-4E99-AD1B-FC0E24307F48}" type="datetimeFigureOut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31026-05A7-4FB4-BFAF-AC1BCA163F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2DD68-7B94-462A-B551-5501EA9C9DEC}" type="datetimeFigureOut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4FC34-84AC-407E-9E84-3192626735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68146-52C4-4947-ABB6-6C0EDCB1B9A1}" type="datetimeFigureOut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B92EC-A57B-46C3-84C2-A116F45764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86874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AA650-E43A-45DB-A50F-359F7603AA08}" type="datetimeFigureOut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22A05-3739-4E0E-8358-0E4CF8E8B3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945E8-B954-4B32-BC90-6683D1205EB8}" type="datetimeFigureOut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10A59-476C-4420-A2CF-A22D7EED31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8297D-76B1-447A-AE4A-0039B955E15C}" type="datetimeFigureOut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0ADAB-B697-4A7B-A19D-4F4281AE13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56912-EE86-45A4-B47A-B1BED3B9B315}" type="datetimeFigureOut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80C81-6A5A-4273-A07D-41CED28D80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EE573-EFF9-4F6C-9235-C3019E19EF44}" type="datetimeFigureOut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D6053-8FE4-4FD8-AE55-464A202A46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F2976-E104-4A98-A8F9-7BE5BCAD0E0F}" type="datetimeFigureOut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2DBAA-5AD2-4989-BE67-A83226B1EE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5CA93-43AB-4C75-B674-9EB9358EA828}" type="datetimeFigureOut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D2D69-F463-4CE6-B676-4E0FC6F4C5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85600-2AFA-43A0-8DB4-F4DC9BCCFAF8}" type="datetimeFigureOut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40CAF-0ED7-48DB-B813-3B45D4E034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274638"/>
            <a:ext cx="88582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142875" y="1600200"/>
            <a:ext cx="88582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CB482FE-5EC1-4F4D-8A4F-5CE0D761CEE0}" type="datetimeFigureOut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453CD7-66D3-4F41-A24F-0564BE1A3D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kern="1200" spc="50">
          <a:ln w="11430"/>
          <a:solidFill>
            <a:srgbClr val="002060"/>
          </a:solidFill>
          <a:effectLst>
            <a:outerShdw blurRad="76200" dist="50800" dir="5400000" algn="tl" rotWithShape="0">
              <a:srgbClr val="000000">
                <a:alpha val="65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Verdana" pitchFamily="34" charset="0"/>
              </a:rPr>
              <a:t>Изменение числа электронов на внешнем энергетическом уровне атомов</a:t>
            </a:r>
            <a:endParaRPr lang="ru-RU" sz="4000" dirty="0">
              <a:latin typeface="Verdan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143380"/>
            <a:ext cx="6400800" cy="90012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8 класс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785918" y="428604"/>
            <a:ext cx="459253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Тюменская область,</a:t>
            </a:r>
          </a:p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Ханты-Мансийский автономный округ –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Югра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,</a:t>
            </a:r>
          </a:p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г.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Когалым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МАОУ СОШ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7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85644" y="5143512"/>
            <a:ext cx="38332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dirty="0" smtClean="0"/>
              <a:t>Разработала учитель химии </a:t>
            </a:r>
          </a:p>
          <a:p>
            <a:pPr algn="r"/>
            <a:r>
              <a:rPr lang="ru-RU" sz="1600" dirty="0" smtClean="0"/>
              <a:t>высшей квалификационной категории</a:t>
            </a:r>
          </a:p>
          <a:p>
            <a:pPr algn="r"/>
            <a:r>
              <a:rPr lang="ru-RU" sz="1600" dirty="0" err="1" smtClean="0"/>
              <a:t>Вакенгут</a:t>
            </a:r>
            <a:r>
              <a:rPr lang="ru-RU" sz="1600" dirty="0" smtClean="0"/>
              <a:t> И.Э.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323528" y="620688"/>
            <a:ext cx="1284531" cy="1017404"/>
            <a:chOff x="539552" y="548680"/>
            <a:chExt cx="1284531" cy="1017404"/>
          </a:xfrm>
        </p:grpSpPr>
        <p:sp>
          <p:nvSpPr>
            <p:cNvPr id="2" name="Арка 1"/>
            <p:cNvSpPr/>
            <p:nvPr/>
          </p:nvSpPr>
          <p:spPr>
            <a:xfrm rot="5400000">
              <a:off x="1279772" y="816572"/>
              <a:ext cx="678660" cy="142876"/>
            </a:xfrm>
            <a:prstGeom prst="blockArc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39552" y="620688"/>
              <a:ext cx="5212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aseline="-25000" dirty="0" smtClean="0"/>
                <a:t>1</a:t>
              </a:r>
              <a:r>
                <a:rPr lang="en-US" sz="2400" dirty="0" smtClean="0"/>
                <a:t>H</a:t>
              </a:r>
              <a:endParaRPr lang="ru-RU" sz="2400" dirty="0"/>
            </a:p>
          </p:txBody>
        </p:sp>
        <p:sp>
          <p:nvSpPr>
            <p:cNvPr id="4" name="Овал 3"/>
            <p:cNvSpPr/>
            <p:nvPr/>
          </p:nvSpPr>
          <p:spPr>
            <a:xfrm>
              <a:off x="1043608" y="692696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043608" y="764704"/>
              <a:ext cx="5040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+1</a:t>
              </a:r>
              <a:endParaRPr lang="ru-RU" sz="1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331640" y="1196752"/>
              <a:ext cx="4924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1e</a:t>
              </a:r>
              <a:r>
                <a:rPr lang="en-US" baseline="30000" dirty="0" smtClean="0"/>
                <a:t>-</a:t>
              </a:r>
              <a:endParaRPr lang="ru-RU" dirty="0"/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Строение электронных оболочек атомов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45" name="Группа 44"/>
          <p:cNvGrpSpPr/>
          <p:nvPr/>
        </p:nvGrpSpPr>
        <p:grpSpPr>
          <a:xfrm>
            <a:off x="1691680" y="620688"/>
            <a:ext cx="1356539" cy="1017404"/>
            <a:chOff x="1475656" y="548680"/>
            <a:chExt cx="1356539" cy="1017404"/>
          </a:xfrm>
        </p:grpSpPr>
        <p:sp>
          <p:nvSpPr>
            <p:cNvPr id="11" name="Арка 10"/>
            <p:cNvSpPr/>
            <p:nvPr/>
          </p:nvSpPr>
          <p:spPr>
            <a:xfrm rot="5400000">
              <a:off x="2287884" y="816572"/>
              <a:ext cx="678660" cy="142876"/>
            </a:xfrm>
            <a:prstGeom prst="blockArc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475656" y="620688"/>
              <a:ext cx="6928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aseline="-25000" dirty="0" smtClean="0"/>
                <a:t>2</a:t>
              </a:r>
              <a:r>
                <a:rPr lang="en-US" sz="2400" dirty="0" smtClean="0"/>
                <a:t>He</a:t>
              </a:r>
              <a:endParaRPr lang="ru-RU" sz="2400" dirty="0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2123728" y="692696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123728" y="764704"/>
              <a:ext cx="5040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+2</a:t>
              </a:r>
              <a:endParaRPr lang="ru-RU" sz="1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39752" y="1196752"/>
              <a:ext cx="4924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2e</a:t>
              </a:r>
              <a:r>
                <a:rPr lang="en-US" baseline="30000" dirty="0" smtClean="0"/>
                <a:t>-</a:t>
              </a:r>
              <a:endParaRPr lang="ru-RU" dirty="0"/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251520" y="1844824"/>
            <a:ext cx="1488239" cy="986626"/>
            <a:chOff x="251520" y="1844824"/>
            <a:chExt cx="1488239" cy="986626"/>
          </a:xfrm>
        </p:grpSpPr>
        <p:sp>
          <p:nvSpPr>
            <p:cNvPr id="22" name="Арка 21"/>
            <p:cNvSpPr/>
            <p:nvPr/>
          </p:nvSpPr>
          <p:spPr>
            <a:xfrm rot="5400000">
              <a:off x="1064318" y="2112146"/>
              <a:ext cx="678660" cy="144016"/>
            </a:xfrm>
            <a:prstGeom prst="blockArc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7" name="Арка 16"/>
            <p:cNvSpPr/>
            <p:nvPr/>
          </p:nvSpPr>
          <p:spPr>
            <a:xfrm rot="5400000">
              <a:off x="919732" y="2112716"/>
              <a:ext cx="678660" cy="142876"/>
            </a:xfrm>
            <a:prstGeom prst="blockArc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51520" y="1916832"/>
              <a:ext cx="5389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aseline="-25000" dirty="0" smtClean="0"/>
                <a:t>3</a:t>
              </a:r>
              <a:r>
                <a:rPr lang="en-US" sz="2400" dirty="0" smtClean="0"/>
                <a:t>Li</a:t>
              </a:r>
              <a:endParaRPr lang="ru-RU" sz="2400" dirty="0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755576" y="1988840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55576" y="2060848"/>
              <a:ext cx="5040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+3</a:t>
              </a:r>
              <a:endParaRPr lang="ru-RU" sz="14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71600" y="2492896"/>
              <a:ext cx="76815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/>
                <a:t>2</a:t>
              </a:r>
              <a:r>
                <a:rPr lang="en-US" sz="1600" dirty="0" smtClean="0"/>
                <a:t>e</a:t>
              </a:r>
              <a:r>
                <a:rPr lang="en-US" sz="1600" baseline="30000" dirty="0" smtClean="0"/>
                <a:t>-</a:t>
              </a:r>
              <a:r>
                <a:rPr lang="ru-RU" sz="1600" baseline="30000" dirty="0" smtClean="0"/>
                <a:t> </a:t>
              </a:r>
              <a:r>
                <a:rPr lang="ru-RU" sz="1600" dirty="0" smtClean="0"/>
                <a:t>1</a:t>
              </a:r>
              <a:r>
                <a:rPr lang="en-US" sz="1600" dirty="0" smtClean="0"/>
                <a:t>e</a:t>
              </a:r>
              <a:r>
                <a:rPr lang="en-US" sz="1600" baseline="30000" dirty="0" smtClean="0"/>
                <a:t>-</a:t>
              </a:r>
              <a:endParaRPr lang="ru-RU" sz="1600" dirty="0"/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1587499" y="1798942"/>
            <a:ext cx="1704263" cy="986626"/>
            <a:chOff x="1331640" y="1772816"/>
            <a:chExt cx="1704263" cy="986626"/>
          </a:xfrm>
        </p:grpSpPr>
        <p:sp>
          <p:nvSpPr>
            <p:cNvPr id="25" name="Арка 24"/>
            <p:cNvSpPr/>
            <p:nvPr/>
          </p:nvSpPr>
          <p:spPr>
            <a:xfrm rot="5400000">
              <a:off x="2287884" y="2040708"/>
              <a:ext cx="678660" cy="142876"/>
            </a:xfrm>
            <a:prstGeom prst="blockArc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331640" y="1916832"/>
              <a:ext cx="6751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aseline="-25000" dirty="0" smtClean="0"/>
                <a:t>4</a:t>
              </a:r>
              <a:r>
                <a:rPr lang="en-US" sz="2400" dirty="0" smtClean="0"/>
                <a:t>Be</a:t>
              </a:r>
              <a:endParaRPr lang="ru-RU" sz="2400" dirty="0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2051720" y="1916832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051720" y="1988840"/>
              <a:ext cx="5040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+4</a:t>
              </a:r>
              <a:endParaRPr lang="ru-RU" sz="14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267744" y="2420888"/>
              <a:ext cx="76815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/>
                <a:t>2</a:t>
              </a:r>
              <a:r>
                <a:rPr lang="en-US" sz="1600" dirty="0" smtClean="0"/>
                <a:t>e</a:t>
              </a:r>
              <a:r>
                <a:rPr lang="en-US" sz="1600" baseline="30000" dirty="0" smtClean="0"/>
                <a:t>-</a:t>
              </a:r>
              <a:r>
                <a:rPr lang="ru-RU" sz="1600" baseline="30000" dirty="0" smtClean="0"/>
                <a:t> </a:t>
              </a:r>
              <a:r>
                <a:rPr lang="en-US" sz="1600" dirty="0" smtClean="0"/>
                <a:t>2e</a:t>
              </a:r>
              <a:r>
                <a:rPr lang="en-US" sz="1600" baseline="30000" dirty="0" smtClean="0"/>
                <a:t>-</a:t>
              </a:r>
              <a:endParaRPr lang="ru-RU" sz="1600" dirty="0"/>
            </a:p>
          </p:txBody>
        </p:sp>
        <p:sp>
          <p:nvSpPr>
            <p:cNvPr id="30" name="Арка 29"/>
            <p:cNvSpPr/>
            <p:nvPr/>
          </p:nvSpPr>
          <p:spPr>
            <a:xfrm rot="5400000">
              <a:off x="2432470" y="2040138"/>
              <a:ext cx="678660" cy="144016"/>
            </a:xfrm>
            <a:prstGeom prst="blockArc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3211187" y="1798942"/>
            <a:ext cx="1488239" cy="986626"/>
            <a:chOff x="4499992" y="1916832"/>
            <a:chExt cx="1488239" cy="986626"/>
          </a:xfrm>
        </p:grpSpPr>
        <p:sp>
          <p:nvSpPr>
            <p:cNvPr id="32" name="Арка 31"/>
            <p:cNvSpPr/>
            <p:nvPr/>
          </p:nvSpPr>
          <p:spPr>
            <a:xfrm rot="5400000">
              <a:off x="5240212" y="2184724"/>
              <a:ext cx="678660" cy="142876"/>
            </a:xfrm>
            <a:prstGeom prst="blockArc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499992" y="1988840"/>
              <a:ext cx="5036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aseline="-25000" dirty="0" smtClean="0"/>
                <a:t>5</a:t>
              </a:r>
              <a:r>
                <a:rPr lang="en-US" sz="2400" dirty="0" smtClean="0"/>
                <a:t>B</a:t>
              </a:r>
              <a:endParaRPr lang="ru-RU" sz="2400" dirty="0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5004048" y="2060848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04048" y="2132856"/>
              <a:ext cx="5040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+5</a:t>
              </a:r>
              <a:endParaRPr lang="ru-RU" sz="14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220072" y="2564904"/>
              <a:ext cx="76815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/>
                <a:t>2</a:t>
              </a:r>
              <a:r>
                <a:rPr lang="en-US" sz="1600" dirty="0" smtClean="0"/>
                <a:t>e</a:t>
              </a:r>
              <a:r>
                <a:rPr lang="en-US" sz="1600" baseline="30000" dirty="0" smtClean="0"/>
                <a:t>-</a:t>
              </a:r>
              <a:r>
                <a:rPr lang="ru-RU" sz="1600" baseline="30000" dirty="0" smtClean="0"/>
                <a:t> </a:t>
              </a:r>
              <a:r>
                <a:rPr lang="en-US" sz="1600" dirty="0" smtClean="0"/>
                <a:t>3e</a:t>
              </a:r>
              <a:r>
                <a:rPr lang="en-US" sz="1600" baseline="30000" dirty="0" smtClean="0"/>
                <a:t>-</a:t>
              </a:r>
              <a:endParaRPr lang="ru-RU" sz="1600" dirty="0"/>
            </a:p>
          </p:txBody>
        </p:sp>
        <p:sp>
          <p:nvSpPr>
            <p:cNvPr id="37" name="Арка 36"/>
            <p:cNvSpPr/>
            <p:nvPr/>
          </p:nvSpPr>
          <p:spPr>
            <a:xfrm rot="5400000">
              <a:off x="5384798" y="2184154"/>
              <a:ext cx="678660" cy="144016"/>
            </a:xfrm>
            <a:prstGeom prst="blockArc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7" name="Группа 56"/>
          <p:cNvGrpSpPr/>
          <p:nvPr/>
        </p:nvGrpSpPr>
        <p:grpSpPr>
          <a:xfrm>
            <a:off x="4618851" y="1772816"/>
            <a:ext cx="1488239" cy="986626"/>
            <a:chOff x="6084168" y="1916832"/>
            <a:chExt cx="1488239" cy="986626"/>
          </a:xfrm>
        </p:grpSpPr>
        <p:sp>
          <p:nvSpPr>
            <p:cNvPr id="39" name="Арка 38"/>
            <p:cNvSpPr/>
            <p:nvPr/>
          </p:nvSpPr>
          <p:spPr>
            <a:xfrm rot="5400000">
              <a:off x="6824388" y="2184724"/>
              <a:ext cx="678660" cy="142876"/>
            </a:xfrm>
            <a:prstGeom prst="blockArc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084168" y="1988840"/>
              <a:ext cx="5389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aseline="-25000" dirty="0" smtClean="0"/>
                <a:t>6</a:t>
              </a:r>
              <a:r>
                <a:rPr lang="en-US" sz="2400" dirty="0" smtClean="0"/>
                <a:t>C</a:t>
              </a:r>
              <a:endParaRPr lang="ru-RU" sz="2400" dirty="0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6588224" y="2060848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588224" y="2132856"/>
              <a:ext cx="5040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+6</a:t>
              </a:r>
              <a:endParaRPr lang="ru-RU" sz="14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804248" y="2564904"/>
              <a:ext cx="76815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/>
                <a:t>2</a:t>
              </a:r>
              <a:r>
                <a:rPr lang="en-US" sz="1600" dirty="0" smtClean="0"/>
                <a:t>e</a:t>
              </a:r>
              <a:r>
                <a:rPr lang="en-US" sz="1600" baseline="30000" dirty="0" smtClean="0"/>
                <a:t>-</a:t>
              </a:r>
              <a:r>
                <a:rPr lang="ru-RU" sz="1600" baseline="30000" dirty="0" smtClean="0"/>
                <a:t> </a:t>
              </a:r>
              <a:r>
                <a:rPr lang="en-US" sz="1600" dirty="0" smtClean="0"/>
                <a:t>4e</a:t>
              </a:r>
              <a:r>
                <a:rPr lang="en-US" sz="1600" baseline="30000" dirty="0" smtClean="0"/>
                <a:t>-</a:t>
              </a:r>
              <a:endParaRPr lang="ru-RU" sz="1600" dirty="0"/>
            </a:p>
          </p:txBody>
        </p:sp>
        <p:sp>
          <p:nvSpPr>
            <p:cNvPr id="44" name="Арка 43"/>
            <p:cNvSpPr/>
            <p:nvPr/>
          </p:nvSpPr>
          <p:spPr>
            <a:xfrm rot="5400000">
              <a:off x="6968974" y="2184154"/>
              <a:ext cx="678660" cy="144016"/>
            </a:xfrm>
            <a:prstGeom prst="blockArc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5" name="Группа 134"/>
          <p:cNvGrpSpPr/>
          <p:nvPr/>
        </p:nvGrpSpPr>
        <p:grpSpPr>
          <a:xfrm>
            <a:off x="6012160" y="1772816"/>
            <a:ext cx="1488239" cy="986626"/>
            <a:chOff x="6804248" y="1772816"/>
            <a:chExt cx="1488239" cy="986626"/>
          </a:xfrm>
        </p:grpSpPr>
        <p:sp>
          <p:nvSpPr>
            <p:cNvPr id="51" name="Арка 50"/>
            <p:cNvSpPr/>
            <p:nvPr/>
          </p:nvSpPr>
          <p:spPr>
            <a:xfrm rot="5400000">
              <a:off x="7544468" y="2040708"/>
              <a:ext cx="678660" cy="142876"/>
            </a:xfrm>
            <a:prstGeom prst="blockArc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804248" y="1844824"/>
              <a:ext cx="5389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aseline="-25000" dirty="0" smtClean="0"/>
                <a:t>7</a:t>
              </a:r>
              <a:r>
                <a:rPr lang="en-US" sz="2400" dirty="0" smtClean="0"/>
                <a:t>N</a:t>
              </a:r>
              <a:endParaRPr lang="ru-RU" sz="2400" dirty="0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308304" y="1916832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308304" y="1988840"/>
              <a:ext cx="5040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+7</a:t>
              </a:r>
              <a:endParaRPr lang="ru-RU" sz="14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524328" y="2420888"/>
              <a:ext cx="76815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/>
                <a:t>2</a:t>
              </a:r>
              <a:r>
                <a:rPr lang="en-US" sz="1600" dirty="0" smtClean="0"/>
                <a:t>e</a:t>
              </a:r>
              <a:r>
                <a:rPr lang="en-US" sz="1600" baseline="30000" dirty="0" smtClean="0"/>
                <a:t>-</a:t>
              </a:r>
              <a:r>
                <a:rPr lang="ru-RU" sz="1600" baseline="30000" dirty="0" smtClean="0"/>
                <a:t> </a:t>
              </a:r>
              <a:r>
                <a:rPr lang="en-US" sz="1600" dirty="0" smtClean="0"/>
                <a:t>5e</a:t>
              </a:r>
              <a:r>
                <a:rPr lang="en-US" sz="1600" baseline="30000" dirty="0" smtClean="0"/>
                <a:t>-</a:t>
              </a:r>
              <a:endParaRPr lang="ru-RU" sz="1600" dirty="0"/>
            </a:p>
          </p:txBody>
        </p:sp>
        <p:sp>
          <p:nvSpPr>
            <p:cNvPr id="56" name="Арка 55"/>
            <p:cNvSpPr/>
            <p:nvPr/>
          </p:nvSpPr>
          <p:spPr>
            <a:xfrm rot="5400000">
              <a:off x="7689054" y="2040138"/>
              <a:ext cx="678660" cy="144016"/>
            </a:xfrm>
            <a:prstGeom prst="blockArc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0" name="Группа 79"/>
          <p:cNvGrpSpPr/>
          <p:nvPr/>
        </p:nvGrpSpPr>
        <p:grpSpPr>
          <a:xfrm>
            <a:off x="258213" y="2852936"/>
            <a:ext cx="1488239" cy="986626"/>
            <a:chOff x="2123728" y="2996952"/>
            <a:chExt cx="1488239" cy="986626"/>
          </a:xfrm>
        </p:grpSpPr>
        <p:sp>
          <p:nvSpPr>
            <p:cNvPr id="59" name="Арка 58"/>
            <p:cNvSpPr/>
            <p:nvPr/>
          </p:nvSpPr>
          <p:spPr>
            <a:xfrm rot="5400000">
              <a:off x="2863948" y="3264844"/>
              <a:ext cx="678660" cy="142876"/>
            </a:xfrm>
            <a:prstGeom prst="blockArc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123728" y="3068960"/>
              <a:ext cx="4860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aseline="-25000" dirty="0" smtClean="0"/>
                <a:t>9</a:t>
              </a:r>
              <a:r>
                <a:rPr lang="en-US" sz="2400" dirty="0" smtClean="0"/>
                <a:t>F</a:t>
              </a:r>
              <a:endParaRPr lang="ru-RU" sz="2400" dirty="0"/>
            </a:p>
          </p:txBody>
        </p:sp>
        <p:sp>
          <p:nvSpPr>
            <p:cNvPr id="61" name="Овал 60"/>
            <p:cNvSpPr/>
            <p:nvPr/>
          </p:nvSpPr>
          <p:spPr>
            <a:xfrm>
              <a:off x="2627784" y="3140968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627784" y="3212976"/>
              <a:ext cx="5040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+9</a:t>
              </a:r>
              <a:endParaRPr lang="ru-RU" sz="14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843808" y="3645024"/>
              <a:ext cx="76815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/>
                <a:t>2</a:t>
              </a:r>
              <a:r>
                <a:rPr lang="en-US" sz="1600" dirty="0" smtClean="0"/>
                <a:t>e</a:t>
              </a:r>
              <a:r>
                <a:rPr lang="en-US" sz="1600" baseline="30000" dirty="0" smtClean="0"/>
                <a:t>-</a:t>
              </a:r>
              <a:r>
                <a:rPr lang="ru-RU" sz="1600" baseline="30000" dirty="0" smtClean="0"/>
                <a:t> </a:t>
              </a:r>
              <a:r>
                <a:rPr lang="en-US" sz="1600" dirty="0" smtClean="0"/>
                <a:t>7e</a:t>
              </a:r>
              <a:r>
                <a:rPr lang="en-US" sz="1600" baseline="30000" dirty="0" smtClean="0"/>
                <a:t>-</a:t>
              </a:r>
              <a:endParaRPr lang="ru-RU" sz="1600" dirty="0"/>
            </a:p>
          </p:txBody>
        </p:sp>
        <p:sp>
          <p:nvSpPr>
            <p:cNvPr id="64" name="Арка 63"/>
            <p:cNvSpPr/>
            <p:nvPr/>
          </p:nvSpPr>
          <p:spPr>
            <a:xfrm rot="5400000">
              <a:off x="3008534" y="3264274"/>
              <a:ext cx="678660" cy="144016"/>
            </a:xfrm>
            <a:prstGeom prst="blockArc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2" name="Группа 71"/>
          <p:cNvGrpSpPr/>
          <p:nvPr/>
        </p:nvGrpSpPr>
        <p:grpSpPr>
          <a:xfrm>
            <a:off x="7452320" y="1772816"/>
            <a:ext cx="1488239" cy="986626"/>
            <a:chOff x="6732240" y="3501008"/>
            <a:chExt cx="1488239" cy="986626"/>
          </a:xfrm>
        </p:grpSpPr>
        <p:sp>
          <p:nvSpPr>
            <p:cNvPr id="66" name="Арка 65"/>
            <p:cNvSpPr/>
            <p:nvPr/>
          </p:nvSpPr>
          <p:spPr>
            <a:xfrm rot="5400000">
              <a:off x="7472460" y="3768900"/>
              <a:ext cx="678660" cy="142876"/>
            </a:xfrm>
            <a:prstGeom prst="blockArc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732240" y="3573016"/>
              <a:ext cx="5389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aseline="-25000" dirty="0" smtClean="0"/>
                <a:t>8</a:t>
              </a:r>
              <a:r>
                <a:rPr lang="en-US" sz="2400" dirty="0" smtClean="0"/>
                <a:t>O</a:t>
              </a:r>
              <a:endParaRPr lang="ru-RU" sz="2400" dirty="0"/>
            </a:p>
          </p:txBody>
        </p:sp>
        <p:sp>
          <p:nvSpPr>
            <p:cNvPr id="68" name="Овал 67"/>
            <p:cNvSpPr/>
            <p:nvPr/>
          </p:nvSpPr>
          <p:spPr>
            <a:xfrm>
              <a:off x="7236296" y="3645024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7236296" y="3717032"/>
              <a:ext cx="5040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+8</a:t>
              </a:r>
              <a:endParaRPr lang="ru-RU" sz="14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452320" y="4149080"/>
              <a:ext cx="76815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/>
                <a:t>2</a:t>
              </a:r>
              <a:r>
                <a:rPr lang="en-US" sz="1600" dirty="0" smtClean="0"/>
                <a:t>e</a:t>
              </a:r>
              <a:r>
                <a:rPr lang="en-US" sz="1600" baseline="30000" dirty="0" smtClean="0"/>
                <a:t>-</a:t>
              </a:r>
              <a:r>
                <a:rPr lang="ru-RU" sz="1600" baseline="30000" dirty="0" smtClean="0"/>
                <a:t> </a:t>
              </a:r>
              <a:r>
                <a:rPr lang="en-US" sz="1600" dirty="0" smtClean="0"/>
                <a:t>6e</a:t>
              </a:r>
              <a:r>
                <a:rPr lang="en-US" sz="1600" baseline="30000" dirty="0" smtClean="0"/>
                <a:t>-</a:t>
              </a:r>
              <a:endParaRPr lang="ru-RU" sz="1600" dirty="0"/>
            </a:p>
          </p:txBody>
        </p:sp>
        <p:sp>
          <p:nvSpPr>
            <p:cNvPr id="71" name="Арка 70"/>
            <p:cNvSpPr/>
            <p:nvPr/>
          </p:nvSpPr>
          <p:spPr>
            <a:xfrm rot="5400000">
              <a:off x="7617046" y="3768330"/>
              <a:ext cx="678660" cy="144016"/>
            </a:xfrm>
            <a:prstGeom prst="blockArc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6" name="Группа 125"/>
          <p:cNvGrpSpPr/>
          <p:nvPr/>
        </p:nvGrpSpPr>
        <p:grpSpPr>
          <a:xfrm>
            <a:off x="323528" y="4221088"/>
            <a:ext cx="1976774" cy="986626"/>
            <a:chOff x="323528" y="4221088"/>
            <a:chExt cx="1976774" cy="986626"/>
          </a:xfrm>
        </p:grpSpPr>
        <p:sp>
          <p:nvSpPr>
            <p:cNvPr id="6" name="Арка 5"/>
            <p:cNvSpPr/>
            <p:nvPr/>
          </p:nvSpPr>
          <p:spPr>
            <a:xfrm rot="5400000">
              <a:off x="1568374" y="4488410"/>
              <a:ext cx="678660" cy="144016"/>
            </a:xfrm>
            <a:prstGeom prst="blockArc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74" name="Арка 73"/>
            <p:cNvSpPr/>
            <p:nvPr/>
          </p:nvSpPr>
          <p:spPr>
            <a:xfrm rot="5400000">
              <a:off x="1279772" y="4488980"/>
              <a:ext cx="678660" cy="142876"/>
            </a:xfrm>
            <a:prstGeom prst="blockArc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23528" y="4365104"/>
              <a:ext cx="7913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aseline="-25000" dirty="0" smtClean="0"/>
                <a:t>11</a:t>
              </a:r>
              <a:r>
                <a:rPr lang="en-US" sz="2400" dirty="0" smtClean="0"/>
                <a:t>Na</a:t>
              </a:r>
              <a:endParaRPr lang="ru-RU" sz="2400" dirty="0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1043608" y="4365104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043608" y="4437112"/>
              <a:ext cx="5040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+11</a:t>
              </a:r>
              <a:endParaRPr lang="ru-RU" sz="1400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259632" y="4869160"/>
              <a:ext cx="10406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/>
                <a:t>2</a:t>
              </a:r>
              <a:r>
                <a:rPr lang="en-US" sz="1600" dirty="0" smtClean="0"/>
                <a:t>e</a:t>
              </a:r>
              <a:r>
                <a:rPr lang="en-US" sz="1600" baseline="30000" dirty="0" smtClean="0"/>
                <a:t>-</a:t>
              </a:r>
              <a:r>
                <a:rPr lang="ru-RU" sz="1600" baseline="30000" dirty="0" smtClean="0"/>
                <a:t> </a:t>
              </a:r>
              <a:r>
                <a:rPr lang="en-US" sz="1600" dirty="0" smtClean="0"/>
                <a:t>8e</a:t>
              </a:r>
              <a:r>
                <a:rPr lang="en-US" sz="1600" baseline="30000" dirty="0" smtClean="0"/>
                <a:t>-</a:t>
              </a:r>
              <a:r>
                <a:rPr lang="en-US" sz="1600" dirty="0" smtClean="0"/>
                <a:t>1e</a:t>
              </a:r>
              <a:r>
                <a:rPr lang="en-US" sz="1600" baseline="30000" dirty="0" smtClean="0"/>
                <a:t>-</a:t>
              </a:r>
              <a:endParaRPr lang="ru-RU" sz="1600" dirty="0"/>
            </a:p>
          </p:txBody>
        </p:sp>
        <p:sp>
          <p:nvSpPr>
            <p:cNvPr id="79" name="Арка 78"/>
            <p:cNvSpPr/>
            <p:nvPr/>
          </p:nvSpPr>
          <p:spPr>
            <a:xfrm rot="5400000">
              <a:off x="1424358" y="4488410"/>
              <a:ext cx="678660" cy="144016"/>
            </a:xfrm>
            <a:prstGeom prst="blockArc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8" name="Группа 87"/>
          <p:cNvGrpSpPr/>
          <p:nvPr/>
        </p:nvGrpSpPr>
        <p:grpSpPr>
          <a:xfrm>
            <a:off x="1554357" y="2852936"/>
            <a:ext cx="1704263" cy="986626"/>
            <a:chOff x="3347864" y="2924944"/>
            <a:chExt cx="1704263" cy="986626"/>
          </a:xfrm>
        </p:grpSpPr>
        <p:sp>
          <p:nvSpPr>
            <p:cNvPr id="82" name="Арка 81"/>
            <p:cNvSpPr/>
            <p:nvPr/>
          </p:nvSpPr>
          <p:spPr>
            <a:xfrm rot="5400000">
              <a:off x="4304108" y="3192836"/>
              <a:ext cx="678660" cy="142876"/>
            </a:xfrm>
            <a:prstGeom prst="blockArc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347864" y="2996952"/>
              <a:ext cx="8066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aseline="-25000" dirty="0" smtClean="0"/>
                <a:t>10</a:t>
              </a:r>
              <a:r>
                <a:rPr lang="en-US" sz="2400" dirty="0" smtClean="0"/>
                <a:t>Ne</a:t>
              </a:r>
              <a:endParaRPr lang="ru-RU" sz="2400" dirty="0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4067944" y="3068960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4067944" y="3140968"/>
              <a:ext cx="5040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+10</a:t>
              </a:r>
              <a:endParaRPr lang="ru-RU" sz="1400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283968" y="3573016"/>
              <a:ext cx="76815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/>
                <a:t>2</a:t>
              </a:r>
              <a:r>
                <a:rPr lang="en-US" sz="1600" dirty="0" smtClean="0"/>
                <a:t>e</a:t>
              </a:r>
              <a:r>
                <a:rPr lang="en-US" sz="1600" baseline="30000" dirty="0" smtClean="0"/>
                <a:t>-</a:t>
              </a:r>
              <a:r>
                <a:rPr lang="ru-RU" sz="1600" baseline="30000" dirty="0" smtClean="0"/>
                <a:t> </a:t>
              </a:r>
              <a:r>
                <a:rPr lang="en-US" sz="1600" dirty="0" smtClean="0"/>
                <a:t>8e</a:t>
              </a:r>
              <a:r>
                <a:rPr lang="en-US" sz="1600" baseline="30000" dirty="0" smtClean="0"/>
                <a:t>-</a:t>
              </a:r>
              <a:endParaRPr lang="ru-RU" sz="1600" dirty="0"/>
            </a:p>
          </p:txBody>
        </p:sp>
        <p:sp>
          <p:nvSpPr>
            <p:cNvPr id="87" name="Арка 86"/>
            <p:cNvSpPr/>
            <p:nvPr/>
          </p:nvSpPr>
          <p:spPr>
            <a:xfrm rot="5400000">
              <a:off x="4448694" y="3192266"/>
              <a:ext cx="678660" cy="144016"/>
            </a:xfrm>
            <a:prstGeom prst="blockArc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8" name="Группа 117"/>
          <p:cNvGrpSpPr/>
          <p:nvPr/>
        </p:nvGrpSpPr>
        <p:grpSpPr>
          <a:xfrm>
            <a:off x="2267744" y="4242574"/>
            <a:ext cx="2048782" cy="986626"/>
            <a:chOff x="251520" y="4221088"/>
            <a:chExt cx="2048782" cy="986626"/>
          </a:xfrm>
        </p:grpSpPr>
        <p:sp>
          <p:nvSpPr>
            <p:cNvPr id="119" name="Арка 118"/>
            <p:cNvSpPr/>
            <p:nvPr/>
          </p:nvSpPr>
          <p:spPr>
            <a:xfrm rot="5400000">
              <a:off x="1568374" y="4488410"/>
              <a:ext cx="678660" cy="144016"/>
            </a:xfrm>
            <a:prstGeom prst="blockArc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20" name="Арка 119"/>
            <p:cNvSpPr/>
            <p:nvPr/>
          </p:nvSpPr>
          <p:spPr>
            <a:xfrm rot="5400000">
              <a:off x="1279772" y="4488980"/>
              <a:ext cx="678660" cy="142876"/>
            </a:xfrm>
            <a:prstGeom prst="blockArc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51520" y="4365104"/>
              <a:ext cx="8402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aseline="-25000" dirty="0" smtClean="0"/>
                <a:t>12</a:t>
              </a:r>
              <a:r>
                <a:rPr lang="en-US" sz="2400" dirty="0" smtClean="0"/>
                <a:t>Mg</a:t>
              </a:r>
              <a:endParaRPr lang="ru-RU" sz="2400" dirty="0"/>
            </a:p>
          </p:txBody>
        </p:sp>
        <p:sp>
          <p:nvSpPr>
            <p:cNvPr id="122" name="Овал 121"/>
            <p:cNvSpPr/>
            <p:nvPr/>
          </p:nvSpPr>
          <p:spPr>
            <a:xfrm>
              <a:off x="1043608" y="4365104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1017482" y="4437112"/>
              <a:ext cx="5040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+12</a:t>
              </a:r>
              <a:endParaRPr lang="ru-RU" sz="140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1259632" y="4869160"/>
              <a:ext cx="10406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/>
                <a:t>2</a:t>
              </a:r>
              <a:r>
                <a:rPr lang="en-US" sz="1600" dirty="0" smtClean="0"/>
                <a:t>e</a:t>
              </a:r>
              <a:r>
                <a:rPr lang="en-US" sz="1600" baseline="30000" dirty="0" smtClean="0"/>
                <a:t>-</a:t>
              </a:r>
              <a:r>
                <a:rPr lang="ru-RU" sz="1600" baseline="30000" dirty="0" smtClean="0"/>
                <a:t> </a:t>
              </a:r>
              <a:r>
                <a:rPr lang="en-US" sz="1600" dirty="0" smtClean="0"/>
                <a:t>8e</a:t>
              </a:r>
              <a:r>
                <a:rPr lang="en-US" sz="1600" baseline="30000" dirty="0" smtClean="0"/>
                <a:t>-</a:t>
              </a:r>
              <a:r>
                <a:rPr lang="en-US" sz="1600" dirty="0" smtClean="0"/>
                <a:t>2e</a:t>
              </a:r>
              <a:r>
                <a:rPr lang="en-US" sz="1600" baseline="30000" dirty="0" smtClean="0"/>
                <a:t>-</a:t>
              </a:r>
              <a:endParaRPr lang="ru-RU" sz="1600" dirty="0"/>
            </a:p>
          </p:txBody>
        </p:sp>
        <p:sp>
          <p:nvSpPr>
            <p:cNvPr id="125" name="Арка 124"/>
            <p:cNvSpPr/>
            <p:nvPr/>
          </p:nvSpPr>
          <p:spPr>
            <a:xfrm rot="5400000">
              <a:off x="1424358" y="4488410"/>
              <a:ext cx="678660" cy="144016"/>
            </a:xfrm>
            <a:prstGeom prst="blockArc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7" name="Группа 126"/>
          <p:cNvGrpSpPr/>
          <p:nvPr/>
        </p:nvGrpSpPr>
        <p:grpSpPr>
          <a:xfrm>
            <a:off x="4283968" y="4242574"/>
            <a:ext cx="1976774" cy="986626"/>
            <a:chOff x="323528" y="4221088"/>
            <a:chExt cx="1976774" cy="986626"/>
          </a:xfrm>
        </p:grpSpPr>
        <p:sp>
          <p:nvSpPr>
            <p:cNvPr id="128" name="Арка 127"/>
            <p:cNvSpPr/>
            <p:nvPr/>
          </p:nvSpPr>
          <p:spPr>
            <a:xfrm rot="5400000">
              <a:off x="1568374" y="4488410"/>
              <a:ext cx="678660" cy="144016"/>
            </a:xfrm>
            <a:prstGeom prst="blockArc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29" name="Арка 128"/>
            <p:cNvSpPr/>
            <p:nvPr/>
          </p:nvSpPr>
          <p:spPr>
            <a:xfrm rot="5400000">
              <a:off x="1279772" y="4488980"/>
              <a:ext cx="678660" cy="142876"/>
            </a:xfrm>
            <a:prstGeom prst="blockArc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323528" y="4365104"/>
              <a:ext cx="6864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aseline="-25000" dirty="0" smtClean="0"/>
                <a:t>13</a:t>
              </a:r>
              <a:r>
                <a:rPr lang="en-US" sz="2400" dirty="0" smtClean="0"/>
                <a:t>Al</a:t>
              </a:r>
              <a:endParaRPr lang="ru-RU" sz="2400" dirty="0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1043608" y="4365104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1017482" y="4437112"/>
              <a:ext cx="5040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+13</a:t>
              </a:r>
              <a:endParaRPr lang="ru-RU" sz="1400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1259632" y="4869160"/>
              <a:ext cx="10406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/>
                <a:t>2</a:t>
              </a:r>
              <a:r>
                <a:rPr lang="en-US" sz="1600" dirty="0" smtClean="0"/>
                <a:t>e</a:t>
              </a:r>
              <a:r>
                <a:rPr lang="en-US" sz="1600" baseline="30000" dirty="0" smtClean="0"/>
                <a:t>-</a:t>
              </a:r>
              <a:r>
                <a:rPr lang="ru-RU" sz="1600" baseline="30000" dirty="0" smtClean="0"/>
                <a:t> </a:t>
              </a:r>
              <a:r>
                <a:rPr lang="en-US" sz="1600" dirty="0" smtClean="0"/>
                <a:t>8e</a:t>
              </a:r>
              <a:r>
                <a:rPr lang="en-US" sz="1600" baseline="30000" dirty="0" smtClean="0"/>
                <a:t>-</a:t>
              </a:r>
              <a:r>
                <a:rPr lang="en-US" sz="1600" dirty="0" smtClean="0"/>
                <a:t>3e</a:t>
              </a:r>
              <a:r>
                <a:rPr lang="en-US" sz="1600" baseline="30000" dirty="0" smtClean="0"/>
                <a:t>-</a:t>
              </a:r>
              <a:endParaRPr lang="ru-RU" sz="1600" dirty="0"/>
            </a:p>
          </p:txBody>
        </p:sp>
        <p:sp>
          <p:nvSpPr>
            <p:cNvPr id="134" name="Арка 133"/>
            <p:cNvSpPr/>
            <p:nvPr/>
          </p:nvSpPr>
          <p:spPr>
            <a:xfrm rot="5400000">
              <a:off x="1424358" y="4488410"/>
              <a:ext cx="678660" cy="144016"/>
            </a:xfrm>
            <a:prstGeom prst="blockArc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6" name="Группа 135"/>
          <p:cNvGrpSpPr/>
          <p:nvPr/>
        </p:nvGrpSpPr>
        <p:grpSpPr>
          <a:xfrm>
            <a:off x="6300192" y="4242574"/>
            <a:ext cx="1976774" cy="986626"/>
            <a:chOff x="323528" y="4221088"/>
            <a:chExt cx="1976774" cy="986626"/>
          </a:xfrm>
        </p:grpSpPr>
        <p:sp>
          <p:nvSpPr>
            <p:cNvPr id="137" name="Арка 136"/>
            <p:cNvSpPr/>
            <p:nvPr/>
          </p:nvSpPr>
          <p:spPr>
            <a:xfrm rot="5400000">
              <a:off x="1568374" y="4488410"/>
              <a:ext cx="678660" cy="144016"/>
            </a:xfrm>
            <a:prstGeom prst="blockArc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38" name="Арка 137"/>
            <p:cNvSpPr/>
            <p:nvPr/>
          </p:nvSpPr>
          <p:spPr>
            <a:xfrm rot="5400000">
              <a:off x="1279772" y="4488980"/>
              <a:ext cx="678660" cy="142876"/>
            </a:xfrm>
            <a:prstGeom prst="blockArc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323528" y="4365104"/>
              <a:ext cx="6864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aseline="-25000" dirty="0" smtClean="0"/>
                <a:t>14</a:t>
              </a:r>
              <a:r>
                <a:rPr lang="en-US" sz="2400" dirty="0" smtClean="0"/>
                <a:t>Si</a:t>
              </a:r>
              <a:endParaRPr lang="ru-RU" sz="2400" dirty="0"/>
            </a:p>
          </p:txBody>
        </p:sp>
        <p:sp>
          <p:nvSpPr>
            <p:cNvPr id="140" name="Овал 139"/>
            <p:cNvSpPr/>
            <p:nvPr/>
          </p:nvSpPr>
          <p:spPr>
            <a:xfrm>
              <a:off x="1043608" y="4365104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1017482" y="4437112"/>
              <a:ext cx="5040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+14</a:t>
              </a:r>
              <a:endParaRPr lang="ru-RU" sz="1400" dirty="0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1259632" y="4869160"/>
              <a:ext cx="10406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/>
                <a:t>2</a:t>
              </a:r>
              <a:r>
                <a:rPr lang="en-US" sz="1600" dirty="0" smtClean="0"/>
                <a:t>e</a:t>
              </a:r>
              <a:r>
                <a:rPr lang="en-US" sz="1600" baseline="30000" dirty="0" smtClean="0"/>
                <a:t>-</a:t>
              </a:r>
              <a:r>
                <a:rPr lang="ru-RU" sz="1600" baseline="30000" dirty="0" smtClean="0"/>
                <a:t> </a:t>
              </a:r>
              <a:r>
                <a:rPr lang="en-US" sz="1600" dirty="0" smtClean="0"/>
                <a:t>8e</a:t>
              </a:r>
              <a:r>
                <a:rPr lang="en-US" sz="1600" baseline="30000" dirty="0" smtClean="0"/>
                <a:t>-</a:t>
              </a:r>
              <a:r>
                <a:rPr lang="en-US" sz="1600" dirty="0" smtClean="0"/>
                <a:t>4e</a:t>
              </a:r>
              <a:r>
                <a:rPr lang="en-US" sz="1600" baseline="30000" dirty="0" smtClean="0"/>
                <a:t>-</a:t>
              </a:r>
              <a:endParaRPr lang="ru-RU" sz="1600" dirty="0"/>
            </a:p>
          </p:txBody>
        </p:sp>
        <p:sp>
          <p:nvSpPr>
            <p:cNvPr id="143" name="Арка 142"/>
            <p:cNvSpPr/>
            <p:nvPr/>
          </p:nvSpPr>
          <p:spPr>
            <a:xfrm rot="5400000">
              <a:off x="1424358" y="4488410"/>
              <a:ext cx="678660" cy="144016"/>
            </a:xfrm>
            <a:prstGeom prst="blockArc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4" name="Группа 143"/>
          <p:cNvGrpSpPr/>
          <p:nvPr/>
        </p:nvGrpSpPr>
        <p:grpSpPr>
          <a:xfrm>
            <a:off x="395536" y="5394702"/>
            <a:ext cx="1976774" cy="986626"/>
            <a:chOff x="323528" y="4221088"/>
            <a:chExt cx="1976774" cy="986626"/>
          </a:xfrm>
        </p:grpSpPr>
        <p:sp>
          <p:nvSpPr>
            <p:cNvPr id="145" name="Арка 144"/>
            <p:cNvSpPr/>
            <p:nvPr/>
          </p:nvSpPr>
          <p:spPr>
            <a:xfrm rot="5400000">
              <a:off x="1568374" y="4488410"/>
              <a:ext cx="678660" cy="144016"/>
            </a:xfrm>
            <a:prstGeom prst="blockArc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46" name="Арка 145"/>
            <p:cNvSpPr/>
            <p:nvPr/>
          </p:nvSpPr>
          <p:spPr>
            <a:xfrm rot="5400000">
              <a:off x="1279772" y="4488980"/>
              <a:ext cx="678660" cy="142876"/>
            </a:xfrm>
            <a:prstGeom prst="blockArc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323528" y="4365104"/>
              <a:ext cx="6174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aseline="-25000" dirty="0" smtClean="0"/>
                <a:t>15</a:t>
              </a:r>
              <a:r>
                <a:rPr lang="en-US" sz="2400" dirty="0" smtClean="0"/>
                <a:t>P</a:t>
              </a:r>
              <a:endParaRPr lang="ru-RU" sz="2400" dirty="0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1043608" y="4365104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1017482" y="4437112"/>
              <a:ext cx="5040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+15</a:t>
              </a:r>
              <a:endParaRPr lang="ru-RU" sz="1400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1259632" y="4869160"/>
              <a:ext cx="10406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/>
                <a:t>2</a:t>
              </a:r>
              <a:r>
                <a:rPr lang="en-US" sz="1600" dirty="0" smtClean="0"/>
                <a:t>e</a:t>
              </a:r>
              <a:r>
                <a:rPr lang="en-US" sz="1600" baseline="30000" dirty="0" smtClean="0"/>
                <a:t>-</a:t>
              </a:r>
              <a:r>
                <a:rPr lang="ru-RU" sz="1600" baseline="30000" dirty="0" smtClean="0"/>
                <a:t> </a:t>
              </a:r>
              <a:r>
                <a:rPr lang="en-US" sz="1600" dirty="0" smtClean="0"/>
                <a:t>8e</a:t>
              </a:r>
              <a:r>
                <a:rPr lang="en-US" sz="1600" baseline="30000" dirty="0" smtClean="0"/>
                <a:t>-</a:t>
              </a:r>
              <a:r>
                <a:rPr lang="en-US" sz="1600" dirty="0" smtClean="0"/>
                <a:t>5e</a:t>
              </a:r>
              <a:r>
                <a:rPr lang="en-US" sz="1600" baseline="30000" dirty="0" smtClean="0"/>
                <a:t>-</a:t>
              </a:r>
              <a:endParaRPr lang="ru-RU" sz="1600" dirty="0"/>
            </a:p>
          </p:txBody>
        </p:sp>
        <p:sp>
          <p:nvSpPr>
            <p:cNvPr id="151" name="Арка 150"/>
            <p:cNvSpPr/>
            <p:nvPr/>
          </p:nvSpPr>
          <p:spPr>
            <a:xfrm rot="5400000">
              <a:off x="1424358" y="4488410"/>
              <a:ext cx="678660" cy="144016"/>
            </a:xfrm>
            <a:prstGeom prst="blockArc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2" name="Группа 151"/>
          <p:cNvGrpSpPr/>
          <p:nvPr/>
        </p:nvGrpSpPr>
        <p:grpSpPr>
          <a:xfrm>
            <a:off x="2411760" y="5445224"/>
            <a:ext cx="1976774" cy="986626"/>
            <a:chOff x="323528" y="4221088"/>
            <a:chExt cx="1976774" cy="986626"/>
          </a:xfrm>
        </p:grpSpPr>
        <p:sp>
          <p:nvSpPr>
            <p:cNvPr id="153" name="Арка 152"/>
            <p:cNvSpPr/>
            <p:nvPr/>
          </p:nvSpPr>
          <p:spPr>
            <a:xfrm rot="5400000">
              <a:off x="1568374" y="4488410"/>
              <a:ext cx="678660" cy="144016"/>
            </a:xfrm>
            <a:prstGeom prst="blockArc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54" name="Арка 153"/>
            <p:cNvSpPr/>
            <p:nvPr/>
          </p:nvSpPr>
          <p:spPr>
            <a:xfrm rot="5400000">
              <a:off x="1279772" y="4488980"/>
              <a:ext cx="678660" cy="142876"/>
            </a:xfrm>
            <a:prstGeom prst="blockArc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323528" y="4365104"/>
              <a:ext cx="6174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aseline="-25000" dirty="0" smtClean="0"/>
                <a:t>16</a:t>
              </a:r>
              <a:r>
                <a:rPr lang="en-US" sz="2400" dirty="0" smtClean="0"/>
                <a:t>S</a:t>
              </a:r>
              <a:endParaRPr lang="ru-RU" sz="2400" dirty="0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1043608" y="4365104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1017482" y="4437112"/>
              <a:ext cx="5040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+16</a:t>
              </a:r>
              <a:endParaRPr lang="ru-RU" sz="1400" dirty="0"/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1259632" y="4869160"/>
              <a:ext cx="10406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/>
                <a:t>2</a:t>
              </a:r>
              <a:r>
                <a:rPr lang="en-US" sz="1600" dirty="0" smtClean="0"/>
                <a:t>e</a:t>
              </a:r>
              <a:r>
                <a:rPr lang="en-US" sz="1600" baseline="30000" dirty="0" smtClean="0"/>
                <a:t>-</a:t>
              </a:r>
              <a:r>
                <a:rPr lang="ru-RU" sz="1600" baseline="30000" dirty="0" smtClean="0"/>
                <a:t> </a:t>
              </a:r>
              <a:r>
                <a:rPr lang="en-US" sz="1600" dirty="0" smtClean="0"/>
                <a:t>8e</a:t>
              </a:r>
              <a:r>
                <a:rPr lang="en-US" sz="1600" baseline="30000" dirty="0" smtClean="0"/>
                <a:t>-</a:t>
              </a:r>
              <a:r>
                <a:rPr lang="en-US" sz="1600" dirty="0" smtClean="0"/>
                <a:t>6e</a:t>
              </a:r>
              <a:r>
                <a:rPr lang="en-US" sz="1600" baseline="30000" dirty="0" smtClean="0"/>
                <a:t>-</a:t>
              </a:r>
              <a:endParaRPr lang="ru-RU" sz="1600" dirty="0"/>
            </a:p>
          </p:txBody>
        </p:sp>
        <p:sp>
          <p:nvSpPr>
            <p:cNvPr id="159" name="Арка 158"/>
            <p:cNvSpPr/>
            <p:nvPr/>
          </p:nvSpPr>
          <p:spPr>
            <a:xfrm rot="5400000">
              <a:off x="1424358" y="4488410"/>
              <a:ext cx="678660" cy="144016"/>
            </a:xfrm>
            <a:prstGeom prst="blockArc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0" name="Группа 159"/>
          <p:cNvGrpSpPr/>
          <p:nvPr/>
        </p:nvGrpSpPr>
        <p:grpSpPr>
          <a:xfrm>
            <a:off x="4355976" y="5466710"/>
            <a:ext cx="1976774" cy="986626"/>
            <a:chOff x="323528" y="4221088"/>
            <a:chExt cx="1976774" cy="986626"/>
          </a:xfrm>
        </p:grpSpPr>
        <p:sp>
          <p:nvSpPr>
            <p:cNvPr id="161" name="Арка 160"/>
            <p:cNvSpPr/>
            <p:nvPr/>
          </p:nvSpPr>
          <p:spPr>
            <a:xfrm rot="5400000">
              <a:off x="1568374" y="4488410"/>
              <a:ext cx="678660" cy="144016"/>
            </a:xfrm>
            <a:prstGeom prst="blockArc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62" name="Арка 161"/>
            <p:cNvSpPr/>
            <p:nvPr/>
          </p:nvSpPr>
          <p:spPr>
            <a:xfrm rot="5400000">
              <a:off x="1279772" y="4488980"/>
              <a:ext cx="678660" cy="142876"/>
            </a:xfrm>
            <a:prstGeom prst="blockArc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323528" y="4365104"/>
              <a:ext cx="7040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aseline="-25000" dirty="0" smtClean="0"/>
                <a:t>17</a:t>
              </a:r>
              <a:r>
                <a:rPr lang="en-US" sz="2400" dirty="0" smtClean="0"/>
                <a:t>Cl</a:t>
              </a:r>
              <a:endParaRPr lang="ru-RU" sz="2400" dirty="0"/>
            </a:p>
          </p:txBody>
        </p:sp>
        <p:sp>
          <p:nvSpPr>
            <p:cNvPr id="164" name="Овал 163"/>
            <p:cNvSpPr/>
            <p:nvPr/>
          </p:nvSpPr>
          <p:spPr>
            <a:xfrm>
              <a:off x="1043608" y="4365104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1017482" y="4437112"/>
              <a:ext cx="5040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+17</a:t>
              </a:r>
              <a:endParaRPr lang="ru-RU" sz="1400" dirty="0"/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1259632" y="4869160"/>
              <a:ext cx="10406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/>
                <a:t>2</a:t>
              </a:r>
              <a:r>
                <a:rPr lang="en-US" sz="1600" dirty="0" smtClean="0"/>
                <a:t>e</a:t>
              </a:r>
              <a:r>
                <a:rPr lang="en-US" sz="1600" baseline="30000" dirty="0" smtClean="0"/>
                <a:t>-</a:t>
              </a:r>
              <a:r>
                <a:rPr lang="ru-RU" sz="1600" baseline="30000" dirty="0" smtClean="0"/>
                <a:t> </a:t>
              </a:r>
              <a:r>
                <a:rPr lang="en-US" sz="1600" dirty="0" smtClean="0"/>
                <a:t>8e</a:t>
              </a:r>
              <a:r>
                <a:rPr lang="en-US" sz="1600" baseline="30000" dirty="0" smtClean="0"/>
                <a:t>-</a:t>
              </a:r>
              <a:r>
                <a:rPr lang="en-US" sz="1600" dirty="0" smtClean="0"/>
                <a:t>7e</a:t>
              </a:r>
              <a:r>
                <a:rPr lang="en-US" sz="1600" baseline="30000" dirty="0" smtClean="0"/>
                <a:t>-</a:t>
              </a:r>
              <a:endParaRPr lang="ru-RU" sz="1600" dirty="0"/>
            </a:p>
          </p:txBody>
        </p:sp>
        <p:sp>
          <p:nvSpPr>
            <p:cNvPr id="167" name="Арка 166"/>
            <p:cNvSpPr/>
            <p:nvPr/>
          </p:nvSpPr>
          <p:spPr>
            <a:xfrm rot="5400000">
              <a:off x="1424358" y="4488410"/>
              <a:ext cx="678660" cy="144016"/>
            </a:xfrm>
            <a:prstGeom prst="blockArc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8" name="Группа 167"/>
          <p:cNvGrpSpPr/>
          <p:nvPr/>
        </p:nvGrpSpPr>
        <p:grpSpPr>
          <a:xfrm>
            <a:off x="6444208" y="5466710"/>
            <a:ext cx="1976774" cy="986626"/>
            <a:chOff x="323528" y="4221088"/>
            <a:chExt cx="1976774" cy="986626"/>
          </a:xfrm>
        </p:grpSpPr>
        <p:sp>
          <p:nvSpPr>
            <p:cNvPr id="169" name="Арка 168"/>
            <p:cNvSpPr/>
            <p:nvPr/>
          </p:nvSpPr>
          <p:spPr>
            <a:xfrm rot="5400000">
              <a:off x="1568374" y="4488410"/>
              <a:ext cx="678660" cy="144016"/>
            </a:xfrm>
            <a:prstGeom prst="blockArc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70" name="Арка 169"/>
            <p:cNvSpPr/>
            <p:nvPr/>
          </p:nvSpPr>
          <p:spPr>
            <a:xfrm rot="5400000">
              <a:off x="1279772" y="4488980"/>
              <a:ext cx="678660" cy="142876"/>
            </a:xfrm>
            <a:prstGeom prst="blockArc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323528" y="4365104"/>
              <a:ext cx="7200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aseline="-25000" dirty="0" smtClean="0"/>
                <a:t>18</a:t>
              </a:r>
              <a:r>
                <a:rPr lang="en-US" sz="2400" dirty="0" smtClean="0"/>
                <a:t>Ar</a:t>
              </a:r>
              <a:endParaRPr lang="ru-RU" sz="2400" dirty="0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1043608" y="4365104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1017482" y="4437112"/>
              <a:ext cx="5040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+18</a:t>
              </a:r>
              <a:endParaRPr lang="ru-RU" sz="1400" dirty="0"/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1259632" y="4869160"/>
              <a:ext cx="10406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/>
                <a:t>2</a:t>
              </a:r>
              <a:r>
                <a:rPr lang="en-US" sz="1600" dirty="0" smtClean="0"/>
                <a:t>e</a:t>
              </a:r>
              <a:r>
                <a:rPr lang="en-US" sz="1600" baseline="30000" dirty="0" smtClean="0"/>
                <a:t>-</a:t>
              </a:r>
              <a:r>
                <a:rPr lang="ru-RU" sz="1600" baseline="30000" dirty="0" smtClean="0"/>
                <a:t> </a:t>
              </a:r>
              <a:r>
                <a:rPr lang="en-US" sz="1600" dirty="0" smtClean="0"/>
                <a:t>8e</a:t>
              </a:r>
              <a:r>
                <a:rPr lang="en-US" sz="1600" baseline="30000" dirty="0" smtClean="0"/>
                <a:t>-</a:t>
              </a:r>
              <a:r>
                <a:rPr lang="en-US" sz="1600" dirty="0" smtClean="0"/>
                <a:t>8e</a:t>
              </a:r>
              <a:r>
                <a:rPr lang="en-US" sz="1600" baseline="30000" dirty="0" smtClean="0"/>
                <a:t>-</a:t>
              </a:r>
              <a:endParaRPr lang="ru-RU" sz="1600" dirty="0"/>
            </a:p>
          </p:txBody>
        </p:sp>
        <p:sp>
          <p:nvSpPr>
            <p:cNvPr id="175" name="Арка 174"/>
            <p:cNvSpPr/>
            <p:nvPr/>
          </p:nvSpPr>
          <p:spPr>
            <a:xfrm rot="5400000">
              <a:off x="1424358" y="4488410"/>
              <a:ext cx="678660" cy="144016"/>
            </a:xfrm>
            <a:prstGeom prst="blockArc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Строение электронных оболочек атомов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620688"/>
            <a:ext cx="8542723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400" dirty="0" smtClean="0">
                <a:latin typeface="Verdana" pitchFamily="34" charset="0"/>
                <a:cs typeface="Arial" pitchFamily="34" charset="0"/>
              </a:rPr>
              <a:t>Электроны в атомах располагаются на </a:t>
            </a:r>
          </a:p>
          <a:p>
            <a:pPr marL="457200" indent="-457200"/>
            <a:r>
              <a:rPr lang="ru-RU" sz="2400" dirty="0" smtClean="0">
                <a:latin typeface="Verdana" pitchFamily="34" charset="0"/>
                <a:cs typeface="Arial" pitchFamily="34" charset="0"/>
              </a:rPr>
              <a:t>    </a:t>
            </a:r>
            <a:r>
              <a:rPr lang="ru-RU" sz="2400" dirty="0" smtClean="0">
                <a:solidFill>
                  <a:srgbClr val="C00000"/>
                </a:solidFill>
                <a:latin typeface="Verdana" pitchFamily="34" charset="0"/>
                <a:cs typeface="Arial" pitchFamily="34" charset="0"/>
              </a:rPr>
              <a:t>энергетических уровнях</a:t>
            </a:r>
            <a:r>
              <a:rPr lang="ru-RU" sz="2400" dirty="0" smtClean="0">
                <a:latin typeface="Verdana" pitchFamily="34" charset="0"/>
                <a:cs typeface="Arial" pitchFamily="34" charset="0"/>
              </a:rPr>
              <a:t>.</a:t>
            </a:r>
          </a:p>
          <a:p>
            <a:r>
              <a:rPr lang="ru-RU" sz="2400" dirty="0" smtClean="0">
                <a:latin typeface="Verdana" pitchFamily="34" charset="0"/>
                <a:cs typeface="Arial" pitchFamily="34" charset="0"/>
              </a:rPr>
              <a:t>2. На первом энергетическом уровне могут </a:t>
            </a:r>
          </a:p>
          <a:p>
            <a:r>
              <a:rPr lang="ru-RU" sz="2400" dirty="0" smtClean="0">
                <a:latin typeface="Verdana" pitchFamily="34" charset="0"/>
                <a:cs typeface="Arial" pitchFamily="34" charset="0"/>
              </a:rPr>
              <a:t>    находиться только </a:t>
            </a:r>
            <a:r>
              <a:rPr lang="ru-RU" sz="2400" dirty="0" smtClean="0">
                <a:solidFill>
                  <a:srgbClr val="C00000"/>
                </a:solidFill>
                <a:latin typeface="Verdana" pitchFamily="34" charset="0"/>
                <a:cs typeface="Arial" pitchFamily="34" charset="0"/>
              </a:rPr>
              <a:t>2 </a:t>
            </a:r>
            <a:r>
              <a:rPr lang="ru-RU" sz="2400" dirty="0" smtClean="0">
                <a:latin typeface="Verdana" pitchFamily="34" charset="0"/>
                <a:cs typeface="Arial" pitchFamily="34" charset="0"/>
              </a:rPr>
              <a:t>электрона, на втором – </a:t>
            </a:r>
            <a:r>
              <a:rPr lang="ru-RU" sz="2400" dirty="0" smtClean="0">
                <a:solidFill>
                  <a:srgbClr val="C00000"/>
                </a:solidFill>
                <a:latin typeface="Verdana" pitchFamily="34" charset="0"/>
                <a:cs typeface="Arial" pitchFamily="34" charset="0"/>
              </a:rPr>
              <a:t>8</a:t>
            </a:r>
            <a:r>
              <a:rPr lang="ru-RU" sz="2400" dirty="0" smtClean="0">
                <a:latin typeface="Verdana" pitchFamily="34" charset="0"/>
                <a:cs typeface="Arial" pitchFamily="34" charset="0"/>
              </a:rPr>
              <a:t>. </a:t>
            </a:r>
          </a:p>
          <a:p>
            <a:r>
              <a:rPr lang="ru-RU" sz="2400" dirty="0" smtClean="0">
                <a:latin typeface="Verdana" pitchFamily="34" charset="0"/>
                <a:cs typeface="Arial" pitchFamily="34" charset="0"/>
              </a:rPr>
              <a:t>    Такие уровни называются </a:t>
            </a:r>
            <a:r>
              <a:rPr lang="ru-RU" sz="2400" dirty="0" smtClean="0">
                <a:solidFill>
                  <a:srgbClr val="C00000"/>
                </a:solidFill>
                <a:latin typeface="Verdana" pitchFamily="34" charset="0"/>
                <a:cs typeface="Arial" pitchFamily="34" charset="0"/>
              </a:rPr>
              <a:t>завершенными</a:t>
            </a:r>
            <a:r>
              <a:rPr lang="ru-RU" sz="2400" dirty="0" smtClean="0">
                <a:latin typeface="Verdana" pitchFamily="34" charset="0"/>
                <a:cs typeface="Arial" pitchFamily="34" charset="0"/>
              </a:rPr>
              <a:t>.</a:t>
            </a:r>
          </a:p>
          <a:p>
            <a:r>
              <a:rPr lang="ru-RU" sz="2400" dirty="0" smtClean="0">
                <a:latin typeface="Verdana" pitchFamily="34" charset="0"/>
                <a:cs typeface="Arial" pitchFamily="34" charset="0"/>
              </a:rPr>
              <a:t>3. Число заполняемых энергетических уровней </a:t>
            </a:r>
          </a:p>
          <a:p>
            <a:r>
              <a:rPr lang="ru-RU" sz="2400" dirty="0" smtClean="0">
                <a:latin typeface="Verdana" pitchFamily="34" charset="0"/>
                <a:cs typeface="Arial" pitchFamily="34" charset="0"/>
              </a:rPr>
              <a:t>    равно номеру </a:t>
            </a:r>
            <a:r>
              <a:rPr lang="ru-RU" sz="2400" dirty="0" smtClean="0">
                <a:solidFill>
                  <a:srgbClr val="C00000"/>
                </a:solidFill>
                <a:latin typeface="Verdana" pitchFamily="34" charset="0"/>
                <a:cs typeface="Arial" pitchFamily="34" charset="0"/>
              </a:rPr>
              <a:t>периода</a:t>
            </a:r>
            <a:r>
              <a:rPr lang="ru-RU" sz="2400" dirty="0" smtClean="0">
                <a:latin typeface="Verdana" pitchFamily="34" charset="0"/>
                <a:cs typeface="Arial" pitchFamily="34" charset="0"/>
              </a:rPr>
              <a:t>, в котором находится </a:t>
            </a:r>
          </a:p>
          <a:p>
            <a:r>
              <a:rPr lang="ru-RU" sz="2400" dirty="0" smtClean="0">
                <a:latin typeface="Verdana" pitchFamily="34" charset="0"/>
                <a:cs typeface="Arial" pitchFamily="34" charset="0"/>
              </a:rPr>
              <a:t>    элемент.</a:t>
            </a:r>
          </a:p>
          <a:p>
            <a:r>
              <a:rPr lang="ru-RU" sz="2400" dirty="0" smtClean="0">
                <a:latin typeface="Verdana" pitchFamily="34" charset="0"/>
                <a:cs typeface="Arial" pitchFamily="34" charset="0"/>
              </a:rPr>
              <a:t>4. Число электронов на внешнем уровне атома </a:t>
            </a:r>
          </a:p>
          <a:p>
            <a:r>
              <a:rPr lang="ru-RU" sz="2400" dirty="0" smtClean="0">
                <a:latin typeface="Verdana" pitchFamily="34" charset="0"/>
                <a:cs typeface="Arial" pitchFamily="34" charset="0"/>
              </a:rPr>
              <a:t>    химического элемента равно номеру его </a:t>
            </a:r>
            <a:r>
              <a:rPr lang="ru-RU" sz="2400" dirty="0" smtClean="0">
                <a:solidFill>
                  <a:srgbClr val="C00000"/>
                </a:solidFill>
                <a:latin typeface="Verdana" pitchFamily="34" charset="0"/>
                <a:cs typeface="Arial" pitchFamily="34" charset="0"/>
              </a:rPr>
              <a:t>группы</a:t>
            </a:r>
            <a:r>
              <a:rPr lang="ru-RU" sz="2400" dirty="0" smtClean="0">
                <a:latin typeface="Verdana" pitchFamily="34" charset="0"/>
                <a:cs typeface="Arial" pitchFamily="34" charset="0"/>
              </a:rPr>
              <a:t> </a:t>
            </a:r>
          </a:p>
          <a:p>
            <a:r>
              <a:rPr lang="ru-RU" sz="2400" dirty="0" smtClean="0">
                <a:latin typeface="Verdana" pitchFamily="34" charset="0"/>
                <a:cs typeface="Arial" pitchFamily="34" charset="0"/>
              </a:rPr>
              <a:t>   (для элементов главных подгрупп).</a:t>
            </a:r>
          </a:p>
          <a:p>
            <a:r>
              <a:rPr lang="ru-RU" sz="2400" dirty="0" smtClean="0">
                <a:latin typeface="Verdana" pitchFamily="34" charset="0"/>
                <a:cs typeface="Arial" pitchFamily="34" charset="0"/>
              </a:rPr>
              <a:t>5. Свойства химических элементов </a:t>
            </a:r>
            <a:r>
              <a:rPr lang="ru-RU" sz="2400" dirty="0" smtClean="0">
                <a:solidFill>
                  <a:srgbClr val="C00000"/>
                </a:solidFill>
                <a:latin typeface="Verdana" pitchFamily="34" charset="0"/>
                <a:cs typeface="Arial" pitchFamily="34" charset="0"/>
              </a:rPr>
              <a:t>периодически </a:t>
            </a:r>
          </a:p>
          <a:p>
            <a:r>
              <a:rPr lang="ru-RU" sz="2400" dirty="0" smtClean="0">
                <a:solidFill>
                  <a:srgbClr val="C00000"/>
                </a:solidFill>
                <a:latin typeface="Verdana" pitchFamily="34" charset="0"/>
                <a:cs typeface="Arial" pitchFamily="34" charset="0"/>
              </a:rPr>
              <a:t>    повторяются</a:t>
            </a:r>
            <a:r>
              <a:rPr lang="ru-RU" sz="2400" dirty="0" smtClean="0">
                <a:latin typeface="Verdana" pitchFamily="34" charset="0"/>
                <a:cs typeface="Arial" pitchFamily="34" charset="0"/>
              </a:rPr>
              <a:t>, так как повторяется </a:t>
            </a:r>
            <a:r>
              <a:rPr lang="ru-RU" sz="2400" dirty="0" smtClean="0">
                <a:solidFill>
                  <a:srgbClr val="C00000"/>
                </a:solidFill>
                <a:latin typeface="Verdana" pitchFamily="34" charset="0"/>
                <a:cs typeface="Arial" pitchFamily="34" charset="0"/>
              </a:rPr>
              <a:t>строение </a:t>
            </a:r>
          </a:p>
          <a:p>
            <a:r>
              <a:rPr lang="ru-RU" sz="2400" dirty="0" smtClean="0">
                <a:solidFill>
                  <a:srgbClr val="C00000"/>
                </a:solidFill>
                <a:latin typeface="Verdana" pitchFamily="34" charset="0"/>
                <a:cs typeface="Arial" pitchFamily="34" charset="0"/>
              </a:rPr>
              <a:t>    внешних энергетических уровней </a:t>
            </a:r>
            <a:r>
              <a:rPr lang="ru-RU" sz="2400" dirty="0" smtClean="0">
                <a:latin typeface="Verdana" pitchFamily="34" charset="0"/>
                <a:cs typeface="Arial" pitchFamily="34" charset="0"/>
              </a:rPr>
              <a:t>у их атомов.</a:t>
            </a:r>
          </a:p>
          <a:p>
            <a:endParaRPr lang="ru-RU" sz="2400" dirty="0" smtClean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27584" y="1124744"/>
            <a:ext cx="3960440" cy="2880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23928" y="1844824"/>
            <a:ext cx="288032" cy="2880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100392" y="1844824"/>
            <a:ext cx="288032" cy="2880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148064" y="2204864"/>
            <a:ext cx="2448272" cy="2880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131840" y="2996952"/>
            <a:ext cx="1584176" cy="2880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452320" y="4077072"/>
            <a:ext cx="1224136" cy="2880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084168" y="4797152"/>
            <a:ext cx="2448272" cy="2880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99592" y="5157192"/>
            <a:ext cx="2016224" cy="2880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72200" y="5157192"/>
            <a:ext cx="1584176" cy="2880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99592" y="5517232"/>
            <a:ext cx="5472608" cy="36004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714356"/>
            <a:ext cx="2255746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Заполняется:</a:t>
            </a:r>
          </a:p>
          <a:p>
            <a:endParaRPr lang="ru-RU" dirty="0" smtClean="0"/>
          </a:p>
          <a:p>
            <a:pPr algn="ctr"/>
            <a:r>
              <a:rPr lang="ru-RU" dirty="0" smtClean="0"/>
              <a:t>2-й энергетический</a:t>
            </a:r>
          </a:p>
          <a:p>
            <a:pPr algn="ctr"/>
            <a:r>
              <a:rPr lang="ru-RU" dirty="0" smtClean="0"/>
              <a:t>уровень</a:t>
            </a:r>
          </a:p>
          <a:p>
            <a:pPr algn="ctr"/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dirty="0" smtClean="0"/>
              <a:t>3-й энергетический</a:t>
            </a:r>
          </a:p>
          <a:p>
            <a:pPr algn="ctr"/>
            <a:r>
              <a:rPr lang="ru-RU" dirty="0" smtClean="0"/>
              <a:t>уровень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2786050" y="1157802"/>
            <a:ext cx="714380" cy="7416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3807396" y="1249004"/>
            <a:ext cx="666470" cy="6606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788024" y="1340768"/>
            <a:ext cx="569794" cy="5557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724128" y="1412776"/>
            <a:ext cx="460452" cy="4515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643702" y="1492296"/>
            <a:ext cx="357190" cy="35719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429520" y="1559366"/>
            <a:ext cx="285752" cy="2857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8143900" y="1626436"/>
            <a:ext cx="214314" cy="21431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428860" y="2214554"/>
            <a:ext cx="62151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2670470" y="2282794"/>
            <a:ext cx="901398" cy="8845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734788" y="2339414"/>
            <a:ext cx="809916" cy="7994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723612" y="2420888"/>
            <a:ext cx="732240" cy="6988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649693" y="2492897"/>
            <a:ext cx="657192" cy="63549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533075" y="2564904"/>
            <a:ext cx="592024" cy="56114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7358082" y="2636912"/>
            <a:ext cx="454278" cy="47229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8061203" y="2708920"/>
            <a:ext cx="399230" cy="40605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2857488" y="1857364"/>
            <a:ext cx="5708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aseline="-25000" dirty="0" smtClean="0">
                <a:latin typeface="Verdana" pitchFamily="34" charset="0"/>
              </a:rPr>
              <a:t>3</a:t>
            </a:r>
            <a:r>
              <a:rPr lang="en-US" sz="2000" dirty="0" smtClean="0">
                <a:latin typeface="Verdana" pitchFamily="34" charset="0"/>
              </a:rPr>
              <a:t>Li       </a:t>
            </a:r>
            <a:r>
              <a:rPr lang="en-US" sz="2000" baseline="-25000" dirty="0" smtClean="0">
                <a:latin typeface="Verdana" pitchFamily="34" charset="0"/>
              </a:rPr>
              <a:t>4</a:t>
            </a:r>
            <a:r>
              <a:rPr lang="en-US" sz="2000" dirty="0" smtClean="0">
                <a:latin typeface="Verdana" pitchFamily="34" charset="0"/>
              </a:rPr>
              <a:t>Be       </a:t>
            </a:r>
            <a:r>
              <a:rPr lang="en-US" sz="2000" baseline="-25000" dirty="0" smtClean="0">
                <a:latin typeface="Verdana" pitchFamily="34" charset="0"/>
              </a:rPr>
              <a:t>5</a:t>
            </a:r>
            <a:r>
              <a:rPr lang="en-US" sz="2000" dirty="0" smtClean="0">
                <a:latin typeface="Verdana" pitchFamily="34" charset="0"/>
              </a:rPr>
              <a:t>B      </a:t>
            </a:r>
            <a:r>
              <a:rPr lang="en-US" sz="2000" baseline="-25000" dirty="0" smtClean="0">
                <a:latin typeface="Verdana" pitchFamily="34" charset="0"/>
              </a:rPr>
              <a:t>6</a:t>
            </a:r>
            <a:r>
              <a:rPr lang="en-US" sz="2000" dirty="0" smtClean="0">
                <a:latin typeface="Verdana" pitchFamily="34" charset="0"/>
              </a:rPr>
              <a:t>C       </a:t>
            </a:r>
            <a:r>
              <a:rPr lang="en-US" sz="2000" baseline="-25000" dirty="0" smtClean="0">
                <a:latin typeface="Verdana" pitchFamily="34" charset="0"/>
              </a:rPr>
              <a:t>7</a:t>
            </a:r>
            <a:r>
              <a:rPr lang="en-US" sz="2000" dirty="0" smtClean="0">
                <a:latin typeface="Verdana" pitchFamily="34" charset="0"/>
              </a:rPr>
              <a:t>N     </a:t>
            </a:r>
            <a:r>
              <a:rPr lang="en-US" sz="2000" baseline="-25000" dirty="0" smtClean="0">
                <a:latin typeface="Verdana" pitchFamily="34" charset="0"/>
              </a:rPr>
              <a:t>8</a:t>
            </a:r>
            <a:r>
              <a:rPr lang="en-US" sz="2000" dirty="0" smtClean="0">
                <a:latin typeface="Verdana" pitchFamily="34" charset="0"/>
              </a:rPr>
              <a:t>O    </a:t>
            </a:r>
            <a:r>
              <a:rPr lang="en-US" sz="2000" baseline="-25000" dirty="0" smtClean="0">
                <a:latin typeface="Verdana" pitchFamily="34" charset="0"/>
              </a:rPr>
              <a:t>9</a:t>
            </a:r>
            <a:r>
              <a:rPr lang="en-US" sz="2000" dirty="0" smtClean="0">
                <a:latin typeface="Verdana" pitchFamily="34" charset="0"/>
              </a:rPr>
              <a:t>F</a:t>
            </a:r>
            <a:endParaRPr lang="ru-RU" sz="2000" dirty="0">
              <a:latin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87316" y="3143248"/>
            <a:ext cx="5913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aseline="-25000" dirty="0" smtClean="0">
                <a:latin typeface="Verdana" pitchFamily="34" charset="0"/>
              </a:rPr>
              <a:t>11</a:t>
            </a:r>
            <a:r>
              <a:rPr lang="en-US" sz="2000" dirty="0" smtClean="0">
                <a:latin typeface="Verdana" pitchFamily="34" charset="0"/>
              </a:rPr>
              <a:t>Na     </a:t>
            </a:r>
            <a:r>
              <a:rPr lang="en-US" sz="2000" baseline="-25000" dirty="0" smtClean="0">
                <a:latin typeface="Verdana" pitchFamily="34" charset="0"/>
              </a:rPr>
              <a:t>12</a:t>
            </a:r>
            <a:r>
              <a:rPr lang="en-US" sz="2000" dirty="0" smtClean="0">
                <a:latin typeface="Verdana" pitchFamily="34" charset="0"/>
              </a:rPr>
              <a:t>Mg     </a:t>
            </a:r>
            <a:r>
              <a:rPr lang="en-US" sz="2000" baseline="-25000" dirty="0" smtClean="0">
                <a:latin typeface="Verdana" pitchFamily="34" charset="0"/>
              </a:rPr>
              <a:t>13</a:t>
            </a:r>
            <a:r>
              <a:rPr lang="en-US" sz="2000" dirty="0" smtClean="0">
                <a:latin typeface="Verdana" pitchFamily="34" charset="0"/>
              </a:rPr>
              <a:t>Al     </a:t>
            </a:r>
            <a:r>
              <a:rPr lang="en-US" sz="2000" baseline="-25000" dirty="0" smtClean="0">
                <a:latin typeface="Verdana" pitchFamily="34" charset="0"/>
              </a:rPr>
              <a:t>14</a:t>
            </a:r>
            <a:r>
              <a:rPr lang="en-US" sz="2000" dirty="0" smtClean="0">
                <a:latin typeface="Verdana" pitchFamily="34" charset="0"/>
              </a:rPr>
              <a:t>Si     </a:t>
            </a:r>
            <a:r>
              <a:rPr lang="en-US" sz="2000" baseline="-25000" dirty="0" smtClean="0">
                <a:latin typeface="Verdana" pitchFamily="34" charset="0"/>
              </a:rPr>
              <a:t>15</a:t>
            </a:r>
            <a:r>
              <a:rPr lang="en-US" sz="2000" dirty="0" smtClean="0">
                <a:latin typeface="Verdana" pitchFamily="34" charset="0"/>
              </a:rPr>
              <a:t>P    </a:t>
            </a:r>
            <a:r>
              <a:rPr lang="en-US" sz="2000" baseline="-25000" dirty="0" smtClean="0">
                <a:latin typeface="Verdana" pitchFamily="34" charset="0"/>
              </a:rPr>
              <a:t>16</a:t>
            </a:r>
            <a:r>
              <a:rPr lang="en-US" sz="2000" dirty="0" smtClean="0">
                <a:latin typeface="Verdana" pitchFamily="34" charset="0"/>
              </a:rPr>
              <a:t>S   </a:t>
            </a:r>
            <a:r>
              <a:rPr lang="en-US" sz="2000" baseline="-25000" dirty="0" smtClean="0">
                <a:latin typeface="Verdana" pitchFamily="34" charset="0"/>
              </a:rPr>
              <a:t>17</a:t>
            </a:r>
            <a:r>
              <a:rPr lang="en-US" sz="2000" dirty="0" smtClean="0">
                <a:latin typeface="Verdana" pitchFamily="34" charset="0"/>
              </a:rPr>
              <a:t>Cl</a:t>
            </a:r>
            <a:endParaRPr lang="ru-RU" sz="2000" dirty="0">
              <a:latin typeface="Verdana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0" y="0"/>
            <a:ext cx="9144000" cy="50006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Verdana" pitchFamily="34" charset="0"/>
                <a:cs typeface="Arial" pitchFamily="34" charset="0"/>
              </a:rPr>
              <a:t>Периодическое изменение свойств элементов</a:t>
            </a:r>
            <a:endParaRPr lang="ru-RU" sz="2400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5536" y="3645024"/>
            <a:ext cx="3181705" cy="67710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000" dirty="0" smtClean="0"/>
              <a:t>Свойства: </a:t>
            </a:r>
          </a:p>
          <a:p>
            <a:r>
              <a:rPr lang="ru-RU" dirty="0" smtClean="0"/>
              <a:t>(слева направо по периоду)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179512" y="4365104"/>
            <a:ext cx="4494244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Заряды ядер </a:t>
            </a:r>
            <a:r>
              <a:rPr lang="ru-RU" dirty="0" smtClean="0">
                <a:solidFill>
                  <a:srgbClr val="C00000"/>
                </a:solidFill>
              </a:rPr>
              <a:t>увеличиваются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Число электронов на внешнем уровне</a:t>
            </a:r>
          </a:p>
          <a:p>
            <a:r>
              <a:rPr lang="ru-RU" dirty="0" smtClean="0"/>
              <a:t>   </a:t>
            </a:r>
            <a:r>
              <a:rPr lang="ru-RU" dirty="0" smtClean="0">
                <a:solidFill>
                  <a:srgbClr val="C00000"/>
                </a:solidFill>
              </a:rPr>
              <a:t>увеличивается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Число заполняемых энергетических </a:t>
            </a:r>
          </a:p>
          <a:p>
            <a:r>
              <a:rPr lang="ru-RU" dirty="0" smtClean="0"/>
              <a:t>   уровней </a:t>
            </a:r>
            <a:r>
              <a:rPr lang="ru-RU" dirty="0" smtClean="0">
                <a:solidFill>
                  <a:srgbClr val="C00000"/>
                </a:solidFill>
              </a:rPr>
              <a:t>постоянно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Радиусы атомов </a:t>
            </a:r>
            <a:r>
              <a:rPr lang="ru-RU" dirty="0" smtClean="0">
                <a:solidFill>
                  <a:srgbClr val="C00000"/>
                </a:solidFill>
              </a:rPr>
              <a:t>уменьшаются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4644008" y="3645024"/>
            <a:ext cx="3993209" cy="67710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000" dirty="0" smtClean="0"/>
              <a:t>Свойства: </a:t>
            </a:r>
          </a:p>
          <a:p>
            <a:r>
              <a:rPr lang="ru-RU" dirty="0" smtClean="0"/>
              <a:t>(сверху вниз по главной подгруппе)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4716016" y="4437112"/>
            <a:ext cx="442217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Заряды ядер атомов </a:t>
            </a:r>
            <a:r>
              <a:rPr lang="ru-RU" dirty="0" smtClean="0">
                <a:solidFill>
                  <a:srgbClr val="C00000"/>
                </a:solidFill>
              </a:rPr>
              <a:t>увеличиваются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Число электронов на внешнем </a:t>
            </a:r>
          </a:p>
          <a:p>
            <a:r>
              <a:rPr lang="ru-RU" dirty="0" smtClean="0"/>
              <a:t>   уровне </a:t>
            </a:r>
            <a:r>
              <a:rPr lang="ru-RU" dirty="0" smtClean="0">
                <a:solidFill>
                  <a:srgbClr val="C00000"/>
                </a:solidFill>
              </a:rPr>
              <a:t>постоянно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Число заполняемых энергетических у</a:t>
            </a:r>
          </a:p>
          <a:p>
            <a:r>
              <a:rPr lang="ru-RU" dirty="0" smtClean="0"/>
              <a:t>   уровней </a:t>
            </a:r>
            <a:r>
              <a:rPr lang="ru-RU" dirty="0" smtClean="0">
                <a:solidFill>
                  <a:srgbClr val="C00000"/>
                </a:solidFill>
              </a:rPr>
              <a:t>увеличивается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Радиус атома </a:t>
            </a:r>
            <a:r>
              <a:rPr lang="ru-RU" dirty="0" smtClean="0">
                <a:solidFill>
                  <a:srgbClr val="C00000"/>
                </a:solidFill>
              </a:rPr>
              <a:t>увеличивается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87824" y="476672"/>
            <a:ext cx="5763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          II        III       IV        V       VI     VII</a:t>
            </a:r>
            <a:endParaRPr lang="ru-RU" sz="2400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907704" y="4437112"/>
            <a:ext cx="1800200" cy="2880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95536" y="4941168"/>
            <a:ext cx="1800200" cy="2880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403648" y="5517232"/>
            <a:ext cx="1440160" cy="2880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267744" y="5851146"/>
            <a:ext cx="1800200" cy="2880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265422" y="4509120"/>
            <a:ext cx="1699066" cy="2880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796136" y="5039302"/>
            <a:ext cx="1368152" cy="26190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5940152" y="5589240"/>
            <a:ext cx="1584176" cy="2880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496460" y="5910091"/>
            <a:ext cx="1800200" cy="2880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3" grpId="0" animBg="1"/>
      <p:bldP spid="35" grpId="0" animBg="1"/>
      <p:bldP spid="36" grpId="0" animBg="1"/>
      <p:bldP spid="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Арка 22"/>
          <p:cNvSpPr/>
          <p:nvPr/>
        </p:nvSpPr>
        <p:spPr>
          <a:xfrm rot="5400000">
            <a:off x="1017960" y="2625322"/>
            <a:ext cx="678660" cy="142876"/>
          </a:xfrm>
          <a:prstGeom prst="blockArc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Арка 25"/>
          <p:cNvSpPr/>
          <p:nvPr/>
        </p:nvSpPr>
        <p:spPr>
          <a:xfrm rot="5400000">
            <a:off x="1232274" y="2625322"/>
            <a:ext cx="678660" cy="142876"/>
          </a:xfrm>
          <a:prstGeom prst="blockArc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7" name="Арка 26"/>
          <p:cNvSpPr/>
          <p:nvPr/>
        </p:nvSpPr>
        <p:spPr>
          <a:xfrm rot="5400000">
            <a:off x="1446588" y="2625322"/>
            <a:ext cx="678660" cy="142876"/>
          </a:xfrm>
          <a:prstGeom prst="blockArc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 flipH="1">
            <a:off x="1142976" y="300037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2 8 1</a:t>
            </a:r>
            <a:endParaRPr lang="ru-RU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928794" y="242886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+</a:t>
            </a:r>
            <a:endParaRPr lang="ru-RU" sz="2400" b="1" dirty="0"/>
          </a:p>
        </p:txBody>
      </p:sp>
      <p:sp>
        <p:nvSpPr>
          <p:cNvPr id="15" name="Арка 14"/>
          <p:cNvSpPr/>
          <p:nvPr/>
        </p:nvSpPr>
        <p:spPr>
          <a:xfrm rot="5400000">
            <a:off x="3518290" y="2625322"/>
            <a:ext cx="678660" cy="142876"/>
          </a:xfrm>
          <a:prstGeom prst="blockArc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Арка 19"/>
          <p:cNvSpPr/>
          <p:nvPr/>
        </p:nvSpPr>
        <p:spPr>
          <a:xfrm rot="5400000">
            <a:off x="3303976" y="2625322"/>
            <a:ext cx="678660" cy="142876"/>
          </a:xfrm>
          <a:prstGeom prst="blockArc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Арка 20"/>
          <p:cNvSpPr/>
          <p:nvPr/>
        </p:nvSpPr>
        <p:spPr>
          <a:xfrm rot="5400000">
            <a:off x="3089662" y="2625322"/>
            <a:ext cx="678660" cy="142876"/>
          </a:xfrm>
          <a:prstGeom prst="blockArc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flipH="1">
            <a:off x="3214678" y="300037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2 8 7</a:t>
            </a:r>
            <a:endParaRPr lang="ru-RU" b="1" dirty="0"/>
          </a:p>
        </p:txBody>
      </p:sp>
      <p:sp>
        <p:nvSpPr>
          <p:cNvPr id="29" name="Стрелка вправо 28"/>
          <p:cNvSpPr/>
          <p:nvPr/>
        </p:nvSpPr>
        <p:spPr>
          <a:xfrm>
            <a:off x="4000496" y="2714620"/>
            <a:ext cx="571504" cy="45719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33" name="Объект 32"/>
          <p:cNvGraphicFramePr>
            <a:graphicFrameLocks noChangeAspect="1"/>
          </p:cNvGraphicFramePr>
          <p:nvPr/>
        </p:nvGraphicFramePr>
        <p:xfrm>
          <a:off x="214282" y="2357430"/>
          <a:ext cx="1214446" cy="642942"/>
        </p:xfrm>
        <a:graphic>
          <a:graphicData uri="http://schemas.openxmlformats.org/presentationml/2006/ole">
            <p:oleObj spid="_x0000_s1026" name="Формула" r:id="rId4" imgW="431640" imgH="228600" progId="Equation.3">
              <p:embed/>
            </p:oleObj>
          </a:graphicData>
        </a:graphic>
      </p:graphicFrame>
      <p:graphicFrame>
        <p:nvGraphicFramePr>
          <p:cNvPr id="34" name="Объект 33"/>
          <p:cNvGraphicFramePr>
            <a:graphicFrameLocks noChangeAspect="1"/>
          </p:cNvGraphicFramePr>
          <p:nvPr/>
        </p:nvGraphicFramePr>
        <p:xfrm>
          <a:off x="2143108" y="2357430"/>
          <a:ext cx="1263326" cy="750100"/>
        </p:xfrm>
        <a:graphic>
          <a:graphicData uri="http://schemas.openxmlformats.org/presentationml/2006/ole">
            <p:oleObj spid="_x0000_s1027" name="Формула" r:id="rId5" imgW="406080" imgH="241200" progId="Equation.3">
              <p:embed/>
            </p:oleObj>
          </a:graphicData>
        </a:graphic>
      </p:graphicFrame>
      <p:sp>
        <p:nvSpPr>
          <p:cNvPr id="39" name="Выгнутая вниз стрелка 38"/>
          <p:cNvSpPr/>
          <p:nvPr/>
        </p:nvSpPr>
        <p:spPr>
          <a:xfrm>
            <a:off x="1785918" y="3286124"/>
            <a:ext cx="2071702" cy="571504"/>
          </a:xfrm>
          <a:prstGeom prst="curvedUpArrow">
            <a:avLst/>
          </a:prstGeom>
          <a:solidFill>
            <a:srgbClr val="0070C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1714480" y="3286124"/>
            <a:ext cx="214314" cy="21431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1" name="Объект 50"/>
          <p:cNvGraphicFramePr>
            <a:graphicFrameLocks noChangeAspect="1"/>
          </p:cNvGraphicFramePr>
          <p:nvPr/>
        </p:nvGraphicFramePr>
        <p:xfrm>
          <a:off x="4572000" y="2357430"/>
          <a:ext cx="1389072" cy="714380"/>
        </p:xfrm>
        <a:graphic>
          <a:graphicData uri="http://schemas.openxmlformats.org/presentationml/2006/ole">
            <p:oleObj spid="_x0000_s1028" name="Формула" r:id="rId6" imgW="444240" imgH="228600" progId="Equation.3">
              <p:embed/>
            </p:oleObj>
          </a:graphicData>
        </a:graphic>
      </p:graphicFrame>
      <p:sp>
        <p:nvSpPr>
          <p:cNvPr id="52" name="Левая круглая скобка 51"/>
          <p:cNvSpPr/>
          <p:nvPr/>
        </p:nvSpPr>
        <p:spPr>
          <a:xfrm>
            <a:off x="4643438" y="2285992"/>
            <a:ext cx="73152" cy="91440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53" name="Правая круглая скобка 52"/>
          <p:cNvSpPr/>
          <p:nvPr/>
        </p:nvSpPr>
        <p:spPr>
          <a:xfrm>
            <a:off x="6429388" y="2285992"/>
            <a:ext cx="73152" cy="914400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Левая круглая скобка 53"/>
          <p:cNvSpPr/>
          <p:nvPr/>
        </p:nvSpPr>
        <p:spPr>
          <a:xfrm>
            <a:off x="6643702" y="2285992"/>
            <a:ext cx="73152" cy="91440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graphicFrame>
        <p:nvGraphicFramePr>
          <p:cNvPr id="55" name="Объект 54"/>
          <p:cNvGraphicFramePr>
            <a:graphicFrameLocks noChangeAspect="1"/>
          </p:cNvGraphicFramePr>
          <p:nvPr/>
        </p:nvGraphicFramePr>
        <p:xfrm>
          <a:off x="6715140" y="2357430"/>
          <a:ext cx="1267086" cy="729534"/>
        </p:xfrm>
        <a:graphic>
          <a:graphicData uri="http://schemas.openxmlformats.org/presentationml/2006/ole">
            <p:oleObj spid="_x0000_s1029" name="Формула" r:id="rId7" imgW="419040" imgH="241200" progId="Equation.3">
              <p:embed/>
            </p:oleObj>
          </a:graphicData>
        </a:graphic>
      </p:graphicFrame>
      <p:sp>
        <p:nvSpPr>
          <p:cNvPr id="56" name="Правая круглая скобка 55"/>
          <p:cNvSpPr/>
          <p:nvPr/>
        </p:nvSpPr>
        <p:spPr>
          <a:xfrm>
            <a:off x="8501090" y="2285992"/>
            <a:ext cx="73152" cy="914400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Арка 59"/>
          <p:cNvSpPr/>
          <p:nvPr/>
        </p:nvSpPr>
        <p:spPr>
          <a:xfrm rot="5400000">
            <a:off x="5804306" y="2696760"/>
            <a:ext cx="678660" cy="142876"/>
          </a:xfrm>
          <a:prstGeom prst="blockArc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1" name="Арка 60"/>
          <p:cNvSpPr/>
          <p:nvPr/>
        </p:nvSpPr>
        <p:spPr>
          <a:xfrm rot="5400000">
            <a:off x="5589992" y="2696760"/>
            <a:ext cx="678660" cy="142876"/>
          </a:xfrm>
          <a:prstGeom prst="blockArc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 flipH="1">
            <a:off x="5786446" y="307181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2 8  </a:t>
            </a:r>
            <a:endParaRPr lang="ru-RU" b="1" dirty="0"/>
          </a:p>
        </p:txBody>
      </p:sp>
      <p:sp>
        <p:nvSpPr>
          <p:cNvPr id="64" name="Арка 63"/>
          <p:cNvSpPr/>
          <p:nvPr/>
        </p:nvSpPr>
        <p:spPr>
          <a:xfrm rot="5400000">
            <a:off x="6018620" y="2696760"/>
            <a:ext cx="678660" cy="142876"/>
          </a:xfrm>
          <a:prstGeom prst="blockArc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5" name="Арка 64"/>
          <p:cNvSpPr/>
          <p:nvPr/>
        </p:nvSpPr>
        <p:spPr>
          <a:xfrm rot="5400000">
            <a:off x="8018884" y="2696760"/>
            <a:ext cx="678660" cy="142876"/>
          </a:xfrm>
          <a:prstGeom prst="blockArc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6" name="Арка 65"/>
          <p:cNvSpPr/>
          <p:nvPr/>
        </p:nvSpPr>
        <p:spPr>
          <a:xfrm rot="5400000">
            <a:off x="7804570" y="2696760"/>
            <a:ext cx="678660" cy="142876"/>
          </a:xfrm>
          <a:prstGeom prst="blockArc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7" name="Арка 66"/>
          <p:cNvSpPr/>
          <p:nvPr/>
        </p:nvSpPr>
        <p:spPr>
          <a:xfrm rot="5400000">
            <a:off x="7590256" y="2696760"/>
            <a:ext cx="678660" cy="142876"/>
          </a:xfrm>
          <a:prstGeom prst="blockArc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 flipH="1">
            <a:off x="7786710" y="307181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2 8 8</a:t>
            </a:r>
            <a:endParaRPr lang="ru-RU" b="1" dirty="0"/>
          </a:p>
        </p:txBody>
      </p:sp>
      <p:graphicFrame>
        <p:nvGraphicFramePr>
          <p:cNvPr id="32" name="Объект 31"/>
          <p:cNvGraphicFramePr>
            <a:graphicFrameLocks noChangeAspect="1"/>
          </p:cNvGraphicFramePr>
          <p:nvPr/>
        </p:nvGraphicFramePr>
        <p:xfrm>
          <a:off x="3635896" y="3933056"/>
          <a:ext cx="3471863" cy="1543050"/>
        </p:xfrm>
        <a:graphic>
          <a:graphicData uri="http://schemas.openxmlformats.org/presentationml/2006/ole">
            <p:oleObj spid="_x0000_s1030" name="Формула" r:id="rId8" imgW="1028520" imgH="457200" progId="Equation.3">
              <p:embed/>
            </p:oleObj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5364088" y="1916832"/>
            <a:ext cx="76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Verdana" pitchFamily="34" charset="0"/>
              </a:rPr>
              <a:t>ион</a:t>
            </a:r>
            <a:endParaRPr lang="ru-RU" sz="2400" dirty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596336" y="1844824"/>
            <a:ext cx="76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Verdana" pitchFamily="34" charset="0"/>
              </a:rPr>
              <a:t>ион</a:t>
            </a:r>
            <a:endParaRPr lang="ru-RU" sz="2400" dirty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187624" y="1916832"/>
            <a:ext cx="1032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Verdana" pitchFamily="34" charset="0"/>
              </a:rPr>
              <a:t>атом </a:t>
            </a:r>
            <a:endParaRPr lang="ru-RU" sz="2400" dirty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275856" y="1916832"/>
            <a:ext cx="1032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Verdana" pitchFamily="34" charset="0"/>
              </a:rPr>
              <a:t>атом </a:t>
            </a:r>
            <a:endParaRPr lang="ru-RU" sz="2400" dirty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u="sng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Ионная связь </a:t>
            </a:r>
            <a:r>
              <a:rPr lang="ru-RU" sz="2400" dirty="0" smtClean="0">
                <a:latin typeface="Verdana" pitchFamily="34" charset="0"/>
                <a:cs typeface="Arial" pitchFamily="34" charset="0"/>
              </a:rPr>
              <a:t>образуется между ионами и осуществляется</a:t>
            </a:r>
          </a:p>
          <a:p>
            <a:pPr algn="ctr"/>
            <a:r>
              <a:rPr lang="ru-RU" sz="2400" dirty="0" smtClean="0">
                <a:latin typeface="Verdana" pitchFamily="34" charset="0"/>
                <a:cs typeface="Arial" pitchFamily="34" charset="0"/>
              </a:rPr>
              <a:t>электростатическим притяжением </a:t>
            </a:r>
            <a:endParaRPr lang="ru-RU" sz="2400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779912" y="5517232"/>
            <a:ext cx="27398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Verdana" pitchFamily="34" charset="0"/>
              </a:rPr>
              <a:t>[Na</a:t>
            </a:r>
            <a:r>
              <a:rPr lang="en-US" sz="4000" baseline="30000" dirty="0" smtClean="0">
                <a:latin typeface="Verdana" pitchFamily="34" charset="0"/>
              </a:rPr>
              <a:t>+</a:t>
            </a:r>
            <a:r>
              <a:rPr lang="en-US" sz="4000" dirty="0" smtClean="0">
                <a:latin typeface="Verdana" pitchFamily="34" charset="0"/>
              </a:rPr>
              <a:t>][</a:t>
            </a:r>
            <a:r>
              <a:rPr lang="en-US" sz="4000" dirty="0" err="1" smtClean="0">
                <a:latin typeface="Verdana" pitchFamily="34" charset="0"/>
              </a:rPr>
              <a:t>Cl</a:t>
            </a:r>
            <a:r>
              <a:rPr lang="en-US" sz="4000" baseline="30000" dirty="0" smtClean="0">
                <a:latin typeface="Verdana" pitchFamily="34" charset="0"/>
              </a:rPr>
              <a:t>-</a:t>
            </a:r>
            <a:r>
              <a:rPr lang="en-US" sz="4000" dirty="0" smtClean="0">
                <a:latin typeface="Verdana" pitchFamily="34" charset="0"/>
              </a:rPr>
              <a:t>]</a:t>
            </a:r>
            <a:endParaRPr lang="ru-RU" sz="4000" dirty="0">
              <a:latin typeface="Verdana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915816" y="3933056"/>
            <a:ext cx="4680520" cy="25922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13691E-6 L 0.05834 0.05319 C 0.07066 0.06522 0.08889 0.07193 0.10799 0.07193 C 0.12969 0.07193 0.14705 0.06522 0.15938 0.05319 L 0.21806 -2.13691E-6 " pathEditMode="relative" rAng="0" ptsTypes="FffFF">
                                      <p:cBhvr>
                                        <p:cTn id="5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" y="36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6" grpId="0" animBg="1"/>
      <p:bldP spid="27" grpId="0" animBg="1"/>
      <p:bldP spid="28" grpId="0"/>
      <p:bldP spid="31" grpId="0"/>
      <p:bldP spid="15" grpId="0" animBg="1"/>
      <p:bldP spid="20" grpId="0" animBg="1"/>
      <p:bldP spid="21" grpId="0" animBg="1"/>
      <p:bldP spid="22" grpId="0"/>
      <p:bldP spid="29" grpId="0" animBg="1"/>
      <p:bldP spid="39" grpId="0" animBg="1"/>
      <p:bldP spid="40" grpId="0" animBg="1"/>
      <p:bldP spid="40" grpId="1" animBg="1"/>
      <p:bldP spid="52" grpId="0" animBg="1"/>
      <p:bldP spid="53" grpId="0" animBg="1"/>
      <p:bldP spid="54" grpId="0" animBg="1"/>
      <p:bldP spid="56" grpId="0" animBg="1"/>
      <p:bldP spid="60" grpId="0" animBg="1"/>
      <p:bldP spid="61" grpId="0" animBg="1"/>
      <p:bldP spid="62" grpId="0"/>
      <p:bldP spid="64" grpId="0" animBg="1"/>
      <p:bldP spid="65" grpId="0" animBg="1"/>
      <p:bldP spid="66" grpId="0" animBg="1"/>
      <p:bldP spid="67" grpId="0" animBg="1"/>
      <p:bldP spid="68" grpId="0"/>
      <p:bldP spid="44" grpId="0"/>
      <p:bldP spid="45" grpId="0"/>
      <p:bldP spid="46" grpId="0"/>
      <p:bldP spid="47" grpId="0"/>
      <p:bldP spid="49" grpId="0" animBg="1"/>
      <p:bldP spid="38" grpId="0"/>
      <p:bldP spid="4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Verdana" pitchFamily="34" charset="0"/>
              </a:rPr>
              <a:t>Установите соответствие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285860"/>
            <a:ext cx="3214710" cy="584775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Строение атома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00694" y="1280057"/>
            <a:ext cx="3214710" cy="1015663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Положение химического элемента в периодической системе</a:t>
            </a:r>
            <a:endParaRPr lang="ru-RU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2493920"/>
            <a:ext cx="3214710" cy="400110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0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1. Заряд ядра атома</a:t>
            </a:r>
            <a:endParaRPr lang="ru-RU" sz="2000" b="1" cap="none" spc="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3007056"/>
            <a:ext cx="3214710" cy="707886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0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 Общее число электронов в атоме</a:t>
            </a:r>
            <a:endParaRPr lang="ru-RU" sz="2000" b="1" cap="none" spc="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3920" y="3832084"/>
            <a:ext cx="3214710" cy="707886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0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3. Число протонов в ядре атома</a:t>
            </a:r>
            <a:endParaRPr lang="ru-RU" sz="2000" b="1" cap="none" spc="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0578" y="4649832"/>
            <a:ext cx="3214710" cy="1015663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0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4. Число электронов на внешнем электронном уровне</a:t>
            </a:r>
            <a:endParaRPr lang="ru-RU" sz="2000" b="1" cap="none" spc="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0306" y="5777024"/>
            <a:ext cx="3214710" cy="1015663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0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 Число энергетических уровней (электронных оболочек)</a:t>
            </a:r>
            <a:endParaRPr lang="ru-RU" sz="2000" b="1" cap="none" spc="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00694" y="4214818"/>
            <a:ext cx="3214710" cy="400110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0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Б) Номер периода  </a:t>
            </a:r>
            <a:endParaRPr lang="ru-RU" sz="2000" b="1" cap="none" spc="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510422" y="2484192"/>
            <a:ext cx="3214710" cy="707886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0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А) Порядковый номер элемента</a:t>
            </a:r>
            <a:endParaRPr lang="ru-RU" sz="2000" b="1" cap="none" spc="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500694" y="5715016"/>
            <a:ext cx="3214710" cy="400110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0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В) Номер группы</a:t>
            </a:r>
            <a:endParaRPr lang="ru-RU" sz="2000" b="1" cap="none" spc="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3786182" y="2714620"/>
            <a:ext cx="1643074" cy="1588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3786182" y="2857496"/>
            <a:ext cx="1643074" cy="500066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3786182" y="3000372"/>
            <a:ext cx="1643074" cy="1214446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786182" y="5214950"/>
            <a:ext cx="1643074" cy="71438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 flipH="1" flipV="1">
            <a:off x="3643306" y="4572008"/>
            <a:ext cx="1928826" cy="1643074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422</Words>
  <Application>Microsoft Office PowerPoint</Application>
  <PresentationFormat>Экран (4:3)</PresentationFormat>
  <Paragraphs>134</Paragraphs>
  <Slides>6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Формула</vt:lpstr>
      <vt:lpstr>Изменение числа электронов на внешнем энергетическом уровне атомов</vt:lpstr>
      <vt:lpstr>Слайд 2</vt:lpstr>
      <vt:lpstr>Слайд 3</vt:lpstr>
      <vt:lpstr>Слайд 4</vt:lpstr>
      <vt:lpstr>Слайд 5</vt:lpstr>
      <vt:lpstr>Слайд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ПОРТФОЛИО УЧИТЕЛЯ</dc:title>
  <dc:creator>Болотов</dc:creator>
  <cp:lastModifiedBy>User</cp:lastModifiedBy>
  <cp:revision>34</cp:revision>
  <dcterms:created xsi:type="dcterms:W3CDTF">2007-08-27T16:59:47Z</dcterms:created>
  <dcterms:modified xsi:type="dcterms:W3CDTF">2016-02-03T18:18:12Z</dcterms:modified>
</cp:coreProperties>
</file>