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4" r:id="rId3"/>
    <p:sldId id="259" r:id="rId4"/>
    <p:sldId id="260" r:id="rId5"/>
    <p:sldId id="257" r:id="rId6"/>
    <p:sldId id="262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A4A5B0-537F-41D7-B9EC-55E8AA4F68C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6ED493-840A-41D8-ABC2-E636950F8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D72DB-AA3C-4928-8AB2-4480CA16C82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Баженов Алексей Анатольевич</a:t>
            </a:r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Коллекция учебных динамических слайдов по химии 8 класс. 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D72DB-AA3C-4928-8AB2-4480CA16C82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Баженов Алексей Анатольевич</a:t>
            </a:r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Коллекция учебных динамических слайдов по химии 8 класс. 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D80B2-DE2C-48A1-A74D-398B4BBB36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D80B2-DE2C-48A1-A74D-398B4BBB36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Этот раздел состоит из разнообразных дидактических материалов по анализу, оценке и самооценке педагога: </a:t>
            </a:r>
          </a:p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Диагностики личности учителя, педагогической деятельности, педагогического общения;</a:t>
            </a:r>
          </a:p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Диагностики качества образовательного процесса (срезы знаний, итоги успеваемости, результаты олимпиад, конкурсов и др.)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0E31C9-B643-4F13-ABC5-9315DC30651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r>
              <a:rPr lang="ru-RU" smtClean="0"/>
              <a:t>Этот раздел включает в себя характеристики отношения педагога к различным видам деятельности, представленные администрацией гимназии, коллегами, родителями, а так же самоанализ деятельности педагога.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1A172-D18A-43BC-A613-8C2A3430121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smtClean="0"/>
              <a:t>Подходы к построению “Портфолио” могут быть разнообразными, в зависимости от индивидуальных особенностей учителя. Важно, чтобы учитель проанализировал свою работу, собственные успехи, объективно оценил свои возможности и увидел способы преодоления трудностей и достижения более высоких результатов. 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mtClean="0"/>
              <a:t>Методический портфель может быть представлен файловой папкой. Презентация или публичная защита портфеля проводится во время творческого отчета или аттестации педагога. Материалы методического портфолио становятся основой для анализа деятельности учителя. 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4E0190-5CF3-4647-953E-5E4791C3913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5F5F1-DAD0-4E99-AD1B-FC0E24307F4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1026-05A7-4FB4-BFAF-AC1BCA163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DD68-7B94-462A-B551-5501EA9C9DE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FC34-84AC-407E-9E84-319262673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8146-52C4-4947-ABB6-6C0EDCB1B9A1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B92EC-A57B-46C3-84C2-A116F4576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A650-E43A-45DB-A50F-359F7603AA0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2A05-3739-4E0E-8358-0E4CF8E8B3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45E8-B954-4B32-BC90-6683D1205EB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0A59-476C-4420-A2CF-A22D7EED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297D-76B1-447A-AE4A-0039B955E15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ADAB-B697-4A7B-A19D-4F4281AE1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6912-EE86-45A4-B47A-B1BED3B9B315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0C81-6A5A-4273-A07D-41CED28D8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E573-EFF9-4F6C-9235-C3019E19EF44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D6053-8FE4-4FD8-AE55-464A202A4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F2976-E104-4A98-A8F9-7BE5BCAD0E0F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DBAA-5AD2-4989-BE67-A83226B1E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CA93-43AB-4C75-B674-9EB9358EA82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D2D69-F463-4CE6-B676-4E0FC6F4C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5600-2AFA-43A0-8DB4-F4DC9BCCFAF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0CAF-0ED7-48DB-B813-3B45D4E03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42875" y="1600200"/>
            <a:ext cx="8858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B482FE-5EC1-4F4D-8A4F-5CE0D761CEE0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3CD7-66D3-4F41-A24F-0564BE1A3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 spc="50">
          <a:ln w="11430"/>
          <a:solidFill>
            <a:srgbClr val="002060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2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.bin"/><Relationship Id="rId12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slide" Target="slide2.xml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Verdana" pitchFamily="34" charset="0"/>
              </a:rPr>
              <a:t>C</a:t>
            </a:r>
            <a:r>
              <a:rPr lang="ru-RU" sz="4000" dirty="0" err="1" smtClean="0">
                <a:latin typeface="Verdana" pitchFamily="34" charset="0"/>
              </a:rPr>
              <a:t>троение</a:t>
            </a:r>
            <a:r>
              <a:rPr lang="ru-RU" sz="4000" dirty="0" smtClean="0">
                <a:latin typeface="Verdana" pitchFamily="34" charset="0"/>
              </a:rPr>
              <a:t> электронных оболочек атомов </a:t>
            </a:r>
            <a:endParaRPr lang="ru-RU" sz="4000" dirty="0">
              <a:latin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785918" y="428604"/>
            <a:ext cx="45925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Тюменская область,</a:t>
            </a:r>
          </a:p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Ханты-Мансийский автономный округ –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Югра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Когалым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МАОУ СОШ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5644" y="5143512"/>
            <a:ext cx="3833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Разработала учитель химии </a:t>
            </a:r>
          </a:p>
          <a:p>
            <a:pPr algn="r"/>
            <a:r>
              <a:rPr lang="ru-RU" sz="1600" dirty="0" smtClean="0"/>
              <a:t>высшей квалификационной категории</a:t>
            </a:r>
          </a:p>
          <a:p>
            <a:pPr algn="r"/>
            <a:r>
              <a:rPr lang="ru-RU" sz="1600" dirty="0" err="1" smtClean="0"/>
              <a:t>Вакенгут</a:t>
            </a:r>
            <a:r>
              <a:rPr lang="ru-RU" sz="1600" dirty="0" smtClean="0"/>
              <a:t> И.Э.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500034" y="1643050"/>
            <a:ext cx="8286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В1. </a:t>
            </a:r>
            <a:r>
              <a:rPr lang="ru-RU" dirty="0">
                <a:ea typeface="Times New Roman" pitchFamily="18" charset="0"/>
                <a:cs typeface="Arial" charset="0"/>
              </a:rPr>
              <a:t>Установите соответствие между распределением электронов по уровням атома элемента и символом этого элемента. Ответ дайте в виде последовательности цифр, соответствующей буквам по алфавиту</a:t>
            </a:r>
            <a:r>
              <a:rPr lang="ru-RU" sz="1200" dirty="0">
                <a:ea typeface="Times New Roman" pitchFamily="18" charset="0"/>
                <a:cs typeface="Arial" charset="0"/>
              </a:rPr>
              <a:t>.</a:t>
            </a:r>
          </a:p>
          <a:p>
            <a:pPr eaLnBrk="0" hangingPunct="0"/>
            <a:endParaRPr lang="ru-RU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600" dirty="0">
                <a:ea typeface="Times New Roman" pitchFamily="18" charset="0"/>
                <a:cs typeface="Arial" charset="0"/>
              </a:rPr>
              <a:t>РАСПРЕДЕЛЕНИЕ ЭЛЕКТРОНОВ        СИМВОЛ ЭЛЕМЕНТА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А) 2е,8е,2е                                                 1) </a:t>
            </a:r>
            <a:r>
              <a:rPr lang="en-US" sz="1600" dirty="0">
                <a:cs typeface="Times New Roman" pitchFamily="18" charset="0"/>
              </a:rPr>
              <a:t>S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Б) 2е,8е,4е                                                 2) </a:t>
            </a:r>
            <a:r>
              <a:rPr lang="en-US" sz="1600" dirty="0" err="1">
                <a:cs typeface="Times New Roman" pitchFamily="18" charset="0"/>
              </a:rPr>
              <a:t>Ar</a:t>
            </a:r>
            <a:r>
              <a:rPr lang="en-US" sz="1600" dirty="0">
                <a:cs typeface="Times New Roman" pitchFamily="18" charset="0"/>
              </a:rPr>
              <a:t> 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В) 2е,8е,6е                                                 3) </a:t>
            </a:r>
            <a:r>
              <a:rPr lang="en-US" sz="1600" dirty="0">
                <a:cs typeface="Times New Roman" pitchFamily="18" charset="0"/>
              </a:rPr>
              <a:t>Mg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Г) 2е,8е,8е                                                 4) </a:t>
            </a:r>
            <a:r>
              <a:rPr lang="en-US" sz="1600" dirty="0">
                <a:cs typeface="Times New Roman" pitchFamily="18" charset="0"/>
              </a:rPr>
              <a:t>Si</a:t>
            </a:r>
            <a:endParaRPr lang="en-US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760" y="550070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3"/>
          <p:cNvSpPr txBox="1">
            <a:spLocks noChangeArrowheads="1"/>
          </p:cNvSpPr>
          <p:nvPr/>
        </p:nvSpPr>
        <p:spPr bwMode="auto">
          <a:xfrm>
            <a:off x="6143625" y="55006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3412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00760" y="550070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1" name="TextBox 14"/>
          <p:cNvSpPr txBox="1">
            <a:spLocks noChangeArrowheads="1"/>
          </p:cNvSpPr>
          <p:nvPr/>
        </p:nvSpPr>
        <p:spPr bwMode="auto">
          <a:xfrm>
            <a:off x="6143625" y="5500688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ответ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5852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7" name="Управляющая кнопка: домой 16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1"/>
                  </p:tgtEl>
                </p:cond>
              </p:nextCondLst>
            </p:seq>
          </p:childTnLst>
        </p:cTn>
      </p:par>
    </p:tnLst>
    <p:bldLst>
      <p:bldP spid="13" grpId="0" animBg="1"/>
      <p:bldP spid="41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0034" y="571480"/>
            <a:ext cx="8072494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Домашнее задание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3357562"/>
            <a:ext cx="8244565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Verdana" pitchFamily="34" charset="0"/>
              </a:rPr>
              <a:t>Читать §8 (страницы 46-50).</a:t>
            </a:r>
          </a:p>
          <a:p>
            <a:endParaRPr lang="ru-RU" sz="2400" dirty="0" smtClean="0">
              <a:latin typeface="Verdana" pitchFamily="34" charset="0"/>
            </a:endParaRPr>
          </a:p>
          <a:p>
            <a:r>
              <a:rPr lang="ru-RU" sz="2400" dirty="0" smtClean="0">
                <a:latin typeface="Verdana" pitchFamily="34" charset="0"/>
              </a:rPr>
              <a:t>Выучить ключевые понятия темы на странице 52.</a:t>
            </a:r>
          </a:p>
          <a:p>
            <a:endParaRPr lang="ru-RU" sz="2400" dirty="0" smtClean="0">
              <a:latin typeface="Verdana" pitchFamily="34" charset="0"/>
            </a:endParaRPr>
          </a:p>
          <a:p>
            <a:r>
              <a:rPr lang="ru-RU" sz="2400" dirty="0" smtClean="0">
                <a:latin typeface="Verdana" pitchFamily="34" charset="0"/>
              </a:rPr>
              <a:t>Выполнить письменно упражнения 1 и 2 </a:t>
            </a:r>
          </a:p>
          <a:p>
            <a:r>
              <a:rPr lang="ru-RU" sz="2400" dirty="0" smtClean="0">
                <a:latin typeface="Verdana" pitchFamily="34" charset="0"/>
              </a:rPr>
              <a:t>на странице 52.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6" descr="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857232"/>
            <a:ext cx="2386028" cy="2411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428604"/>
            <a:ext cx="248818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</a:rPr>
              <a:t>Содержание</a:t>
            </a:r>
            <a:endParaRPr lang="ru-RU" sz="2800" dirty="0">
              <a:latin typeface="Verdana" pitchFamily="34" charset="0"/>
            </a:endParaRPr>
          </a:p>
        </p:txBody>
      </p:sp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571472" y="1136588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/>
              <a:t> </a:t>
            </a:r>
          </a:p>
          <a:p>
            <a:pPr lvl="0"/>
            <a:r>
              <a:rPr lang="ru-RU" sz="2000" dirty="0" smtClean="0">
                <a:latin typeface="Verdana" pitchFamily="34" charset="0"/>
              </a:rPr>
              <a:t>1.Орбитально-планетарная модель строения атома</a:t>
            </a:r>
          </a:p>
          <a:p>
            <a:endParaRPr lang="ru-RU" dirty="0">
              <a:latin typeface="Verdana" pitchFamily="34" charset="0"/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571472" y="1857364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2.Строение электронных оболочек атомов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571472" y="250030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3.Схемы строения электронных оболочек.1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" name="Скругленный прямоугольник 5">
            <a:hlinkClick r:id="rId5" action="ppaction://hlinksldjump"/>
          </p:cNvPr>
          <p:cNvSpPr/>
          <p:nvPr/>
        </p:nvSpPr>
        <p:spPr>
          <a:xfrm>
            <a:off x="571472" y="321468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4.Схемы строения электронных оболочек.2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7" name="Скругленный прямоугольник 6">
            <a:hlinkClick r:id="rId6" action="ppaction://hlinksldjump"/>
          </p:cNvPr>
          <p:cNvSpPr/>
          <p:nvPr/>
        </p:nvSpPr>
        <p:spPr>
          <a:xfrm>
            <a:off x="571472" y="392906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5.Схемы строения электронных оболочек.3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8" name="Скругленный прямоугольник 7">
            <a:hlinkClick r:id="rId7" action="ppaction://hlinksldjump"/>
          </p:cNvPr>
          <p:cNvSpPr/>
          <p:nvPr/>
        </p:nvSpPr>
        <p:spPr>
          <a:xfrm>
            <a:off x="571472" y="464344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6.Проверь свои знания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9" name="Скругленный прямоугольник 8">
            <a:hlinkClick r:id="rId8" action="ppaction://hlinksldjump"/>
          </p:cNvPr>
          <p:cNvSpPr/>
          <p:nvPr/>
        </p:nvSpPr>
        <p:spPr>
          <a:xfrm>
            <a:off x="571472" y="5286388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7.Домашнее задание</a:t>
            </a: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Овал 118"/>
          <p:cNvSpPr/>
          <p:nvPr/>
        </p:nvSpPr>
        <p:spPr>
          <a:xfrm>
            <a:off x="1142976" y="1785926"/>
            <a:ext cx="3857652" cy="3714776"/>
          </a:xfrm>
          <a:prstGeom prst="ellipse">
            <a:avLst/>
          </a:prstGeom>
          <a:solidFill>
            <a:srgbClr val="FFC000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285852" y="1928802"/>
            <a:ext cx="3571900" cy="3429024"/>
          </a:xfrm>
          <a:prstGeom prst="ellipse">
            <a:avLst/>
          </a:prstGeom>
          <a:solidFill>
            <a:srgbClr val="FFC000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1428728" y="2071678"/>
            <a:ext cx="3286148" cy="3143272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1928794" y="2500306"/>
            <a:ext cx="2286016" cy="2286016"/>
          </a:xfrm>
          <a:prstGeom prst="ellipse">
            <a:avLst/>
          </a:prstGeom>
          <a:solidFill>
            <a:srgbClr val="7678D8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2071670" y="2643182"/>
            <a:ext cx="2000264" cy="200026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571736" y="3143248"/>
            <a:ext cx="1000132" cy="1000132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00125" y="785794"/>
            <a:ext cx="81438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Овал 104"/>
          <p:cNvSpPr/>
          <p:nvPr/>
        </p:nvSpPr>
        <p:spPr>
          <a:xfrm>
            <a:off x="3000364" y="3571876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 flipV="1">
            <a:off x="3071802" y="1785926"/>
            <a:ext cx="2286016" cy="18573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5357818" y="1785926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3571868" y="2143116"/>
            <a:ext cx="1785950" cy="13573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5357818" y="2141528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786446" y="1500174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Ядро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786446" y="1928802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электронный </a:t>
            </a:r>
          </a:p>
          <a:p>
            <a:r>
              <a:rPr lang="ru-RU" dirty="0" smtClean="0"/>
              <a:t> слой (</a:t>
            </a:r>
            <a:r>
              <a:rPr lang="en-US" dirty="0" smtClean="0"/>
              <a:t>max 2e</a:t>
            </a:r>
            <a:r>
              <a:rPr lang="en-US" baseline="30000" dirty="0" smtClean="0"/>
              <a:t>-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34" name="Овал 133"/>
          <p:cNvSpPr/>
          <p:nvPr/>
        </p:nvSpPr>
        <p:spPr>
          <a:xfrm>
            <a:off x="2643174" y="328612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3428992" y="392906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 flipV="1">
            <a:off x="4071934" y="2928934"/>
            <a:ext cx="1285884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786446" y="2714620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электронный </a:t>
            </a:r>
          </a:p>
          <a:p>
            <a:r>
              <a:rPr lang="ru-RU" dirty="0" smtClean="0"/>
              <a:t> слой</a:t>
            </a:r>
            <a:r>
              <a:rPr lang="en-US" dirty="0" smtClean="0"/>
              <a:t> (max 8e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ru-RU" dirty="0"/>
          </a:p>
        </p:txBody>
      </p:sp>
      <p:cxnSp>
        <p:nvCxnSpPr>
          <p:cNvPr id="142" name="Прямая со стрелкой 141"/>
          <p:cNvCxnSpPr/>
          <p:nvPr/>
        </p:nvCxnSpPr>
        <p:spPr>
          <a:xfrm>
            <a:off x="5357818" y="2928934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3000364" y="4572008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9" name="Овал 148"/>
          <p:cNvSpPr/>
          <p:nvPr/>
        </p:nvSpPr>
        <p:spPr>
          <a:xfrm>
            <a:off x="3214678" y="264318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9" name="Овал 178"/>
          <p:cNvSpPr/>
          <p:nvPr/>
        </p:nvSpPr>
        <p:spPr>
          <a:xfrm>
            <a:off x="3571868" y="464344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3" name="Овал 182"/>
          <p:cNvSpPr/>
          <p:nvPr/>
        </p:nvSpPr>
        <p:spPr>
          <a:xfrm>
            <a:off x="1928794" y="342900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5" name="Овал 184"/>
          <p:cNvSpPr/>
          <p:nvPr/>
        </p:nvSpPr>
        <p:spPr>
          <a:xfrm>
            <a:off x="3357554" y="250030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8" name="Овал 187"/>
          <p:cNvSpPr/>
          <p:nvPr/>
        </p:nvSpPr>
        <p:spPr>
          <a:xfrm>
            <a:off x="2714612" y="471488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0" name="Овал 189"/>
          <p:cNvSpPr/>
          <p:nvPr/>
        </p:nvSpPr>
        <p:spPr>
          <a:xfrm>
            <a:off x="2357422" y="271462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2" name="Овал 191"/>
          <p:cNvSpPr/>
          <p:nvPr/>
        </p:nvSpPr>
        <p:spPr>
          <a:xfrm>
            <a:off x="4214810" y="357187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93" name="Прямая соединительная линия 192"/>
          <p:cNvCxnSpPr/>
          <p:nvPr/>
        </p:nvCxnSpPr>
        <p:spPr>
          <a:xfrm flipV="1">
            <a:off x="4286248" y="4572008"/>
            <a:ext cx="1000132" cy="1428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>
            <a:off x="5286380" y="4572008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5786446" y="4357694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r>
              <a:rPr lang="ru-RU" dirty="0" smtClean="0"/>
              <a:t> электронный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c</a:t>
            </a:r>
            <a:r>
              <a:rPr lang="ru-RU" dirty="0" err="1" smtClean="0"/>
              <a:t>лой</a:t>
            </a:r>
            <a:r>
              <a:rPr lang="en-US" dirty="0" smtClean="0"/>
              <a:t> (max 18e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244" name="Правая фигурная скобка 243"/>
          <p:cNvSpPr/>
          <p:nvPr/>
        </p:nvSpPr>
        <p:spPr>
          <a:xfrm>
            <a:off x="7643834" y="1928802"/>
            <a:ext cx="428628" cy="4786346"/>
          </a:xfrm>
          <a:prstGeom prst="rightBrace">
            <a:avLst>
              <a:gd name="adj1" fmla="val 55740"/>
              <a:gd name="adj2" fmla="val 49735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TextBox 244"/>
          <p:cNvSpPr txBox="1"/>
          <p:nvPr/>
        </p:nvSpPr>
        <p:spPr>
          <a:xfrm>
            <a:off x="8072462" y="2214554"/>
            <a:ext cx="3571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Э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Л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Е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К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Т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Р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Н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Н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А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Я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8501090" y="2772503"/>
            <a:ext cx="3571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Б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Л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Ч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К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А</a:t>
            </a:r>
          </a:p>
          <a:p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285720" y="357166"/>
            <a:ext cx="850112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30"/>
          <p:cNvSpPr txBox="1">
            <a:spLocks noChangeArrowheads="1"/>
          </p:cNvSpPr>
          <p:nvPr/>
        </p:nvSpPr>
        <p:spPr bwMode="auto">
          <a:xfrm>
            <a:off x="785786" y="357166"/>
            <a:ext cx="78581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Орбитально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 – планетарная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модель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строения атома  </a:t>
            </a:r>
            <a:endParaRPr lang="ru-RU" sz="2400" dirty="0">
              <a:solidFill>
                <a:schemeClr val="bg1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357158" y="5715016"/>
            <a:ext cx="74533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Электронная оболочка – это совокупность электронов, двигающихся вокруг ядра атома.</a:t>
            </a:r>
            <a:endParaRPr lang="ru-RU" sz="2400" dirty="0"/>
          </a:p>
        </p:txBody>
      </p:sp>
      <p:sp>
        <p:nvSpPr>
          <p:cNvPr id="40" name="Управляющая кнопка: домой 39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C 0.01909 -0.02916 0.05312 -0.03078 0.07691 -0.00439 C 0.09843 0.02223 0.10087 0.06783 0.08194 0.09607 C 0.06215 0.12616 0.02899 0.12778 0.00607 0.10047 C -0.0165 0.07408 -0.01927 0.02987 2.77778E-6 -4.07407E-6 Z " pathEditMode="relative" rAng="-46109923" ptsTypes="fffff">
                                      <p:cBhvr>
                                        <p:cTn id="46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0439 C 0.02101 -0.03842 0.0158 -0.08495 -0.00885 -0.10787 C -0.03333 -0.13055 -0.06788 -0.12106 -0.08594 -0.0875 C -0.10399 -0.0537 -0.09809 -0.00764 -0.07344 0.01528 C -0.04896 0.03797 -0.01458 0.02963 0.00313 -0.00439 Z " pathEditMode="relative" rAng="-3304884" ptsTypes="fffff">
                                      <p:cBhvr>
                                        <p:cTn id="4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44 C 0.05382 0.00648 0.09427 0.07963 0.0882 0.16343 C 0.07761 0.24074 0.02153 0.29884 -0.03541 0.28565 C -0.0967 0.27407 -0.13576 0.20324 -0.12743 0.12037 C -0.11892 0.03889 -0.06614 -0.01528 -0.00555 -0.0044 Z " pathEditMode="relative" rAng="-64315562" ptsTypes="fffff">
                                      <p:cBhvr>
                                        <p:cTn id="84" dur="3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14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C 0.06128 -0.00069 0.11267 -0.06342 0.11163 -0.14375 C 0.11267 -0.22338 0.06128 -0.2875 0.00052 -0.28842 C -0.06025 -0.28958 -0.10816 -0.22407 -0.10816 -0.14467 C -0.10816 -0.06551 -0.06025 -0.00023 4.72222E-6 -2.22222E-6 Z " pathEditMode="relative" rAng="0" ptsTypes="fffff">
                                      <p:cBhvr>
                                        <p:cTn id="86" dur="3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7037E-6 C -0.06094 0.04282 -0.13663 0.01157 -0.16875 -0.06991 C -0.20087 -0.15116 -0.17743 -0.25209 -0.11632 -0.29491 C -0.05538 -0.33774 0.02031 -0.30649 0.05243 -0.225 C 0.08455 -0.14375 0.06111 -0.04283 5.55112E-17 3.7037E-6 Z " pathEditMode="relative" rAng="9135600" ptsTypes="fffff">
                                      <p:cBhvr>
                                        <p:cTn id="108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-147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C 0.06632 0.02546 0.13559 -0.0257 0.15469 -0.11412 C 0.17378 -0.20232 0.13559 -0.29468 0.0691 -0.32037 C 0.00278 -0.34584 -0.06702 -0.29468 -0.08611 -0.20648 C -0.10521 -0.11806 -0.06649 -0.02547 1.94444E-6 2.22222E-6 Z " pathEditMode="relative" rAng="11767400" ptsTypes="fffff">
                                      <p:cBhvr>
                                        <p:cTn id="110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16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C 0.05521 -0.05486 0.13368 -0.03982 0.175 0.03379 C 0.21615 0.10741 0.20487 0.21203 0.14966 0.26713 C 0.09445 0.32199 0.01598 0.30694 -0.02534 0.23333 C -0.06649 0.15972 -0.0552 0.05509 -3.88889E-6 2.22222E-6 Z " pathEditMode="relative" rAng="-2202658" ptsTypes="fffff">
                                      <p:cBhvr>
                                        <p:cTn id="112" dur="4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34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C -0.01129 0.08982 0.03472 0.17477 0.10278 0.19005 C 0.17066 0.20533 0.23524 0.14514 0.24653 0.05556 C 0.25781 -0.03402 0.2118 -0.11921 0.14375 -0.13449 C 0.07587 -0.14976 0.01128 -0.08935 1.11111E-6 -4.81481E-6 Z " pathEditMode="relative" rAng="-4824412" ptsTypes="fffff">
                                      <p:cBhvr>
                                        <p:cTn id="114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8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4.07407E-6 C -0.07014 -0.02477 -0.13872 0.02731 -0.15729 0.11597 C -0.17604 0.20463 -0.13611 0.29676 -0.06841 0.3206 C -0.00104 0.3456 0.06875 0.29398 0.08698 0.20486 C 0.10538 0.1162 0.06493 0.02407 -0.00243 4.07407E-6 Z " pathEditMode="relative" rAng="919876" ptsTypes="fffff">
                                      <p:cBhvr>
                                        <p:cTn id="116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16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0694 C -0.00608 0.09884 -0.06216 0.17361 -0.13108 0.17361 C -0.2 0.17361 -0.25608 0.09884 -0.25608 0.00694 C -0.25608 -0.08496 -0.2 -0.15973 -0.13108 -0.15973 C -0.06216 -0.15973 -0.00608 -0.08496 -0.00608 0.00694 Z " pathEditMode="relative" rAng="5400000" ptsTypes="fffff">
                                      <p:cBhvr>
                                        <p:cTn id="118" dur="4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18" grpId="0" animBg="1"/>
      <p:bldP spid="117" grpId="0" animBg="1"/>
      <p:bldP spid="115" grpId="0" animBg="1"/>
      <p:bldP spid="116" grpId="0" animBg="1"/>
      <p:bldP spid="114" grpId="0" animBg="1"/>
      <p:bldP spid="105" grpId="0" animBg="1"/>
      <p:bldP spid="123" grpId="0"/>
      <p:bldP spid="126" grpId="0"/>
      <p:bldP spid="134" grpId="0" animBg="1"/>
      <p:bldP spid="134" grpId="1" animBg="1"/>
      <p:bldP spid="135" grpId="0" animBg="1"/>
      <p:bldP spid="135" grpId="1" animBg="1"/>
      <p:bldP spid="141" grpId="0"/>
      <p:bldP spid="148" grpId="0" animBg="1"/>
      <p:bldP spid="148" grpId="1" animBg="1"/>
      <p:bldP spid="149" grpId="0" animBg="1"/>
      <p:bldP spid="149" grpId="1" animBg="1"/>
      <p:bldP spid="179" grpId="0" animBg="1"/>
      <p:bldP spid="179" grpId="1" animBg="1"/>
      <p:bldP spid="183" grpId="0" animBg="1"/>
      <p:bldP spid="183" grpId="1" animBg="1"/>
      <p:bldP spid="185" grpId="0" animBg="1"/>
      <p:bldP spid="185" grpId="1" animBg="1"/>
      <p:bldP spid="188" grpId="0" animBg="1"/>
      <p:bldP spid="188" grpId="1" animBg="1"/>
      <p:bldP spid="190" grpId="0" animBg="1"/>
      <p:bldP spid="190" grpId="1" animBg="1"/>
      <p:bldP spid="192" grpId="0" animBg="1"/>
      <p:bldP spid="192" grpId="1" animBg="1"/>
      <p:bldP spid="197" grpId="0"/>
      <p:bldP spid="244" grpId="0" animBg="1"/>
      <p:bldP spid="245" grpId="0"/>
      <p:bldP spid="24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1714480" y="2068289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Электроны  в электронной оболочке располагаются на энергетических уровнях.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714480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dirty="0" smtClean="0">
                <a:solidFill>
                  <a:srgbClr val="FA6054"/>
                </a:solidFill>
              </a:rPr>
              <a:t> </a:t>
            </a:r>
            <a:r>
              <a:rPr lang="ru-RU" sz="2400" dirty="0" smtClean="0">
                <a:solidFill>
                  <a:srgbClr val="FA6054"/>
                </a:solidFill>
              </a:rPr>
              <a:t>– главное квантовое число – определяет число энергетических уровней 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643042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Номер периода совпадает с числом  энергетических уровней элемента.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357290" y="3429000"/>
            <a:ext cx="100013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Период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7"/>
          <p:cNvGrpSpPr/>
          <p:nvPr/>
        </p:nvGrpSpPr>
        <p:grpSpPr>
          <a:xfrm>
            <a:off x="2357422" y="4286256"/>
            <a:ext cx="1357322" cy="1012274"/>
            <a:chOff x="2786050" y="3143248"/>
            <a:chExt cx="1357322" cy="1012274"/>
          </a:xfrm>
        </p:grpSpPr>
        <p:sp>
          <p:nvSpPr>
            <p:cNvPr id="109" name="Прямоугольник 108"/>
            <p:cNvSpPr/>
            <p:nvPr/>
          </p:nvSpPr>
          <p:spPr>
            <a:xfrm>
              <a:off x="2786050" y="3143248"/>
              <a:ext cx="1357322" cy="10001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786050" y="3143248"/>
              <a:ext cx="46679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/>
                <a:t>Р</a:t>
              </a:r>
              <a:endParaRPr lang="ru-RU" sz="4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786050" y="3786190"/>
              <a:ext cx="10166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Ф</a:t>
              </a:r>
              <a:r>
                <a:rPr lang="ru-RU" dirty="0" smtClean="0"/>
                <a:t>осфор</a:t>
              </a:r>
              <a:endParaRPr lang="ru-RU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679784" y="3143248"/>
              <a:ext cx="463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15</a:t>
              </a:r>
              <a:endParaRPr lang="ru-RU" sz="2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214678" y="3500438"/>
              <a:ext cx="8258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30,9748</a:t>
              </a:r>
              <a:endParaRPr lang="ru-RU" sz="1400" dirty="0"/>
            </a:p>
          </p:txBody>
        </p:sp>
      </p:grpSp>
      <p:sp>
        <p:nvSpPr>
          <p:cNvPr id="124" name="Прямоугольник 123"/>
          <p:cNvSpPr/>
          <p:nvPr/>
        </p:nvSpPr>
        <p:spPr>
          <a:xfrm>
            <a:off x="1357290" y="3857628"/>
            <a:ext cx="1000132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2357422" y="3429000"/>
            <a:ext cx="135732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Группа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2357422" y="3857628"/>
            <a:ext cx="135732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V</a:t>
            </a:r>
            <a:endParaRPr lang="ru-RU" sz="3600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635333" y="4214818"/>
            <a:ext cx="436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dirty="0" smtClean="0">
                <a:solidFill>
                  <a:srgbClr val="000000"/>
                </a:solidFill>
                <a:latin typeface="Tahoma"/>
              </a:rPr>
              <a:t>3</a:t>
            </a:r>
            <a:endParaRPr lang="ru-RU" sz="3600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1" name="Дуга 130"/>
          <p:cNvSpPr/>
          <p:nvPr/>
        </p:nvSpPr>
        <p:spPr>
          <a:xfrm>
            <a:off x="3643306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Дуга 131"/>
          <p:cNvSpPr/>
          <p:nvPr/>
        </p:nvSpPr>
        <p:spPr>
          <a:xfrm>
            <a:off x="4143372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Дуга 138"/>
          <p:cNvSpPr/>
          <p:nvPr/>
        </p:nvSpPr>
        <p:spPr>
          <a:xfrm>
            <a:off x="4643438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TextBox 139"/>
          <p:cNvSpPr txBox="1"/>
          <p:nvPr/>
        </p:nvSpPr>
        <p:spPr>
          <a:xfrm>
            <a:off x="1714480" y="2071678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Число электронов </a:t>
            </a:r>
            <a:r>
              <a:rPr lang="en-US" sz="2400" dirty="0" smtClean="0">
                <a:solidFill>
                  <a:srgbClr val="FA6054"/>
                </a:solidFill>
              </a:rPr>
              <a:t> (</a:t>
            </a:r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dirty="0" smtClean="0">
                <a:solidFill>
                  <a:srgbClr val="FA6054"/>
                </a:solidFill>
              </a:rPr>
              <a:t>) </a:t>
            </a:r>
            <a:r>
              <a:rPr lang="ru-RU" sz="2400" dirty="0" smtClean="0">
                <a:solidFill>
                  <a:srgbClr val="FA6054"/>
                </a:solidFill>
              </a:rPr>
              <a:t>на уровне рассчитывается по формуле.</a:t>
            </a:r>
          </a:p>
          <a:p>
            <a:pPr algn="just"/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ru-RU" sz="2400" b="1" dirty="0" smtClean="0">
                <a:solidFill>
                  <a:srgbClr val="FA6054"/>
                </a:solidFill>
              </a:rPr>
              <a:t> = 2</a:t>
            </a:r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b="1" baseline="30000" dirty="0" smtClean="0">
                <a:solidFill>
                  <a:srgbClr val="FA6054"/>
                </a:solidFill>
              </a:rPr>
              <a:t>2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286512" y="3357562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1,  N = 2 </a:t>
            </a:r>
            <a:r>
              <a:rPr lang="en-US" b="1" baseline="30000" dirty="0" smtClean="0"/>
              <a:t>. </a:t>
            </a:r>
            <a:r>
              <a:rPr lang="en-US" dirty="0" smtClean="0"/>
              <a:t>1</a:t>
            </a:r>
            <a:r>
              <a:rPr lang="en-US" baseline="30000" dirty="0" smtClean="0"/>
              <a:t>2 </a:t>
            </a:r>
            <a:r>
              <a:rPr lang="en-US" dirty="0" smtClean="0"/>
              <a:t>= 2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8286776" y="335756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</a:t>
            </a:r>
            <a:endParaRPr lang="ru-RU" dirty="0"/>
          </a:p>
        </p:txBody>
      </p:sp>
      <p:sp>
        <p:nvSpPr>
          <p:cNvPr id="158" name="TextBox 157"/>
          <p:cNvSpPr txBox="1"/>
          <p:nvPr/>
        </p:nvSpPr>
        <p:spPr>
          <a:xfrm>
            <a:off x="6286512" y="3786190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</a:t>
            </a:r>
            <a:r>
              <a:rPr lang="ru-RU" dirty="0" smtClean="0"/>
              <a:t>2</a:t>
            </a:r>
            <a:r>
              <a:rPr lang="en-US" dirty="0" smtClean="0"/>
              <a:t>,  N = 2 </a:t>
            </a:r>
            <a:r>
              <a:rPr lang="en-US" b="1" baseline="30000" dirty="0" smtClean="0"/>
              <a:t>. </a:t>
            </a:r>
            <a:r>
              <a:rPr lang="ru-RU" dirty="0" smtClean="0"/>
              <a:t>2</a:t>
            </a:r>
            <a:r>
              <a:rPr lang="en-US" baseline="30000" dirty="0" smtClean="0"/>
              <a:t>2 </a:t>
            </a:r>
            <a:r>
              <a:rPr lang="en-US" dirty="0" smtClean="0"/>
              <a:t>=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8286776" y="378619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8</a:t>
            </a:r>
            <a:endParaRPr lang="ru-RU" dirty="0"/>
          </a:p>
        </p:txBody>
      </p:sp>
      <p:sp>
        <p:nvSpPr>
          <p:cNvPr id="163" name="TextBox 162"/>
          <p:cNvSpPr txBox="1"/>
          <p:nvPr/>
        </p:nvSpPr>
        <p:spPr>
          <a:xfrm>
            <a:off x="1714480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Номер группы совпадает с числом электронов на последнем энергетическом уровне.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214678" y="385762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68" name="TextBox 167"/>
          <p:cNvSpPr txBox="1"/>
          <p:nvPr/>
        </p:nvSpPr>
        <p:spPr>
          <a:xfrm>
            <a:off x="6286512" y="4286256"/>
            <a:ext cx="2983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Общее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число электронов</a:t>
            </a:r>
          </a:p>
          <a:p>
            <a:r>
              <a:rPr lang="ru-RU" dirty="0" smtClean="0"/>
              <a:t>е = </a:t>
            </a:r>
            <a:endParaRPr lang="ru-RU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3251156" y="4286256"/>
            <a:ext cx="463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 smtClean="0">
                <a:solidFill>
                  <a:srgbClr val="000000"/>
                </a:solidFill>
              </a:rPr>
              <a:t>15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286512" y="4929198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171" name="Правая фигурная скобка 170"/>
          <p:cNvSpPr/>
          <p:nvPr/>
        </p:nvSpPr>
        <p:spPr>
          <a:xfrm rot="5400000">
            <a:off x="4964910" y="4822041"/>
            <a:ext cx="285751" cy="1357322"/>
          </a:xfrm>
          <a:prstGeom prst="rightBrace">
            <a:avLst>
              <a:gd name="adj1" fmla="val 39981"/>
              <a:gd name="adj2" fmla="val 5074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TextBox 171"/>
          <p:cNvSpPr txBox="1"/>
          <p:nvPr/>
        </p:nvSpPr>
        <p:spPr>
          <a:xfrm>
            <a:off x="4919878" y="570287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57158" y="357166"/>
            <a:ext cx="8429684" cy="50006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Verdana" pitchFamily="34" charset="0"/>
                <a:cs typeface="Arial" pitchFamily="34" charset="0"/>
              </a:rPr>
              <a:t>Строение электронных оболочек атомов</a:t>
            </a:r>
            <a:endParaRPr lang="ru-RU" sz="2400" dirty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33" name="Управляющая кнопка: домой 32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6468E-6 L 0.27379 -0.035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1177E-7 L -0.41545 0.24543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20148E-6 L -0.36805 0.18297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6359E-6 L 0.24166 0.17256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92783E-6 L 0.37118 0.04487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2" grpId="1"/>
      <p:bldP spid="103" grpId="0"/>
      <p:bldP spid="103" grpId="1"/>
      <p:bldP spid="104" grpId="0"/>
      <p:bldP spid="104" grpId="1"/>
      <p:bldP spid="106" grpId="0" animBg="1"/>
      <p:bldP spid="124" grpId="0" animBg="1"/>
      <p:bldP spid="125" grpId="0" animBg="1"/>
      <p:bldP spid="127" grpId="0" animBg="1"/>
      <p:bldP spid="129" grpId="0"/>
      <p:bldP spid="129" grpId="1"/>
      <p:bldP spid="129" grpId="2"/>
      <p:bldP spid="131" grpId="0" animBg="1"/>
      <p:bldP spid="132" grpId="0" animBg="1"/>
      <p:bldP spid="139" grpId="0" animBg="1"/>
      <p:bldP spid="140" grpId="0"/>
      <p:bldP spid="140" grpId="1"/>
      <p:bldP spid="151" grpId="0"/>
      <p:bldP spid="157" grpId="0"/>
      <p:bldP spid="157" grpId="1"/>
      <p:bldP spid="158" grpId="0"/>
      <p:bldP spid="162" grpId="0"/>
      <p:bldP spid="162" grpId="1"/>
      <p:bldP spid="163" grpId="0"/>
      <p:bldP spid="167" grpId="0"/>
      <p:bldP spid="167" grpId="1"/>
      <p:bldP spid="168" grpId="0"/>
      <p:bldP spid="169" grpId="0"/>
      <p:bldP spid="169" grpId="1"/>
      <p:bldP spid="170" grpId="0"/>
      <p:bldP spid="171" grpId="0" animBg="1"/>
      <p:bldP spid="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 bwMode="auto">
          <a:xfrm rot="16200000">
            <a:off x="-958850" y="4030663"/>
            <a:ext cx="4067175" cy="860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2000240"/>
          <a:ext cx="1000132" cy="944570"/>
        </p:xfrm>
        <a:graphic>
          <a:graphicData uri="http://schemas.openxmlformats.org/presentationml/2006/ole">
            <p:oleObj spid="_x0000_s1026" name="Формула" r:id="rId4" imgW="228600" imgH="215640" progId="Equation.3">
              <p:embed/>
            </p:oleObj>
          </a:graphicData>
        </a:graphic>
      </p:graphicFrame>
      <p:sp>
        <p:nvSpPr>
          <p:cNvPr id="6" name="Овал 5"/>
          <p:cNvSpPr/>
          <p:nvPr/>
        </p:nvSpPr>
        <p:spPr>
          <a:xfrm>
            <a:off x="1857356" y="214311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1714480" y="1500174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57422" y="314324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1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286248" y="2000240"/>
          <a:ext cx="1214446" cy="897634"/>
        </p:xfrm>
        <a:graphic>
          <a:graphicData uri="http://schemas.openxmlformats.org/presentationml/2006/ole">
            <p:oleObj spid="_x0000_s1027" name="Формула" r:id="rId5" imgW="291960" imgH="215640" progId="Equation.3">
              <p:embed/>
            </p:oleObj>
          </a:graphicData>
        </a:graphic>
      </p:graphicFrame>
      <p:sp>
        <p:nvSpPr>
          <p:cNvPr id="11" name="Овал 10"/>
          <p:cNvSpPr/>
          <p:nvPr/>
        </p:nvSpPr>
        <p:spPr>
          <a:xfrm>
            <a:off x="5429256" y="214311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Дуга 11"/>
          <p:cNvSpPr/>
          <p:nvPr/>
        </p:nvSpPr>
        <p:spPr>
          <a:xfrm>
            <a:off x="5286380" y="1500174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929322" y="307181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071538" y="2928934"/>
            <a:ext cx="7202613" cy="1685994"/>
            <a:chOff x="1071538" y="2928934"/>
            <a:chExt cx="7202613" cy="1685994"/>
          </a:xfrm>
        </p:grpSpPr>
        <p:sp>
          <p:nvSpPr>
            <p:cNvPr id="14" name="TextBox 13"/>
            <p:cNvSpPr txBox="1"/>
            <p:nvPr/>
          </p:nvSpPr>
          <p:spPr>
            <a:xfrm>
              <a:off x="1071538" y="4214818"/>
              <a:ext cx="7202613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Химический знак водорода и его порядковый номер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rot="5400000" flipH="1" flipV="1">
              <a:off x="678629" y="3536157"/>
              <a:ext cx="1285884" cy="71438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1643042" y="2928934"/>
            <a:ext cx="6981398" cy="1993770"/>
            <a:chOff x="1643042" y="2928934"/>
            <a:chExt cx="6981398" cy="1993770"/>
          </a:xfrm>
        </p:grpSpPr>
        <p:sp>
          <p:nvSpPr>
            <p:cNvPr id="22" name="TextBox 21"/>
            <p:cNvSpPr txBox="1"/>
            <p:nvPr/>
          </p:nvSpPr>
          <p:spPr>
            <a:xfrm>
              <a:off x="1643042" y="4214818"/>
              <a:ext cx="6981398" cy="70788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Заряд ядра атома водорода, равный порядковому </a:t>
              </a:r>
            </a:p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номеру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 rot="5400000" flipH="1" flipV="1">
              <a:off x="1393009" y="3536157"/>
              <a:ext cx="1285884" cy="71438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214282" y="2500306"/>
            <a:ext cx="8787983" cy="2114622"/>
            <a:chOff x="214282" y="2500306"/>
            <a:chExt cx="8787983" cy="2114622"/>
          </a:xfrm>
        </p:grpSpPr>
        <p:sp>
          <p:nvSpPr>
            <p:cNvPr id="27" name="TextBox 26"/>
            <p:cNvSpPr txBox="1"/>
            <p:nvPr/>
          </p:nvSpPr>
          <p:spPr>
            <a:xfrm>
              <a:off x="214282" y="4214818"/>
              <a:ext cx="8787983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Электронная оболочка (число оболочек равно номеру периода)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1785918" y="3214686"/>
              <a:ext cx="1714512" cy="285752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177424" y="3434174"/>
            <a:ext cx="8815234" cy="1285884"/>
            <a:chOff x="177424" y="3543358"/>
            <a:chExt cx="8815234" cy="1285884"/>
          </a:xfrm>
        </p:grpSpPr>
        <p:sp>
          <p:nvSpPr>
            <p:cNvPr id="31" name="TextBox 30"/>
            <p:cNvSpPr txBox="1"/>
            <p:nvPr/>
          </p:nvSpPr>
          <p:spPr>
            <a:xfrm>
              <a:off x="177424" y="4429132"/>
              <a:ext cx="8815234" cy="40011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Число электронов на внешней оболочке, равное номеру группы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33" name="Прямая со стрелкой 32"/>
            <p:cNvCxnSpPr>
              <a:endCxn id="8" idx="2"/>
            </p:cNvCxnSpPr>
            <p:nvPr/>
          </p:nvCxnSpPr>
          <p:spPr>
            <a:xfrm rot="16200000" flipV="1">
              <a:off x="2308919" y="3880562"/>
              <a:ext cx="885774" cy="211365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Скругленный прямоугольник 34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1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Управляющая кнопка: домой 35">
            <a:hlinkClick r:id="rId6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 animBg="1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 bwMode="auto">
          <a:xfrm rot="16200000">
            <a:off x="-958850" y="4030663"/>
            <a:ext cx="4067175" cy="860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71472" y="1714488"/>
          <a:ext cx="785818" cy="744459"/>
        </p:xfrm>
        <a:graphic>
          <a:graphicData uri="http://schemas.openxmlformats.org/presentationml/2006/ole">
            <p:oleObj spid="_x0000_s2052" name="Формула" r:id="rId4" imgW="241200" imgH="228600" progId="Equation.3">
              <p:embed/>
            </p:oleObj>
          </a:graphicData>
        </a:graphic>
      </p:graphicFrame>
      <p:sp>
        <p:nvSpPr>
          <p:cNvPr id="15" name="Овал 14"/>
          <p:cNvSpPr/>
          <p:nvPr/>
        </p:nvSpPr>
        <p:spPr>
          <a:xfrm>
            <a:off x="1357290" y="178592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Дуга 15"/>
          <p:cNvSpPr/>
          <p:nvPr/>
        </p:nvSpPr>
        <p:spPr>
          <a:xfrm>
            <a:off x="1357290" y="1285860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643042" y="257174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1571604" y="1214422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071670" y="257174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1e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000364" y="1643050"/>
          <a:ext cx="1000132" cy="772829"/>
        </p:xfrm>
        <a:graphic>
          <a:graphicData uri="http://schemas.openxmlformats.org/presentationml/2006/ole">
            <p:oleObj spid="_x0000_s2053" name="Формула" r:id="rId5" imgW="279360" imgH="215640" progId="Equation.3">
              <p:embed/>
            </p:oleObj>
          </a:graphicData>
        </a:graphic>
      </p:graphicFrame>
      <p:sp>
        <p:nvSpPr>
          <p:cNvPr id="21" name="Овал 20"/>
          <p:cNvSpPr/>
          <p:nvPr/>
        </p:nvSpPr>
        <p:spPr>
          <a:xfrm>
            <a:off x="3929058" y="1714488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Дуга 21"/>
          <p:cNvSpPr/>
          <p:nvPr/>
        </p:nvSpPr>
        <p:spPr>
          <a:xfrm>
            <a:off x="3929058" y="1214422"/>
            <a:ext cx="785818" cy="1643074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>
            <a:off x="4214810" y="1142984"/>
            <a:ext cx="785818" cy="1714512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286248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14876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5786446" y="1643050"/>
          <a:ext cx="777880" cy="823639"/>
        </p:xfrm>
        <a:graphic>
          <a:graphicData uri="http://schemas.openxmlformats.org/presentationml/2006/ole">
            <p:oleObj spid="_x0000_s2054" name="Формула" r:id="rId6" imgW="215640" imgH="228600" progId="Equation.3">
              <p:embed/>
            </p:oleObj>
          </a:graphicData>
        </a:graphic>
      </p:graphicFrame>
      <p:sp>
        <p:nvSpPr>
          <p:cNvPr id="29" name="Овал 28"/>
          <p:cNvSpPr/>
          <p:nvPr/>
        </p:nvSpPr>
        <p:spPr>
          <a:xfrm>
            <a:off x="6500826" y="1714488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5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>
            <a:off x="6429388" y="1285860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6715140" y="1285860"/>
            <a:ext cx="785818" cy="1500198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786578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5206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3e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1000100" y="3286124"/>
          <a:ext cx="714380" cy="756403"/>
        </p:xfrm>
        <a:graphic>
          <a:graphicData uri="http://schemas.openxmlformats.org/presentationml/2006/ole">
            <p:oleObj spid="_x0000_s2055" name="Формула" r:id="rId7" imgW="215640" imgH="228600" progId="Equation.3">
              <p:embed/>
            </p:oleObj>
          </a:graphicData>
        </a:graphic>
      </p:graphicFrame>
      <p:sp>
        <p:nvSpPr>
          <p:cNvPr id="35" name="Овал 34"/>
          <p:cNvSpPr/>
          <p:nvPr/>
        </p:nvSpPr>
        <p:spPr>
          <a:xfrm>
            <a:off x="1714480" y="3357562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+6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6" name="Дуга 35"/>
          <p:cNvSpPr/>
          <p:nvPr/>
        </p:nvSpPr>
        <p:spPr>
          <a:xfrm>
            <a:off x="1643042" y="2928934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>
            <a:off x="1857356" y="2857496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928794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57422" y="414338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4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3357554" y="3268828"/>
          <a:ext cx="857256" cy="812137"/>
        </p:xfrm>
        <a:graphic>
          <a:graphicData uri="http://schemas.openxmlformats.org/presentationml/2006/ole">
            <p:oleObj spid="_x0000_s2056" name="Формула" r:id="rId8" imgW="241200" imgH="228600" progId="Equation.3">
              <p:embed/>
            </p:oleObj>
          </a:graphicData>
        </a:graphic>
      </p:graphicFrame>
      <p:sp>
        <p:nvSpPr>
          <p:cNvPr id="41" name="Дуга 40"/>
          <p:cNvSpPr/>
          <p:nvPr/>
        </p:nvSpPr>
        <p:spPr>
          <a:xfrm>
            <a:off x="4000496" y="2857496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071934" y="3357562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+7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Дуга 42"/>
          <p:cNvSpPr/>
          <p:nvPr/>
        </p:nvSpPr>
        <p:spPr>
          <a:xfrm>
            <a:off x="4214810" y="278605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4357686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86314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5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/>
        </p:nvGraphicFramePr>
        <p:xfrm>
          <a:off x="6357950" y="3214686"/>
          <a:ext cx="822330" cy="870702"/>
        </p:xfrm>
        <a:graphic>
          <a:graphicData uri="http://schemas.openxmlformats.org/presentationml/2006/ole">
            <p:oleObj spid="_x0000_s2057" name="Формула" r:id="rId9" imgW="215640" imgH="228600" progId="Equation.3">
              <p:embed/>
            </p:oleObj>
          </a:graphicData>
        </a:graphic>
      </p:graphicFrame>
      <p:sp>
        <p:nvSpPr>
          <p:cNvPr id="48" name="Овал 47"/>
          <p:cNvSpPr/>
          <p:nvPr/>
        </p:nvSpPr>
        <p:spPr>
          <a:xfrm>
            <a:off x="7143768" y="3286124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+8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Дуга 48"/>
          <p:cNvSpPr/>
          <p:nvPr/>
        </p:nvSpPr>
        <p:spPr>
          <a:xfrm>
            <a:off x="7143768" y="2857496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>
            <a:off x="7429520" y="278605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500958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9586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6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53" name="Объект 52"/>
          <p:cNvGraphicFramePr>
            <a:graphicFrameLocks noChangeAspect="1"/>
          </p:cNvGraphicFramePr>
          <p:nvPr/>
        </p:nvGraphicFramePr>
        <p:xfrm>
          <a:off x="1357290" y="4929198"/>
          <a:ext cx="871542" cy="871542"/>
        </p:xfrm>
        <a:graphic>
          <a:graphicData uri="http://schemas.openxmlformats.org/presentationml/2006/ole">
            <p:oleObj spid="_x0000_s2058" name="Формула" r:id="rId10" imgW="228600" imgH="228600" progId="Equation.3">
              <p:embed/>
            </p:oleObj>
          </a:graphicData>
        </a:graphic>
      </p:graphicFrame>
      <p:sp>
        <p:nvSpPr>
          <p:cNvPr id="54" name="Овал 53"/>
          <p:cNvSpPr/>
          <p:nvPr/>
        </p:nvSpPr>
        <p:spPr>
          <a:xfrm>
            <a:off x="2071670" y="500063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+9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5" name="Дуга 54"/>
          <p:cNvSpPr/>
          <p:nvPr/>
        </p:nvSpPr>
        <p:spPr>
          <a:xfrm>
            <a:off x="2143108" y="4572008"/>
            <a:ext cx="714380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>
            <a:off x="2428860" y="4429132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2500298" y="578645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28926" y="578645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7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59" name="Объект 58"/>
          <p:cNvGraphicFramePr>
            <a:graphicFrameLocks noChangeAspect="1"/>
          </p:cNvGraphicFramePr>
          <p:nvPr/>
        </p:nvGraphicFramePr>
        <p:xfrm>
          <a:off x="4000496" y="4929198"/>
          <a:ext cx="1285885" cy="890229"/>
        </p:xfrm>
        <a:graphic>
          <a:graphicData uri="http://schemas.openxmlformats.org/presentationml/2006/ole">
            <p:oleObj spid="_x0000_s2059" name="Формула" r:id="rId11" imgW="330120" imgH="228600" progId="Equation.3">
              <p:embed/>
            </p:oleObj>
          </a:graphicData>
        </a:graphic>
      </p:graphicFrame>
      <p:sp>
        <p:nvSpPr>
          <p:cNvPr id="60" name="Овал 59"/>
          <p:cNvSpPr/>
          <p:nvPr/>
        </p:nvSpPr>
        <p:spPr>
          <a:xfrm>
            <a:off x="5143504" y="5072074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+10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1" name="Дуга 60"/>
          <p:cNvSpPr/>
          <p:nvPr/>
        </p:nvSpPr>
        <p:spPr>
          <a:xfrm>
            <a:off x="5286380" y="4643446"/>
            <a:ext cx="714380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>
            <a:off x="5500694" y="457200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572132" y="592933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00760" y="592933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8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00562" y="6238965"/>
            <a:ext cx="41344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Атом неона имеет завершенную</a:t>
            </a:r>
          </a:p>
          <a:p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электронную оболочку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2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Управляющая кнопка: домой 67">
            <a:hlinkClick r:id="rId12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 animBg="1"/>
      <p:bldP spid="19" grpId="0"/>
      <p:bldP spid="21" grpId="0" animBg="1"/>
      <p:bldP spid="22" grpId="0" animBg="1"/>
      <p:bldP spid="25" grpId="0" animBg="1"/>
      <p:bldP spid="26" grpId="0"/>
      <p:bldP spid="27" grpId="0"/>
      <p:bldP spid="29" grpId="0" animBg="1"/>
      <p:bldP spid="30" grpId="0" animBg="1"/>
      <p:bldP spid="31" grpId="0" animBg="1"/>
      <p:bldP spid="32" grpId="0"/>
      <p:bldP spid="33" grpId="0"/>
      <p:bldP spid="35" grpId="0" animBg="1"/>
      <p:bldP spid="36" grpId="0" animBg="1"/>
      <p:bldP spid="37" grpId="0" animBg="1"/>
      <p:bldP spid="38" grpId="0"/>
      <p:bldP spid="39" grpId="0"/>
      <p:bldP spid="41" grpId="0" animBg="1"/>
      <p:bldP spid="42" grpId="0" animBg="1"/>
      <p:bldP spid="43" grpId="0" animBg="1"/>
      <p:bldP spid="44" grpId="0"/>
      <p:bldP spid="46" grpId="0"/>
      <p:bldP spid="48" grpId="0" animBg="1"/>
      <p:bldP spid="49" grpId="0" animBg="1"/>
      <p:bldP spid="50" grpId="0" animBg="1"/>
      <p:bldP spid="51" grpId="0"/>
      <p:bldP spid="52" grpId="0"/>
      <p:bldP spid="54" grpId="0" animBg="1"/>
      <p:bldP spid="55" grpId="0" animBg="1"/>
      <p:bldP spid="56" grpId="0" animBg="1"/>
      <p:bldP spid="57" grpId="0"/>
      <p:bldP spid="58" grpId="0"/>
      <p:bldP spid="60" grpId="0" animBg="1"/>
      <p:bldP spid="61" grpId="0" animBg="1"/>
      <p:bldP spid="62" grpId="0" animBg="1"/>
      <p:bldP spid="63" grpId="0"/>
      <p:bldP spid="64" grpId="0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3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47900" y="1571612"/>
          <a:ext cx="1148423" cy="750892"/>
        </p:xfrm>
        <a:graphic>
          <a:graphicData uri="http://schemas.openxmlformats.org/presentationml/2006/ole">
            <p:oleObj spid="_x0000_s22530" name="Формула" r:id="rId3" imgW="330120" imgH="215640" progId="Equation.3">
              <p:embed/>
            </p:oleObj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1000100" y="1071546"/>
            <a:ext cx="1968416" cy="2043184"/>
            <a:chOff x="1000100" y="1071546"/>
            <a:chExt cx="1968416" cy="2043184"/>
          </a:xfrm>
        </p:grpSpPr>
        <p:sp>
          <p:nvSpPr>
            <p:cNvPr id="4" name="Дуга 3"/>
            <p:cNvSpPr/>
            <p:nvPr/>
          </p:nvSpPr>
          <p:spPr>
            <a:xfrm>
              <a:off x="1000100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Дуга 4"/>
            <p:cNvSpPr/>
            <p:nvPr/>
          </p:nvSpPr>
          <p:spPr>
            <a:xfrm>
              <a:off x="1285852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Дуга 5"/>
            <p:cNvSpPr/>
            <p:nvPr/>
          </p:nvSpPr>
          <p:spPr>
            <a:xfrm>
              <a:off x="1571604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357290" y="16430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+11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71604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1114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1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8978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3857620" y="1074744"/>
            <a:ext cx="1968416" cy="2043184"/>
            <a:chOff x="3857620" y="1074744"/>
            <a:chExt cx="1968416" cy="2043184"/>
          </a:xfrm>
        </p:grpSpPr>
        <p:sp>
          <p:nvSpPr>
            <p:cNvPr id="13" name="Дуга 12"/>
            <p:cNvSpPr/>
            <p:nvPr/>
          </p:nvSpPr>
          <p:spPr>
            <a:xfrm>
              <a:off x="3857620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>
              <a:off x="4143372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>
              <a:off x="4429124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4214810" y="1646248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+12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29124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48634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2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47302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6786578" y="1071546"/>
            <a:ext cx="1968416" cy="2043184"/>
            <a:chOff x="6786578" y="1071546"/>
            <a:chExt cx="1968416" cy="2043184"/>
          </a:xfrm>
        </p:grpSpPr>
        <p:sp>
          <p:nvSpPr>
            <p:cNvPr id="21" name="Дуга 20"/>
            <p:cNvSpPr/>
            <p:nvPr/>
          </p:nvSpPr>
          <p:spPr>
            <a:xfrm>
              <a:off x="6786578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>
              <a:off x="7072330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>
              <a:off x="7358082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3768" y="16430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+13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5808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7759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3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776260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57224" y="3000372"/>
            <a:ext cx="1968416" cy="2043184"/>
            <a:chOff x="857224" y="3000372"/>
            <a:chExt cx="1968416" cy="2043184"/>
          </a:xfrm>
        </p:grpSpPr>
        <p:sp>
          <p:nvSpPr>
            <p:cNvPr id="29" name="Дуга 28"/>
            <p:cNvSpPr/>
            <p:nvPr/>
          </p:nvSpPr>
          <p:spPr>
            <a:xfrm>
              <a:off x="85722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>
              <a:off x="1142976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>
              <a:off x="1428728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14414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+14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28728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48238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4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4690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3500430" y="3000372"/>
            <a:ext cx="1968416" cy="2043184"/>
            <a:chOff x="3500430" y="3000372"/>
            <a:chExt cx="1968416" cy="2043184"/>
          </a:xfrm>
        </p:grpSpPr>
        <p:sp>
          <p:nvSpPr>
            <p:cNvPr id="37" name="Дуга 36"/>
            <p:cNvSpPr/>
            <p:nvPr/>
          </p:nvSpPr>
          <p:spPr>
            <a:xfrm>
              <a:off x="3500430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>
              <a:off x="3786182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>
              <a:off x="407193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857620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+15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7193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9144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5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90112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6286512" y="3000372"/>
            <a:ext cx="1968416" cy="2043184"/>
            <a:chOff x="6286512" y="3000372"/>
            <a:chExt cx="1968416" cy="2043184"/>
          </a:xfrm>
        </p:grpSpPr>
        <p:sp>
          <p:nvSpPr>
            <p:cNvPr id="45" name="Дуга 44"/>
            <p:cNvSpPr/>
            <p:nvPr/>
          </p:nvSpPr>
          <p:spPr>
            <a:xfrm>
              <a:off x="6286512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Дуга 45"/>
            <p:cNvSpPr/>
            <p:nvPr/>
          </p:nvSpPr>
          <p:spPr>
            <a:xfrm>
              <a:off x="657226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>
              <a:off x="6858016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6643702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+16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5801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7752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6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7619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2071670" y="4643446"/>
            <a:ext cx="1968416" cy="2043184"/>
            <a:chOff x="2071670" y="4643446"/>
            <a:chExt cx="1968416" cy="2043184"/>
          </a:xfrm>
        </p:grpSpPr>
        <p:sp>
          <p:nvSpPr>
            <p:cNvPr id="53" name="Дуга 52"/>
            <p:cNvSpPr/>
            <p:nvPr/>
          </p:nvSpPr>
          <p:spPr>
            <a:xfrm>
              <a:off x="2071670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>
              <a:off x="2357422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>
              <a:off x="2643174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2428860" y="52149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+17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643174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62684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7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6135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5000628" y="4643446"/>
            <a:ext cx="1968416" cy="2043184"/>
            <a:chOff x="5000628" y="4643446"/>
            <a:chExt cx="1968416" cy="2043184"/>
          </a:xfrm>
        </p:grpSpPr>
        <p:sp>
          <p:nvSpPr>
            <p:cNvPr id="61" name="Дуга 60"/>
            <p:cNvSpPr/>
            <p:nvPr/>
          </p:nvSpPr>
          <p:spPr>
            <a:xfrm>
              <a:off x="5000628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>
              <a:off x="5286380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>
              <a:off x="5572132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5357818" y="52149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+18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7213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39164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90310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aphicFrame>
        <p:nvGraphicFramePr>
          <p:cNvPr id="68" name="Объект 67"/>
          <p:cNvGraphicFramePr>
            <a:graphicFrameLocks noChangeAspect="1"/>
          </p:cNvGraphicFramePr>
          <p:nvPr/>
        </p:nvGraphicFramePr>
        <p:xfrm>
          <a:off x="2928926" y="1571612"/>
          <a:ext cx="1343219" cy="787404"/>
        </p:xfrm>
        <a:graphic>
          <a:graphicData uri="http://schemas.openxmlformats.org/presentationml/2006/ole">
            <p:oleObj spid="_x0000_s22531" name="Формула" r:id="rId4" imgW="368280" imgH="215640" progId="Equation.3">
              <p:embed/>
            </p:oleObj>
          </a:graphicData>
        </a:graphic>
      </p:graphicFrame>
      <p:graphicFrame>
        <p:nvGraphicFramePr>
          <p:cNvPr id="69" name="Объект 68"/>
          <p:cNvGraphicFramePr>
            <a:graphicFrameLocks noChangeAspect="1"/>
          </p:cNvGraphicFramePr>
          <p:nvPr/>
        </p:nvGraphicFramePr>
        <p:xfrm>
          <a:off x="5786446" y="1571612"/>
          <a:ext cx="1143008" cy="857256"/>
        </p:xfrm>
        <a:graphic>
          <a:graphicData uri="http://schemas.openxmlformats.org/presentationml/2006/ole">
            <p:oleObj spid="_x0000_s22532" name="Формула" r:id="rId5" imgW="304560" imgH="228600" progId="Equation.3">
              <p:embed/>
            </p:oleObj>
          </a:graphicData>
        </a:graphic>
      </p:graphicFrame>
      <p:graphicFrame>
        <p:nvGraphicFramePr>
          <p:cNvPr id="70" name="Объект 69"/>
          <p:cNvGraphicFramePr>
            <a:graphicFrameLocks noChangeAspect="1"/>
          </p:cNvGraphicFramePr>
          <p:nvPr/>
        </p:nvGraphicFramePr>
        <p:xfrm>
          <a:off x="214282" y="3500438"/>
          <a:ext cx="1018993" cy="787404"/>
        </p:xfrm>
        <a:graphic>
          <a:graphicData uri="http://schemas.openxmlformats.org/presentationml/2006/ole">
            <p:oleObj spid="_x0000_s22533" name="Формула" r:id="rId6" imgW="279360" imgH="215640" progId="Equation.3">
              <p:embed/>
            </p:oleObj>
          </a:graphicData>
        </a:graphic>
      </p:graphicFrame>
      <p:graphicFrame>
        <p:nvGraphicFramePr>
          <p:cNvPr id="71" name="Объект 70"/>
          <p:cNvGraphicFramePr>
            <a:graphicFrameLocks noChangeAspect="1"/>
          </p:cNvGraphicFramePr>
          <p:nvPr/>
        </p:nvGraphicFramePr>
        <p:xfrm>
          <a:off x="2857488" y="3436144"/>
          <a:ext cx="1000132" cy="900119"/>
        </p:xfrm>
        <a:graphic>
          <a:graphicData uri="http://schemas.openxmlformats.org/presentationml/2006/ole">
            <p:oleObj spid="_x0000_s22534" name="Формула" r:id="rId7" imgW="253800" imgH="228600" progId="Equation.3">
              <p:embed/>
            </p:oleObj>
          </a:graphicData>
        </a:graphic>
      </p:graphicFrame>
      <p:graphicFrame>
        <p:nvGraphicFramePr>
          <p:cNvPr id="72" name="Объект 71"/>
          <p:cNvGraphicFramePr>
            <a:graphicFrameLocks noChangeAspect="1"/>
          </p:cNvGraphicFramePr>
          <p:nvPr/>
        </p:nvGraphicFramePr>
        <p:xfrm>
          <a:off x="5643570" y="3500438"/>
          <a:ext cx="919961" cy="871542"/>
        </p:xfrm>
        <a:graphic>
          <a:graphicData uri="http://schemas.openxmlformats.org/presentationml/2006/ole">
            <p:oleObj spid="_x0000_s22535" name="Формула" r:id="rId8" imgW="241200" imgH="228600" progId="Equation.3">
              <p:embed/>
            </p:oleObj>
          </a:graphicData>
        </a:graphic>
      </p:graphicFrame>
      <p:graphicFrame>
        <p:nvGraphicFramePr>
          <p:cNvPr id="73" name="Объект 72"/>
          <p:cNvGraphicFramePr>
            <a:graphicFrameLocks noChangeAspect="1"/>
          </p:cNvGraphicFramePr>
          <p:nvPr/>
        </p:nvGraphicFramePr>
        <p:xfrm>
          <a:off x="1285852" y="5143512"/>
          <a:ext cx="1162056" cy="871542"/>
        </p:xfrm>
        <a:graphic>
          <a:graphicData uri="http://schemas.openxmlformats.org/presentationml/2006/ole">
            <p:oleObj spid="_x0000_s22536" name="Формула" r:id="rId9" imgW="304560" imgH="228600" progId="Equation.3">
              <p:embed/>
            </p:oleObj>
          </a:graphicData>
        </a:graphic>
      </p:graphicFrame>
      <p:graphicFrame>
        <p:nvGraphicFramePr>
          <p:cNvPr id="74" name="Объект 73"/>
          <p:cNvGraphicFramePr>
            <a:graphicFrameLocks noChangeAspect="1"/>
          </p:cNvGraphicFramePr>
          <p:nvPr/>
        </p:nvGraphicFramePr>
        <p:xfrm>
          <a:off x="4214810" y="5143512"/>
          <a:ext cx="1190633" cy="857256"/>
        </p:xfrm>
        <a:graphic>
          <a:graphicData uri="http://schemas.openxmlformats.org/presentationml/2006/ole">
            <p:oleObj spid="_x0000_s22537" name="Формула" r:id="rId10" imgW="317160" imgH="228600" progId="Equation.3">
              <p:embed/>
            </p:oleObj>
          </a:graphicData>
        </a:graphic>
      </p:graphicFrame>
      <p:sp>
        <p:nvSpPr>
          <p:cNvPr id="83" name="Управляющая кнопка: домой 82">
            <a:hlinkClick r:id="rId11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Скругленный прямоугольник 195"/>
          <p:cNvSpPr/>
          <p:nvPr/>
        </p:nvSpPr>
        <p:spPr>
          <a:xfrm>
            <a:off x="857224" y="5286388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96"/>
          <p:cNvSpPr txBox="1">
            <a:spLocks noChangeArrowheads="1"/>
          </p:cNvSpPr>
          <p:nvPr/>
        </p:nvSpPr>
        <p:spPr bwMode="auto">
          <a:xfrm>
            <a:off x="1071563" y="5273675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055" name="TextBox 47"/>
          <p:cNvSpPr txBox="1">
            <a:spLocks noChangeArrowheads="1"/>
          </p:cNvSpPr>
          <p:nvPr/>
        </p:nvSpPr>
        <p:spPr bwMode="auto">
          <a:xfrm>
            <a:off x="428625" y="2500313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928662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9" name="TextBox 14"/>
          <p:cNvSpPr txBox="1">
            <a:spLocks noChangeArrowheads="1"/>
          </p:cNvSpPr>
          <p:nvPr/>
        </p:nvSpPr>
        <p:spPr bwMode="auto">
          <a:xfrm>
            <a:off x="928688" y="987425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060" name="TextBox 98"/>
          <p:cNvSpPr txBox="1">
            <a:spLocks noChangeArrowheads="1"/>
          </p:cNvSpPr>
          <p:nvPr/>
        </p:nvSpPr>
        <p:spPr bwMode="auto">
          <a:xfrm>
            <a:off x="357188" y="642938"/>
            <a:ext cx="7031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А1. Энергия электрона максимальна на </a:t>
            </a:r>
            <a:r>
              <a:rPr lang="ru-RU" dirty="0" smtClean="0"/>
              <a:t>энергетическом уровне</a:t>
            </a:r>
            <a:endParaRPr lang="ru-RU" dirty="0"/>
          </a:p>
        </p:txBody>
      </p:sp>
      <p:sp>
        <p:nvSpPr>
          <p:cNvPr id="2061" name="TextBox 99"/>
          <p:cNvSpPr txBox="1">
            <a:spLocks noChangeArrowheads="1"/>
          </p:cNvSpPr>
          <p:nvPr/>
        </p:nvSpPr>
        <p:spPr bwMode="auto">
          <a:xfrm>
            <a:off x="357188" y="1344613"/>
            <a:ext cx="77537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А2. Максимальное число электронов на </a:t>
            </a:r>
            <a:r>
              <a:rPr lang="ru-RU" dirty="0" smtClean="0"/>
              <a:t>второй электронной оболочке</a:t>
            </a:r>
            <a:endParaRPr lang="ru-RU" dirty="0"/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4643438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786050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6572264" y="92867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4643438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2786050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928662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3" name="TextBox 9"/>
          <p:cNvSpPr txBox="1">
            <a:spLocks noChangeArrowheads="1"/>
          </p:cNvSpPr>
          <p:nvPr/>
        </p:nvSpPr>
        <p:spPr bwMode="auto">
          <a:xfrm>
            <a:off x="1143000" y="987425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1</a:t>
            </a:r>
          </a:p>
        </p:txBody>
      </p:sp>
      <p:sp>
        <p:nvSpPr>
          <p:cNvPr id="2081" name="TextBox 15"/>
          <p:cNvSpPr txBox="1">
            <a:spLocks noChangeArrowheads="1"/>
          </p:cNvSpPr>
          <p:nvPr/>
        </p:nvSpPr>
        <p:spPr bwMode="auto">
          <a:xfrm>
            <a:off x="2857500" y="987425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2786050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8" name="TextBox 21"/>
          <p:cNvSpPr txBox="1">
            <a:spLocks noChangeArrowheads="1"/>
          </p:cNvSpPr>
          <p:nvPr/>
        </p:nvSpPr>
        <p:spPr bwMode="auto">
          <a:xfrm>
            <a:off x="3071813" y="987425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2</a:t>
            </a:r>
          </a:p>
        </p:txBody>
      </p:sp>
      <p:sp>
        <p:nvSpPr>
          <p:cNvPr id="2086" name="TextBox 22"/>
          <p:cNvSpPr txBox="1">
            <a:spLocks noChangeArrowheads="1"/>
          </p:cNvSpPr>
          <p:nvPr/>
        </p:nvSpPr>
        <p:spPr bwMode="auto">
          <a:xfrm>
            <a:off x="4643438" y="1000125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4643438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93" name="TextBox 20"/>
          <p:cNvSpPr txBox="1">
            <a:spLocks noChangeArrowheads="1"/>
          </p:cNvSpPr>
          <p:nvPr/>
        </p:nvSpPr>
        <p:spPr bwMode="auto">
          <a:xfrm>
            <a:off x="4857750" y="1000125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3</a:t>
            </a:r>
          </a:p>
        </p:txBody>
      </p:sp>
      <p:sp>
        <p:nvSpPr>
          <p:cNvPr id="2091" name="TextBox 23"/>
          <p:cNvSpPr txBox="1">
            <a:spLocks noChangeArrowheads="1"/>
          </p:cNvSpPr>
          <p:nvPr/>
        </p:nvSpPr>
        <p:spPr bwMode="auto">
          <a:xfrm>
            <a:off x="6715125" y="92868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6572264" y="92867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98" name="TextBox 24"/>
          <p:cNvSpPr txBox="1">
            <a:spLocks noChangeArrowheads="1"/>
          </p:cNvSpPr>
          <p:nvPr/>
        </p:nvSpPr>
        <p:spPr bwMode="auto">
          <a:xfrm>
            <a:off x="6858000" y="928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 4</a:t>
            </a: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4643438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2786050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928662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05" name="TextBox 31"/>
          <p:cNvSpPr txBox="1">
            <a:spLocks noChangeArrowheads="1"/>
          </p:cNvSpPr>
          <p:nvPr/>
        </p:nvSpPr>
        <p:spPr bwMode="auto">
          <a:xfrm>
            <a:off x="928688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928662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2" name="TextBox 39"/>
          <p:cNvSpPr txBox="1">
            <a:spLocks noChangeArrowheads="1"/>
          </p:cNvSpPr>
          <p:nvPr/>
        </p:nvSpPr>
        <p:spPr bwMode="auto">
          <a:xfrm>
            <a:off x="1143000" y="1714500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2</a:t>
            </a:r>
          </a:p>
        </p:txBody>
      </p:sp>
      <p:sp>
        <p:nvSpPr>
          <p:cNvPr id="2110" name="TextBox 32"/>
          <p:cNvSpPr txBox="1">
            <a:spLocks noChangeArrowheads="1"/>
          </p:cNvSpPr>
          <p:nvPr/>
        </p:nvSpPr>
        <p:spPr bwMode="auto">
          <a:xfrm>
            <a:off x="2857500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2786050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7" name="TextBox 40"/>
          <p:cNvSpPr txBox="1">
            <a:spLocks noChangeArrowheads="1"/>
          </p:cNvSpPr>
          <p:nvPr/>
        </p:nvSpPr>
        <p:spPr bwMode="auto">
          <a:xfrm>
            <a:off x="3071813" y="171450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4</a:t>
            </a:r>
          </a:p>
        </p:txBody>
      </p:sp>
      <p:sp>
        <p:nvSpPr>
          <p:cNvPr id="2115" name="TextBox 33"/>
          <p:cNvSpPr txBox="1">
            <a:spLocks noChangeArrowheads="1"/>
          </p:cNvSpPr>
          <p:nvPr/>
        </p:nvSpPr>
        <p:spPr bwMode="auto">
          <a:xfrm>
            <a:off x="4714875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4643438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22" name="TextBox 41"/>
          <p:cNvSpPr txBox="1">
            <a:spLocks noChangeArrowheads="1"/>
          </p:cNvSpPr>
          <p:nvPr/>
        </p:nvSpPr>
        <p:spPr bwMode="auto">
          <a:xfrm>
            <a:off x="4929188" y="171450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6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928662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6572264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26" name="TextBox 30"/>
          <p:cNvSpPr txBox="1">
            <a:spLocks noChangeArrowheads="1"/>
          </p:cNvSpPr>
          <p:nvPr/>
        </p:nvSpPr>
        <p:spPr bwMode="auto">
          <a:xfrm>
            <a:off x="6715125" y="170180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6572264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33" name="TextBox 42"/>
          <p:cNvSpPr txBox="1">
            <a:spLocks noChangeArrowheads="1"/>
          </p:cNvSpPr>
          <p:nvPr/>
        </p:nvSpPr>
        <p:spPr bwMode="auto">
          <a:xfrm>
            <a:off x="6858000" y="171450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 8</a:t>
            </a:r>
          </a:p>
        </p:txBody>
      </p:sp>
      <p:sp>
        <p:nvSpPr>
          <p:cNvPr id="2131" name="Прямоугольник 120"/>
          <p:cNvSpPr>
            <a:spLocks noChangeArrowheads="1"/>
          </p:cNvSpPr>
          <p:nvPr/>
        </p:nvSpPr>
        <p:spPr bwMode="auto">
          <a:xfrm>
            <a:off x="357188" y="2000250"/>
            <a:ext cx="8286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А3. Максимальное число электронов на </a:t>
            </a:r>
            <a:r>
              <a:rPr lang="ru-RU" dirty="0" smtClean="0"/>
              <a:t>четвертой электронной оболочке</a:t>
            </a:r>
            <a:endParaRPr lang="ru-RU" dirty="0"/>
          </a:p>
        </p:txBody>
      </p:sp>
      <p:sp>
        <p:nvSpPr>
          <p:cNvPr id="2132" name="TextBox 49"/>
          <p:cNvSpPr txBox="1">
            <a:spLocks noChangeArrowheads="1"/>
          </p:cNvSpPr>
          <p:nvPr/>
        </p:nvSpPr>
        <p:spPr bwMode="auto">
          <a:xfrm>
            <a:off x="1000125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928662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39" name="TextBox 56"/>
          <p:cNvSpPr txBox="1">
            <a:spLocks noChangeArrowheads="1"/>
          </p:cNvSpPr>
          <p:nvPr/>
        </p:nvSpPr>
        <p:spPr bwMode="auto">
          <a:xfrm>
            <a:off x="1143000" y="235743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4</a:t>
            </a: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928662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4643438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2786050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46" name="TextBox 50"/>
          <p:cNvSpPr txBox="1">
            <a:spLocks noChangeArrowheads="1"/>
          </p:cNvSpPr>
          <p:nvPr/>
        </p:nvSpPr>
        <p:spPr bwMode="auto">
          <a:xfrm>
            <a:off x="2857500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2786050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3" name="TextBox 57"/>
          <p:cNvSpPr txBox="1">
            <a:spLocks noChangeArrowheads="1"/>
          </p:cNvSpPr>
          <p:nvPr/>
        </p:nvSpPr>
        <p:spPr bwMode="auto">
          <a:xfrm>
            <a:off x="3082925" y="2357438"/>
            <a:ext cx="846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 16</a:t>
            </a:r>
          </a:p>
        </p:txBody>
      </p:sp>
      <p:sp>
        <p:nvSpPr>
          <p:cNvPr id="2151" name="TextBox 48"/>
          <p:cNvSpPr txBox="1">
            <a:spLocks noChangeArrowheads="1"/>
          </p:cNvSpPr>
          <p:nvPr/>
        </p:nvSpPr>
        <p:spPr bwMode="auto">
          <a:xfrm>
            <a:off x="4786313" y="2357438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4643438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8" name="TextBox 58"/>
          <p:cNvSpPr txBox="1">
            <a:spLocks noChangeArrowheads="1"/>
          </p:cNvSpPr>
          <p:nvPr/>
        </p:nvSpPr>
        <p:spPr bwMode="auto">
          <a:xfrm>
            <a:off x="4929188" y="2357438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 32</a:t>
            </a:r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928662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8" name="Скругленный прямоугольник 127"/>
          <p:cNvSpPr/>
          <p:nvPr/>
        </p:nvSpPr>
        <p:spPr>
          <a:xfrm>
            <a:off x="6643702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62" name="TextBox 51"/>
          <p:cNvSpPr txBox="1">
            <a:spLocks noChangeArrowheads="1"/>
          </p:cNvSpPr>
          <p:nvPr/>
        </p:nvSpPr>
        <p:spPr bwMode="auto">
          <a:xfrm>
            <a:off x="6643688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6643702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69" name="TextBox 59"/>
          <p:cNvSpPr txBox="1">
            <a:spLocks noChangeArrowheads="1"/>
          </p:cNvSpPr>
          <p:nvPr/>
        </p:nvSpPr>
        <p:spPr bwMode="auto">
          <a:xfrm>
            <a:off x="6858000" y="2357438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 64</a:t>
            </a:r>
          </a:p>
        </p:txBody>
      </p:sp>
      <p:sp>
        <p:nvSpPr>
          <p:cNvPr id="2167" name="Rectangle 3"/>
          <p:cNvSpPr>
            <a:spLocks noChangeArrowheads="1"/>
          </p:cNvSpPr>
          <p:nvPr/>
        </p:nvSpPr>
        <p:spPr bwMode="auto">
          <a:xfrm>
            <a:off x="357188" y="2701925"/>
            <a:ext cx="821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А4. Максимальное число электронов на </a:t>
            </a:r>
            <a:r>
              <a:rPr lang="ru-RU" dirty="0" smtClean="0">
                <a:ea typeface="Times New Roman" pitchFamily="18" charset="0"/>
                <a:cs typeface="Arial" charset="0"/>
              </a:rPr>
              <a:t>пятой электронной оболочке</a:t>
            </a:r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2168" name="TextBox 66"/>
          <p:cNvSpPr txBox="1">
            <a:spLocks noChangeArrowheads="1"/>
          </p:cNvSpPr>
          <p:nvPr/>
        </p:nvSpPr>
        <p:spPr bwMode="auto">
          <a:xfrm flipH="1">
            <a:off x="100012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31" name="Скругленный прямоугольник 130"/>
          <p:cNvSpPr/>
          <p:nvPr/>
        </p:nvSpPr>
        <p:spPr>
          <a:xfrm>
            <a:off x="928662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75" name="TextBox 73"/>
          <p:cNvSpPr txBox="1">
            <a:spLocks noChangeArrowheads="1"/>
          </p:cNvSpPr>
          <p:nvPr/>
        </p:nvSpPr>
        <p:spPr bwMode="auto">
          <a:xfrm>
            <a:off x="1071563" y="3071813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5</a:t>
            </a:r>
          </a:p>
        </p:txBody>
      </p:sp>
      <p:sp>
        <p:nvSpPr>
          <p:cNvPr id="2173" name="TextBox 65"/>
          <p:cNvSpPr txBox="1">
            <a:spLocks noChangeArrowheads="1"/>
          </p:cNvSpPr>
          <p:nvPr/>
        </p:nvSpPr>
        <p:spPr bwMode="auto">
          <a:xfrm>
            <a:off x="2928938" y="3071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2786050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80" name="TextBox 74"/>
          <p:cNvSpPr txBox="1">
            <a:spLocks noChangeArrowheads="1"/>
          </p:cNvSpPr>
          <p:nvPr/>
        </p:nvSpPr>
        <p:spPr bwMode="auto">
          <a:xfrm>
            <a:off x="3074988" y="3071813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50</a:t>
            </a: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6643702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6" name="Скругленный прямоугольник 145"/>
          <p:cNvSpPr/>
          <p:nvPr/>
        </p:nvSpPr>
        <p:spPr>
          <a:xfrm>
            <a:off x="4643438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84" name="TextBox 67"/>
          <p:cNvSpPr txBox="1">
            <a:spLocks noChangeArrowheads="1"/>
          </p:cNvSpPr>
          <p:nvPr/>
        </p:nvSpPr>
        <p:spPr bwMode="auto">
          <a:xfrm>
            <a:off x="471487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45" name="Скругленный прямоугольник 144"/>
          <p:cNvSpPr/>
          <p:nvPr/>
        </p:nvSpPr>
        <p:spPr>
          <a:xfrm>
            <a:off x="4643438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91" name="TextBox 75"/>
          <p:cNvSpPr txBox="1">
            <a:spLocks noChangeArrowheads="1"/>
          </p:cNvSpPr>
          <p:nvPr/>
        </p:nvSpPr>
        <p:spPr bwMode="auto">
          <a:xfrm>
            <a:off x="4786313" y="3071813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125</a:t>
            </a:r>
          </a:p>
        </p:txBody>
      </p:sp>
      <p:sp>
        <p:nvSpPr>
          <p:cNvPr id="2189" name="TextBox 68"/>
          <p:cNvSpPr txBox="1">
            <a:spLocks noChangeArrowheads="1"/>
          </p:cNvSpPr>
          <p:nvPr/>
        </p:nvSpPr>
        <p:spPr bwMode="auto">
          <a:xfrm flipH="1">
            <a:off x="671512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6643702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96" name="TextBox 76"/>
          <p:cNvSpPr txBox="1">
            <a:spLocks noChangeArrowheads="1"/>
          </p:cNvSpPr>
          <p:nvPr/>
        </p:nvSpPr>
        <p:spPr bwMode="auto">
          <a:xfrm>
            <a:off x="6786563" y="3071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 625</a:t>
            </a:r>
          </a:p>
        </p:txBody>
      </p:sp>
      <p:sp>
        <p:nvSpPr>
          <p:cNvPr id="2194" name="Прямоугольник 154"/>
          <p:cNvSpPr>
            <a:spLocks noChangeArrowheads="1"/>
          </p:cNvSpPr>
          <p:nvPr/>
        </p:nvSpPr>
        <p:spPr bwMode="auto">
          <a:xfrm>
            <a:off x="357188" y="3357563"/>
            <a:ext cx="8286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А5. Электронная оболочка атома натрия содержит энергетических уровней</a:t>
            </a: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2786050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6643702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9" name="Скругленный прямоугольник 158"/>
          <p:cNvSpPr/>
          <p:nvPr/>
        </p:nvSpPr>
        <p:spPr>
          <a:xfrm>
            <a:off x="4643438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0" name="Скругленный прямоугольник 159"/>
          <p:cNvSpPr/>
          <p:nvPr/>
        </p:nvSpPr>
        <p:spPr>
          <a:xfrm>
            <a:off x="2786050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07" name="TextBox 160"/>
          <p:cNvSpPr txBox="1">
            <a:spLocks noChangeArrowheads="1"/>
          </p:cNvSpPr>
          <p:nvPr/>
        </p:nvSpPr>
        <p:spPr bwMode="auto">
          <a:xfrm>
            <a:off x="1000125" y="37147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08" name="TextBox 161"/>
          <p:cNvSpPr txBox="1">
            <a:spLocks noChangeArrowheads="1"/>
          </p:cNvSpPr>
          <p:nvPr/>
        </p:nvSpPr>
        <p:spPr bwMode="auto">
          <a:xfrm>
            <a:off x="2857500" y="371475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09" name="TextBox 162"/>
          <p:cNvSpPr txBox="1">
            <a:spLocks noChangeArrowheads="1"/>
          </p:cNvSpPr>
          <p:nvPr/>
        </p:nvSpPr>
        <p:spPr bwMode="auto">
          <a:xfrm>
            <a:off x="4786313" y="371475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210" name="TextBox 163"/>
          <p:cNvSpPr txBox="1">
            <a:spLocks noChangeArrowheads="1"/>
          </p:cNvSpPr>
          <p:nvPr/>
        </p:nvSpPr>
        <p:spPr bwMode="auto">
          <a:xfrm>
            <a:off x="6715125" y="37147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29" name="Скругленный прямоугольник 128"/>
          <p:cNvSpPr/>
          <p:nvPr/>
        </p:nvSpPr>
        <p:spPr>
          <a:xfrm>
            <a:off x="928662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17" name="TextBox 164"/>
          <p:cNvSpPr txBox="1">
            <a:spLocks noChangeArrowheads="1"/>
          </p:cNvSpPr>
          <p:nvPr/>
        </p:nvSpPr>
        <p:spPr bwMode="auto">
          <a:xfrm>
            <a:off x="1143000" y="3714750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1</a:t>
            </a:r>
          </a:p>
        </p:txBody>
      </p:sp>
      <p:sp>
        <p:nvSpPr>
          <p:cNvPr id="166" name="Скругленный прямоугольник 165"/>
          <p:cNvSpPr/>
          <p:nvPr/>
        </p:nvSpPr>
        <p:spPr>
          <a:xfrm>
            <a:off x="6643702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7" name="Скругленный прямоугольник 166"/>
          <p:cNvSpPr/>
          <p:nvPr/>
        </p:nvSpPr>
        <p:spPr>
          <a:xfrm>
            <a:off x="4643438" y="371477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8" name="Скругленный прямоугольник 167"/>
          <p:cNvSpPr/>
          <p:nvPr/>
        </p:nvSpPr>
        <p:spPr>
          <a:xfrm>
            <a:off x="2786050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27" name="TextBox 168"/>
          <p:cNvSpPr txBox="1">
            <a:spLocks noChangeArrowheads="1"/>
          </p:cNvSpPr>
          <p:nvPr/>
        </p:nvSpPr>
        <p:spPr bwMode="auto">
          <a:xfrm>
            <a:off x="3071813" y="370205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2</a:t>
            </a:r>
          </a:p>
        </p:txBody>
      </p:sp>
      <p:sp>
        <p:nvSpPr>
          <p:cNvPr id="2228" name="TextBox 169"/>
          <p:cNvSpPr txBox="1">
            <a:spLocks noChangeArrowheads="1"/>
          </p:cNvSpPr>
          <p:nvPr/>
        </p:nvSpPr>
        <p:spPr bwMode="auto">
          <a:xfrm>
            <a:off x="4857750" y="371475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3</a:t>
            </a:r>
          </a:p>
        </p:txBody>
      </p:sp>
      <p:sp>
        <p:nvSpPr>
          <p:cNvPr id="2226" name="TextBox 170"/>
          <p:cNvSpPr txBox="1">
            <a:spLocks noChangeArrowheads="1"/>
          </p:cNvSpPr>
          <p:nvPr/>
        </p:nvSpPr>
        <p:spPr bwMode="auto">
          <a:xfrm>
            <a:off x="6858000" y="3702050"/>
            <a:ext cx="646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4.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57188" y="4000500"/>
            <a:ext cx="821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А6. Электронная оболочка атома бора содержит энергетических уровней</a:t>
            </a:r>
          </a:p>
        </p:txBody>
      </p:sp>
      <p:sp>
        <p:nvSpPr>
          <p:cNvPr id="179" name="Скругленный прямоугольник 178"/>
          <p:cNvSpPr/>
          <p:nvPr/>
        </p:nvSpPr>
        <p:spPr>
          <a:xfrm>
            <a:off x="928662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0" name="Скругленный прямоугольник 179"/>
          <p:cNvSpPr/>
          <p:nvPr/>
        </p:nvSpPr>
        <p:spPr>
          <a:xfrm>
            <a:off x="6715140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4" name="TextBox 180"/>
          <p:cNvSpPr txBox="1">
            <a:spLocks noChangeArrowheads="1"/>
          </p:cNvSpPr>
          <p:nvPr/>
        </p:nvSpPr>
        <p:spPr bwMode="auto">
          <a:xfrm>
            <a:off x="2928938" y="435768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82" name="Скругленный прямоугольник 181"/>
          <p:cNvSpPr/>
          <p:nvPr/>
        </p:nvSpPr>
        <p:spPr>
          <a:xfrm>
            <a:off x="6715140" y="5214950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8" name="TextBox 182"/>
          <p:cNvSpPr txBox="1">
            <a:spLocks noChangeArrowheads="1"/>
          </p:cNvSpPr>
          <p:nvPr/>
        </p:nvSpPr>
        <p:spPr bwMode="auto">
          <a:xfrm>
            <a:off x="4714875" y="4357688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39" name="TextBox 183"/>
          <p:cNvSpPr txBox="1">
            <a:spLocks noChangeArrowheads="1"/>
          </p:cNvSpPr>
          <p:nvPr/>
        </p:nvSpPr>
        <p:spPr bwMode="auto">
          <a:xfrm>
            <a:off x="6786563" y="4357688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40" name="TextBox 184"/>
          <p:cNvSpPr txBox="1">
            <a:spLocks noChangeArrowheads="1"/>
          </p:cNvSpPr>
          <p:nvPr/>
        </p:nvSpPr>
        <p:spPr bwMode="auto">
          <a:xfrm>
            <a:off x="928688" y="4357688"/>
            <a:ext cx="1214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78" name="Скругленный прямоугольник 177"/>
          <p:cNvSpPr/>
          <p:nvPr/>
        </p:nvSpPr>
        <p:spPr>
          <a:xfrm>
            <a:off x="928662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4" name="TextBox 185"/>
          <p:cNvSpPr txBox="1">
            <a:spLocks noChangeArrowheads="1"/>
          </p:cNvSpPr>
          <p:nvPr/>
        </p:nvSpPr>
        <p:spPr bwMode="auto">
          <a:xfrm>
            <a:off x="1143000" y="435768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1</a:t>
            </a:r>
          </a:p>
        </p:txBody>
      </p:sp>
      <p:sp>
        <p:nvSpPr>
          <p:cNvPr id="177" name="Скругленный прямоугольник 176"/>
          <p:cNvSpPr/>
          <p:nvPr/>
        </p:nvSpPr>
        <p:spPr>
          <a:xfrm>
            <a:off x="2786050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8" name="TextBox 186"/>
          <p:cNvSpPr txBox="1">
            <a:spLocks noChangeArrowheads="1"/>
          </p:cNvSpPr>
          <p:nvPr/>
        </p:nvSpPr>
        <p:spPr bwMode="auto">
          <a:xfrm>
            <a:off x="3000375" y="4357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2</a:t>
            </a:r>
          </a:p>
        </p:txBody>
      </p:sp>
      <p:sp>
        <p:nvSpPr>
          <p:cNvPr id="176" name="Скругленный прямоугольник 175"/>
          <p:cNvSpPr/>
          <p:nvPr/>
        </p:nvSpPr>
        <p:spPr>
          <a:xfrm>
            <a:off x="4643438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2" name="TextBox 187"/>
          <p:cNvSpPr txBox="1">
            <a:spLocks noChangeArrowheads="1"/>
          </p:cNvSpPr>
          <p:nvPr/>
        </p:nvSpPr>
        <p:spPr bwMode="auto">
          <a:xfrm>
            <a:off x="4857750" y="4357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3</a:t>
            </a:r>
          </a:p>
        </p:txBody>
      </p:sp>
      <p:sp>
        <p:nvSpPr>
          <p:cNvPr id="173" name="Скругленный прямоугольник 172"/>
          <p:cNvSpPr/>
          <p:nvPr/>
        </p:nvSpPr>
        <p:spPr>
          <a:xfrm>
            <a:off x="6715140" y="435771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6" name="TextBox 188"/>
          <p:cNvSpPr txBox="1">
            <a:spLocks noChangeArrowheads="1"/>
          </p:cNvSpPr>
          <p:nvPr/>
        </p:nvSpPr>
        <p:spPr bwMode="auto">
          <a:xfrm>
            <a:off x="6929438" y="4357688"/>
            <a:ext cx="582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4</a:t>
            </a:r>
          </a:p>
          <a:p>
            <a:endParaRPr lang="ru-RU" dirty="0"/>
          </a:p>
        </p:txBody>
      </p:sp>
      <p:sp>
        <p:nvSpPr>
          <p:cNvPr id="2257" name="Rectangle 7"/>
          <p:cNvSpPr>
            <a:spLocks noChangeArrowheads="1"/>
          </p:cNvSpPr>
          <p:nvPr/>
        </p:nvSpPr>
        <p:spPr bwMode="auto">
          <a:xfrm>
            <a:off x="357188" y="4643438"/>
            <a:ext cx="8358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А7. На электронных уровнях атома магния </a:t>
            </a:r>
            <a:r>
              <a:rPr lang="ru-RU" baseline="-30000" dirty="0">
                <a:ea typeface="Times New Roman" pitchFamily="18" charset="0"/>
                <a:cs typeface="Arial" charset="0"/>
              </a:rPr>
              <a:t>12</a:t>
            </a:r>
            <a:r>
              <a:rPr lang="en-US" dirty="0">
                <a:ea typeface="Times New Roman" pitchFamily="18" charset="0"/>
                <a:cs typeface="Arial" charset="0"/>
              </a:rPr>
              <a:t>Mg</a:t>
            </a:r>
            <a:r>
              <a:rPr lang="ru-RU" dirty="0">
                <a:ea typeface="Times New Roman" pitchFamily="18" charset="0"/>
                <a:cs typeface="Arial" charset="0"/>
              </a:rPr>
              <a:t> электроны распределяются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следующим образом</a:t>
            </a:r>
          </a:p>
        </p:txBody>
      </p:sp>
      <p:sp>
        <p:nvSpPr>
          <p:cNvPr id="194" name="Скругленный прямоугольник 193"/>
          <p:cNvSpPr/>
          <p:nvPr/>
        </p:nvSpPr>
        <p:spPr>
          <a:xfrm>
            <a:off x="4643438" y="5214950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5" name="Скругленный прямоугольник 194"/>
          <p:cNvSpPr/>
          <p:nvPr/>
        </p:nvSpPr>
        <p:spPr>
          <a:xfrm>
            <a:off x="2714612" y="5286388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64" name="TextBox 197"/>
          <p:cNvSpPr txBox="1">
            <a:spLocks noChangeArrowheads="1"/>
          </p:cNvSpPr>
          <p:nvPr/>
        </p:nvSpPr>
        <p:spPr bwMode="auto">
          <a:xfrm>
            <a:off x="2857500" y="5286375"/>
            <a:ext cx="1214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65" name="TextBox 198"/>
          <p:cNvSpPr txBox="1">
            <a:spLocks noChangeArrowheads="1"/>
          </p:cNvSpPr>
          <p:nvPr/>
        </p:nvSpPr>
        <p:spPr bwMode="auto">
          <a:xfrm>
            <a:off x="4714875" y="52022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66" name="TextBox 199"/>
          <p:cNvSpPr txBox="1">
            <a:spLocks noChangeArrowheads="1"/>
          </p:cNvSpPr>
          <p:nvPr/>
        </p:nvSpPr>
        <p:spPr bwMode="auto">
          <a:xfrm flipH="1">
            <a:off x="6858000" y="5202238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02" name="Скругленный прямоугольник 201"/>
          <p:cNvSpPr/>
          <p:nvPr/>
        </p:nvSpPr>
        <p:spPr>
          <a:xfrm>
            <a:off x="2714612" y="5286388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3" name="Скругленный прямоугольник 202"/>
          <p:cNvSpPr/>
          <p:nvPr/>
        </p:nvSpPr>
        <p:spPr>
          <a:xfrm>
            <a:off x="857224" y="5286412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" name="Скругленный прямоугольник 203"/>
          <p:cNvSpPr/>
          <p:nvPr/>
        </p:nvSpPr>
        <p:spPr>
          <a:xfrm>
            <a:off x="4643438" y="5214950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76" name="TextBox 200"/>
          <p:cNvSpPr txBox="1">
            <a:spLocks noChangeArrowheads="1"/>
          </p:cNvSpPr>
          <p:nvPr/>
        </p:nvSpPr>
        <p:spPr bwMode="auto">
          <a:xfrm>
            <a:off x="785786" y="5286388"/>
            <a:ext cx="14160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 1) 2е,8е,2е</a:t>
            </a:r>
          </a:p>
        </p:txBody>
      </p:sp>
      <p:sp>
        <p:nvSpPr>
          <p:cNvPr id="2277" name="TextBox 204"/>
          <p:cNvSpPr txBox="1">
            <a:spLocks noChangeArrowheads="1"/>
          </p:cNvSpPr>
          <p:nvPr/>
        </p:nvSpPr>
        <p:spPr bwMode="auto">
          <a:xfrm>
            <a:off x="2714612" y="5273690"/>
            <a:ext cx="1479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1е,10е,1е</a:t>
            </a:r>
          </a:p>
        </p:txBody>
      </p:sp>
      <p:sp>
        <p:nvSpPr>
          <p:cNvPr id="2278" name="TextBox 205"/>
          <p:cNvSpPr txBox="1">
            <a:spLocks noChangeArrowheads="1"/>
          </p:cNvSpPr>
          <p:nvPr/>
        </p:nvSpPr>
        <p:spPr bwMode="auto">
          <a:xfrm>
            <a:off x="4714876" y="5214950"/>
            <a:ext cx="1350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2е,8е,5е</a:t>
            </a:r>
          </a:p>
        </p:txBody>
      </p:sp>
      <p:sp>
        <p:nvSpPr>
          <p:cNvPr id="193" name="Скругленный прямоугольник 192"/>
          <p:cNvSpPr/>
          <p:nvPr/>
        </p:nvSpPr>
        <p:spPr>
          <a:xfrm>
            <a:off x="6715140" y="5214950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82" name="TextBox 206"/>
          <p:cNvSpPr txBox="1">
            <a:spLocks noChangeArrowheads="1"/>
          </p:cNvSpPr>
          <p:nvPr/>
        </p:nvSpPr>
        <p:spPr bwMode="auto">
          <a:xfrm>
            <a:off x="6929438" y="5214938"/>
            <a:ext cx="1785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4) 2е,10е</a:t>
            </a:r>
          </a:p>
        </p:txBody>
      </p:sp>
      <p:sp>
        <p:nvSpPr>
          <p:cNvPr id="2283" name="Rectangle 8"/>
          <p:cNvSpPr>
            <a:spLocks noChangeArrowheads="1"/>
          </p:cNvSpPr>
          <p:nvPr/>
        </p:nvSpPr>
        <p:spPr bwMode="auto">
          <a:xfrm>
            <a:off x="357158" y="5572140"/>
            <a:ext cx="585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А8. Сферическую форму имеет </a:t>
            </a:r>
            <a:r>
              <a:rPr lang="ru-RU" dirty="0" err="1">
                <a:ea typeface="Times New Roman" pitchFamily="18" charset="0"/>
                <a:cs typeface="Arial" charset="0"/>
              </a:rPr>
              <a:t>орбиталь</a:t>
            </a:r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210" name="Скругленный прямоугольник 209"/>
          <p:cNvSpPr/>
          <p:nvPr/>
        </p:nvSpPr>
        <p:spPr>
          <a:xfrm>
            <a:off x="928662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6786578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4714876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2786050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96" name="TextBox 217"/>
          <p:cNvSpPr txBox="1">
            <a:spLocks noChangeArrowheads="1"/>
          </p:cNvSpPr>
          <p:nvPr/>
        </p:nvSpPr>
        <p:spPr bwMode="auto">
          <a:xfrm>
            <a:off x="6858000" y="59293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297" name="TextBox 218"/>
          <p:cNvSpPr txBox="1">
            <a:spLocks noChangeArrowheads="1"/>
          </p:cNvSpPr>
          <p:nvPr/>
        </p:nvSpPr>
        <p:spPr bwMode="auto">
          <a:xfrm>
            <a:off x="4786313" y="592931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98" name="TextBox 219"/>
          <p:cNvSpPr txBox="1">
            <a:spLocks noChangeArrowheads="1"/>
          </p:cNvSpPr>
          <p:nvPr/>
        </p:nvSpPr>
        <p:spPr bwMode="auto">
          <a:xfrm>
            <a:off x="2857500" y="5929313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99" name="TextBox 220"/>
          <p:cNvSpPr txBox="1">
            <a:spLocks noChangeArrowheads="1"/>
          </p:cNvSpPr>
          <p:nvPr/>
        </p:nvSpPr>
        <p:spPr bwMode="auto">
          <a:xfrm>
            <a:off x="1000125" y="5929313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4714876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2786050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28662" y="592935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09" name="TextBox 225"/>
          <p:cNvSpPr txBox="1">
            <a:spLocks noChangeArrowheads="1"/>
          </p:cNvSpPr>
          <p:nvPr/>
        </p:nvSpPr>
        <p:spPr bwMode="auto">
          <a:xfrm>
            <a:off x="1143000" y="592931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1) </a:t>
            </a:r>
            <a:r>
              <a:rPr lang="en-US" dirty="0"/>
              <a:t>f</a:t>
            </a:r>
            <a:endParaRPr lang="ru-RU" dirty="0"/>
          </a:p>
        </p:txBody>
      </p:sp>
      <p:sp>
        <p:nvSpPr>
          <p:cNvPr id="2310" name="TextBox 226"/>
          <p:cNvSpPr txBox="1">
            <a:spLocks noChangeArrowheads="1"/>
          </p:cNvSpPr>
          <p:nvPr/>
        </p:nvSpPr>
        <p:spPr bwMode="auto">
          <a:xfrm>
            <a:off x="3000375" y="5929313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2) </a:t>
            </a:r>
            <a:r>
              <a:rPr lang="en-US" dirty="0"/>
              <a:t>d</a:t>
            </a:r>
            <a:endParaRPr lang="ru-RU" dirty="0"/>
          </a:p>
        </p:txBody>
      </p:sp>
      <p:sp>
        <p:nvSpPr>
          <p:cNvPr id="2311" name="TextBox 227"/>
          <p:cNvSpPr txBox="1">
            <a:spLocks noChangeArrowheads="1"/>
          </p:cNvSpPr>
          <p:nvPr/>
        </p:nvSpPr>
        <p:spPr bwMode="auto">
          <a:xfrm>
            <a:off x="4929188" y="5916613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</a:t>
            </a:r>
            <a:r>
              <a:rPr lang="en-US" dirty="0"/>
              <a:t>p</a:t>
            </a:r>
            <a:endParaRPr lang="ru-RU" dirty="0"/>
          </a:p>
        </p:txBody>
      </p:sp>
      <p:sp>
        <p:nvSpPr>
          <p:cNvPr id="192" name="Скругленный прямоугольник 191"/>
          <p:cNvSpPr/>
          <p:nvPr/>
        </p:nvSpPr>
        <p:spPr>
          <a:xfrm>
            <a:off x="6786578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15" name="TextBox 228"/>
          <p:cNvSpPr txBox="1">
            <a:spLocks noChangeArrowheads="1"/>
          </p:cNvSpPr>
          <p:nvPr/>
        </p:nvSpPr>
        <p:spPr bwMode="auto">
          <a:xfrm>
            <a:off x="7072330" y="592933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</a:t>
            </a:r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40" name="Управляющая кнопка: домой 139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8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8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2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1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5"/>
                  </p:tgtEl>
                </p:cond>
              </p:nextCondLst>
            </p:seq>
          </p:childTnLst>
        </p:cTn>
      </p:par>
    </p:tnLst>
    <p:bldLst>
      <p:bldP spid="2083" grpId="0"/>
      <p:bldP spid="2088" grpId="0"/>
      <p:bldP spid="2093" grpId="0"/>
      <p:bldP spid="2098" grpId="0"/>
      <p:bldP spid="2112" grpId="0"/>
      <p:bldP spid="2117" grpId="0"/>
      <p:bldP spid="2122" grpId="0"/>
      <p:bldP spid="2133" grpId="0"/>
      <p:bldP spid="2139" grpId="0"/>
      <p:bldP spid="2153" grpId="0"/>
      <p:bldP spid="2158" grpId="0"/>
      <p:bldP spid="2169" grpId="0"/>
      <p:bldP spid="2175" grpId="0"/>
      <p:bldP spid="2180" grpId="0"/>
      <p:bldP spid="2191" grpId="0"/>
      <p:bldP spid="2196" grpId="0"/>
      <p:bldP spid="2217" grpId="0"/>
      <p:bldP spid="166" grpId="0" animBg="1"/>
      <p:bldP spid="167" grpId="0" animBg="1"/>
      <p:bldP spid="2227" grpId="0"/>
      <p:bldP spid="2228" grpId="0"/>
      <p:bldP spid="2226" grpId="0"/>
      <p:bldP spid="178" grpId="0" animBg="1"/>
      <p:bldP spid="2244" grpId="0"/>
      <p:bldP spid="177" grpId="0" animBg="1"/>
      <p:bldP spid="2248" grpId="0"/>
      <p:bldP spid="176" grpId="0" animBg="1"/>
      <p:bldP spid="2252" grpId="0"/>
      <p:bldP spid="173" grpId="0" animBg="1"/>
      <p:bldP spid="2256" grpId="0"/>
      <p:bldP spid="202" grpId="0" animBg="1"/>
      <p:bldP spid="203" grpId="0" animBg="1"/>
      <p:bldP spid="204" grpId="0" animBg="1"/>
      <p:bldP spid="2276" grpId="0"/>
      <p:bldP spid="2277" grpId="0"/>
      <p:bldP spid="2278" grpId="0"/>
      <p:bldP spid="193" grpId="0" animBg="1"/>
      <p:bldP spid="2282" grpId="0"/>
      <p:bldP spid="222" grpId="0" animBg="1"/>
      <p:bldP spid="223" grpId="0" animBg="1"/>
      <p:bldP spid="224" grpId="0" animBg="1"/>
      <p:bldP spid="2309" grpId="0"/>
      <p:bldP spid="2310" grpId="0"/>
      <p:bldP spid="2311" grpId="0"/>
      <p:bldP spid="192" grpId="0" animBg="1"/>
      <p:bldP spid="2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0" name="Rectangle 6"/>
          <p:cNvSpPr>
            <a:spLocks noChangeArrowheads="1"/>
          </p:cNvSpPr>
          <p:nvPr/>
        </p:nvSpPr>
        <p:spPr bwMode="auto">
          <a:xfrm>
            <a:off x="285720" y="2143116"/>
            <a:ext cx="857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А9. </a:t>
            </a:r>
            <a:r>
              <a:rPr lang="ru-RU" dirty="0">
                <a:ea typeface="Times New Roman" pitchFamily="18" charset="0"/>
                <a:cs typeface="Arial" charset="0"/>
              </a:rPr>
              <a:t>На внешнем энергетическом уровне атома хлора содержится электронов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929454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000628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928926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71538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53" name="TextBox 52"/>
          <p:cNvSpPr txBox="1">
            <a:spLocks noChangeArrowheads="1"/>
          </p:cNvSpPr>
          <p:nvPr/>
        </p:nvSpPr>
        <p:spPr bwMode="auto">
          <a:xfrm>
            <a:off x="5072066" y="2500306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154" name="TextBox 53"/>
          <p:cNvSpPr txBox="1">
            <a:spLocks noChangeArrowheads="1"/>
          </p:cNvSpPr>
          <p:nvPr/>
        </p:nvSpPr>
        <p:spPr bwMode="auto">
          <a:xfrm>
            <a:off x="1143000" y="2487609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55" name="TextBox 54"/>
          <p:cNvSpPr txBox="1">
            <a:spLocks noChangeArrowheads="1"/>
          </p:cNvSpPr>
          <p:nvPr/>
        </p:nvSpPr>
        <p:spPr bwMode="auto">
          <a:xfrm>
            <a:off x="3000375" y="2487609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56" name="TextBox 55"/>
          <p:cNvSpPr txBox="1">
            <a:spLocks noChangeArrowheads="1"/>
          </p:cNvSpPr>
          <p:nvPr/>
        </p:nvSpPr>
        <p:spPr bwMode="auto">
          <a:xfrm>
            <a:off x="7000900" y="2500306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71538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928926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929454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69" name="TextBox 56"/>
          <p:cNvSpPr txBox="1">
            <a:spLocks noChangeArrowheads="1"/>
          </p:cNvSpPr>
          <p:nvPr/>
        </p:nvSpPr>
        <p:spPr bwMode="auto">
          <a:xfrm>
            <a:off x="1285852" y="2500306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170" name="TextBox 57"/>
          <p:cNvSpPr txBox="1">
            <a:spLocks noChangeArrowheads="1"/>
          </p:cNvSpPr>
          <p:nvPr/>
        </p:nvSpPr>
        <p:spPr bwMode="auto">
          <a:xfrm>
            <a:off x="3071802" y="2500306"/>
            <a:ext cx="646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171" name="TextBox 58"/>
          <p:cNvSpPr txBox="1">
            <a:spLocks noChangeArrowheads="1"/>
          </p:cNvSpPr>
          <p:nvPr/>
        </p:nvSpPr>
        <p:spPr bwMode="auto">
          <a:xfrm>
            <a:off x="5286380" y="2500306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172" name="TextBox 59"/>
          <p:cNvSpPr txBox="1">
            <a:spLocks noChangeArrowheads="1"/>
          </p:cNvSpPr>
          <p:nvPr/>
        </p:nvSpPr>
        <p:spPr bwMode="auto">
          <a:xfrm>
            <a:off x="7143768" y="2500306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3173" name="Rectangle 7"/>
          <p:cNvSpPr>
            <a:spLocks noChangeArrowheads="1"/>
          </p:cNvSpPr>
          <p:nvPr/>
        </p:nvSpPr>
        <p:spPr bwMode="auto">
          <a:xfrm>
            <a:off x="285720" y="2790827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А10. </a:t>
            </a:r>
            <a:r>
              <a:rPr lang="ru-RU" dirty="0">
                <a:ea typeface="Times New Roman" pitchFamily="18" charset="0"/>
                <a:cs typeface="Arial" charset="0"/>
              </a:rPr>
              <a:t>На внешнем энергетическом уровне атома алюминия 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        содержится электронов</a:t>
            </a:r>
          </a:p>
          <a:p>
            <a:pPr eaLnBrk="0" hangingPunct="0"/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858016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000628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928926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1071538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86" name="TextBox 69"/>
          <p:cNvSpPr txBox="1">
            <a:spLocks noChangeArrowheads="1"/>
          </p:cNvSpPr>
          <p:nvPr/>
        </p:nvSpPr>
        <p:spPr bwMode="auto">
          <a:xfrm>
            <a:off x="1214414" y="342900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187" name="TextBox 70"/>
          <p:cNvSpPr txBox="1">
            <a:spLocks noChangeArrowheads="1"/>
          </p:cNvSpPr>
          <p:nvPr/>
        </p:nvSpPr>
        <p:spPr bwMode="auto">
          <a:xfrm>
            <a:off x="3000372" y="3429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88" name="TextBox 71"/>
          <p:cNvSpPr txBox="1">
            <a:spLocks noChangeArrowheads="1"/>
          </p:cNvSpPr>
          <p:nvPr/>
        </p:nvSpPr>
        <p:spPr bwMode="auto">
          <a:xfrm>
            <a:off x="5072063" y="341630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89" name="TextBox 72"/>
          <p:cNvSpPr txBox="1">
            <a:spLocks noChangeArrowheads="1"/>
          </p:cNvSpPr>
          <p:nvPr/>
        </p:nvSpPr>
        <p:spPr bwMode="auto">
          <a:xfrm>
            <a:off x="6929454" y="342900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1071538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928926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000628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858016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02" name="TextBox 73"/>
          <p:cNvSpPr txBox="1">
            <a:spLocks noChangeArrowheads="1"/>
          </p:cNvSpPr>
          <p:nvPr/>
        </p:nvSpPr>
        <p:spPr bwMode="auto">
          <a:xfrm>
            <a:off x="1285852" y="342900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203" name="TextBox 74"/>
          <p:cNvSpPr txBox="1">
            <a:spLocks noChangeArrowheads="1"/>
          </p:cNvSpPr>
          <p:nvPr/>
        </p:nvSpPr>
        <p:spPr bwMode="auto">
          <a:xfrm>
            <a:off x="3143240" y="342900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204" name="TextBox 75"/>
          <p:cNvSpPr txBox="1">
            <a:spLocks noChangeArrowheads="1"/>
          </p:cNvSpPr>
          <p:nvPr/>
        </p:nvSpPr>
        <p:spPr bwMode="auto">
          <a:xfrm>
            <a:off x="5214942" y="3429000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205" name="TextBox 76"/>
          <p:cNvSpPr txBox="1">
            <a:spLocks noChangeArrowheads="1"/>
          </p:cNvSpPr>
          <p:nvPr/>
        </p:nvSpPr>
        <p:spPr bwMode="auto">
          <a:xfrm>
            <a:off x="7143768" y="3429000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3206" name="Rectangle 8"/>
          <p:cNvSpPr>
            <a:spLocks noChangeArrowheads="1"/>
          </p:cNvSpPr>
          <p:nvPr/>
        </p:nvSpPr>
        <p:spPr bwMode="auto">
          <a:xfrm>
            <a:off x="285720" y="3711581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А11. </a:t>
            </a:r>
            <a:r>
              <a:rPr lang="ru-RU" dirty="0">
                <a:ea typeface="Times New Roman" pitchFamily="18" charset="0"/>
                <a:cs typeface="Arial" charset="0"/>
              </a:rPr>
              <a:t>Инертный газ может содержать на внешнем энергетическом уровне    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         электронов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6929454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4929190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2857488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071538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19" name="TextBox 87"/>
          <p:cNvSpPr txBox="1">
            <a:spLocks noChangeArrowheads="1"/>
          </p:cNvSpPr>
          <p:nvPr/>
        </p:nvSpPr>
        <p:spPr bwMode="auto">
          <a:xfrm>
            <a:off x="7000892" y="4286256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220" name="TextBox 88"/>
          <p:cNvSpPr txBox="1">
            <a:spLocks noChangeArrowheads="1"/>
          </p:cNvSpPr>
          <p:nvPr/>
        </p:nvSpPr>
        <p:spPr bwMode="auto">
          <a:xfrm>
            <a:off x="4929190" y="428625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221" name="TextBox 89"/>
          <p:cNvSpPr txBox="1">
            <a:spLocks noChangeArrowheads="1"/>
          </p:cNvSpPr>
          <p:nvPr/>
        </p:nvSpPr>
        <p:spPr bwMode="auto">
          <a:xfrm>
            <a:off x="2928926" y="4286256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222" name="TextBox 90"/>
          <p:cNvSpPr txBox="1">
            <a:spLocks noChangeArrowheads="1"/>
          </p:cNvSpPr>
          <p:nvPr/>
        </p:nvSpPr>
        <p:spPr bwMode="auto">
          <a:xfrm>
            <a:off x="1071538" y="4286256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071538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2857488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929190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6929454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35" name="TextBox 92"/>
          <p:cNvSpPr txBox="1">
            <a:spLocks noChangeArrowheads="1"/>
          </p:cNvSpPr>
          <p:nvPr/>
        </p:nvSpPr>
        <p:spPr bwMode="auto">
          <a:xfrm>
            <a:off x="1285852" y="4286256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236" name="TextBox 93"/>
          <p:cNvSpPr txBox="1">
            <a:spLocks noChangeArrowheads="1"/>
          </p:cNvSpPr>
          <p:nvPr/>
        </p:nvSpPr>
        <p:spPr bwMode="auto">
          <a:xfrm>
            <a:off x="3071802" y="4286256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237" name="TextBox 94"/>
          <p:cNvSpPr txBox="1">
            <a:spLocks noChangeArrowheads="1"/>
          </p:cNvSpPr>
          <p:nvPr/>
        </p:nvSpPr>
        <p:spPr bwMode="auto">
          <a:xfrm>
            <a:off x="5214942" y="4286256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238" name="TextBox 95"/>
          <p:cNvSpPr txBox="1">
            <a:spLocks noChangeArrowheads="1"/>
          </p:cNvSpPr>
          <p:nvPr/>
        </p:nvSpPr>
        <p:spPr bwMode="auto">
          <a:xfrm>
            <a:off x="7215206" y="4286256"/>
            <a:ext cx="642938" cy="36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134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35" name="Управляющая кнопка: домой 134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8"/>
                  </p:tgtEl>
                </p:cond>
              </p:nextCondLst>
            </p:seq>
          </p:childTnLst>
        </p:cTn>
      </p:par>
    </p:tnLst>
    <p:bldLst>
      <p:bldP spid="52" grpId="0" animBg="1"/>
      <p:bldP spid="51" grpId="0" animBg="1"/>
      <p:bldP spid="50" grpId="0" animBg="1"/>
      <p:bldP spid="49" grpId="0" animBg="1"/>
      <p:bldP spid="3169" grpId="0"/>
      <p:bldP spid="3170" grpId="0"/>
      <p:bldP spid="3171" grpId="0"/>
      <p:bldP spid="3172" grpId="0"/>
      <p:bldP spid="69" grpId="0" animBg="1"/>
      <p:bldP spid="68" grpId="0" animBg="1"/>
      <p:bldP spid="67" grpId="0" animBg="1"/>
      <p:bldP spid="66" grpId="0" animBg="1"/>
      <p:bldP spid="3202" grpId="0"/>
      <p:bldP spid="3203" grpId="0"/>
      <p:bldP spid="3204" grpId="0"/>
      <p:bldP spid="3205" grpId="0"/>
      <p:bldP spid="87" grpId="0" animBg="1"/>
      <p:bldP spid="86" grpId="0" animBg="1"/>
      <p:bldP spid="85" grpId="0" animBg="1"/>
      <p:bldP spid="92" grpId="0" animBg="1"/>
      <p:bldP spid="3235" grpId="0"/>
      <p:bldP spid="3236" grpId="0"/>
      <p:bldP spid="3237" grpId="0"/>
      <p:bldP spid="32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952</Words>
  <Application>Microsoft Office PowerPoint</Application>
  <PresentationFormat>Экран (4:3)</PresentationFormat>
  <Paragraphs>280</Paragraphs>
  <Slides>11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Cтроение электронных оболочек атомов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УЧИТЕЛЯ</dc:title>
  <dc:creator>Болотов</dc:creator>
  <cp:lastModifiedBy>User</cp:lastModifiedBy>
  <cp:revision>29</cp:revision>
  <dcterms:created xsi:type="dcterms:W3CDTF">2007-08-27T16:59:47Z</dcterms:created>
  <dcterms:modified xsi:type="dcterms:W3CDTF">2016-02-03T18:27:11Z</dcterms:modified>
</cp:coreProperties>
</file>