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handoutMasterIdLst>
    <p:handoutMasterId r:id="rId22"/>
  </p:handoutMasterIdLst>
  <p:sldIdLst>
    <p:sldId id="297" r:id="rId3"/>
    <p:sldId id="265" r:id="rId4"/>
    <p:sldId id="267" r:id="rId5"/>
    <p:sldId id="298" r:id="rId6"/>
    <p:sldId id="299" r:id="rId7"/>
    <p:sldId id="272" r:id="rId8"/>
    <p:sldId id="300" r:id="rId9"/>
    <p:sldId id="273" r:id="rId10"/>
    <p:sldId id="275" r:id="rId11"/>
    <p:sldId id="278" r:id="rId12"/>
    <p:sldId id="274" r:id="rId13"/>
    <p:sldId id="282" r:id="rId14"/>
    <p:sldId id="276" r:id="rId15"/>
    <p:sldId id="302" r:id="rId16"/>
    <p:sldId id="293" r:id="rId17"/>
    <p:sldId id="283" r:id="rId18"/>
    <p:sldId id="303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rgbClr val="F9F9F9"/>
      </a:buClr>
      <a:buSzPct val="65000"/>
      <a:buChar char="•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9F9F9"/>
      </a:buClr>
      <a:buSzPct val="65000"/>
      <a:buChar char="•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9F9F9"/>
      </a:buClr>
      <a:buSzPct val="65000"/>
      <a:buChar char="•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9F9F9"/>
      </a:buClr>
      <a:buSzPct val="65000"/>
      <a:buChar char="•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9F9F9"/>
      </a:buClr>
      <a:buSzPct val="65000"/>
      <a:buChar char="•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88C"/>
    <a:srgbClr val="336600"/>
    <a:srgbClr val="932968"/>
    <a:srgbClr val="FBFFA7"/>
    <a:srgbClr val="A6C164"/>
    <a:srgbClr val="993300"/>
    <a:srgbClr val="B5D37F"/>
    <a:srgbClr val="FDFF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3838" autoAdjust="0"/>
  </p:normalViewPr>
  <p:slideViewPr>
    <p:cSldViewPr>
      <p:cViewPr>
        <p:scale>
          <a:sx n="75" d="100"/>
          <a:sy n="75" d="100"/>
        </p:scale>
        <p:origin x="-1109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761549-2CE2-4306-A853-C4D53BA0FCDA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E2C09-7CF3-4600-88EA-FCFA5D49C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1AC8-A01E-4CBB-AC08-B6CF448885E7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CD43D-F42B-4BE7-BC8C-3704A6C00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2C628-83FB-43F8-BB11-A8D6A2FCDBC7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28C5B-A425-44C2-8DC1-C6312F5BC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5B70-2013-4405-8572-BF4A45AC3AE2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9E9D-E910-4216-BB71-4AE98CDC0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C706-EECF-43A6-B318-98485D9A1B6A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772EA-3727-4D2F-8470-D85AE8959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0663"/>
            <a:ext cx="8229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39C0-908E-44B6-989D-E49672576511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E05F0-EAFD-4587-BF50-36B5C4670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EA4A-6D44-480D-9807-FF586AB554CB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611C-426B-4D96-9B09-9F3D589CA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2147D-0C04-46F1-A6E6-7082BEEA00C9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95DAB-53F0-42A3-86C8-2B911FB29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0D137-EEC1-4FFB-811D-CA6B7072B2C9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A7E44-5A42-4E01-8995-625BED3C3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D9088-B624-48B6-AB0C-74BC6FA28403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28CEA-0B88-44B2-B120-7484EB1D5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E419-564A-474B-BB37-B8C024BD8DA2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30EE-E273-41C1-A86D-B71CE8432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9CA6F-B67C-4674-B2F3-F9D87F17F136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E16F-38F0-4803-94E3-6E4D86740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2A78-91E3-48D7-91A9-AE6A8D01D581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CA64-1EFB-4AE0-8168-D2B15680B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FD49D-5E6A-4C70-8BE1-A5B77D0B6E63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F35D-0798-4DAE-94BC-F3F939751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B8779-C167-4809-9FAF-F42DAE867BAC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8659C-20E6-45E5-A02B-44BDA42CD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22018-94FC-4340-8E7F-B892B1EC5870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ABEF0-CE9E-4313-A247-A45009E0C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BE35F-4C87-4040-A78E-5F36BFA46925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3AB3A-FD0D-42EF-A645-A178C1E68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DD434-3300-46B1-9BFF-A5B44EB75072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1230-1DBA-45D3-8610-2C5FD8384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E745-9274-41C1-85B1-7591A7660E54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23904-DF80-4850-9A68-B5AE7EF93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1B45-2D1F-4C8A-B3C0-04D332695B51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BC4D-EF30-4675-9886-AA4C8C7E8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79B7-CCB9-4763-B026-2CFB4596629F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87DD-3F21-4ED4-94B5-DC604C723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AF84-3AE7-4B42-BC14-339C1606A05F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46EDB-73ED-42D9-A4AC-449D98CC7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CB02-79E6-46C1-884E-5E798A9613C2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77CE-D83C-4313-9F23-A82E15875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F002C-BB02-4E94-9931-40509989ACE6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3C460-22A6-4ED1-90C8-FF4534055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D724-B390-4242-964B-999E5765DA89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48BC-47AB-45C7-815C-1967B4EC1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4B26D-6232-4B35-B8AC-829D1AD9C638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AC06-C48B-472C-8193-FE2635ADC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BDD88C"/>
            </a:gs>
            <a:gs pos="50000">
              <a:srgbClr val="FFFFCC"/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4E271C-3EC3-4288-88EF-950F5E5E32D5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1ADABE-8FBE-47A9-BE53-F573E6136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28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BDD88C"/>
            </a:gs>
            <a:gs pos="50000">
              <a:srgbClr val="FFFFCC"/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4A164CB-0FDF-448C-8A1B-8208B422DB21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EE5ACA5-427C-4CF3-9B74-ADD2CB64D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audio" Target="file:///C:\Users\&#1050;&#1080;&#1088;&#1080;&#1083;&#1083;\Desktop\&#1041;&#1072;&#1090;&#1099;&#1081;\vstavayt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image" Target="../media/image5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image" Target="../media/image6.jpeg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8"/>
          <p:cNvSpPr>
            <a:spLocks noChangeArrowheads="1" noChangeShapeType="1" noTextEdit="1"/>
          </p:cNvSpPr>
          <p:nvPr/>
        </p:nvSpPr>
        <p:spPr bwMode="auto">
          <a:xfrm rot="-267805">
            <a:off x="755650" y="1052513"/>
            <a:ext cx="7632700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Нашествие  Батыя на Русь</a:t>
            </a:r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419475" y="3860800"/>
            <a:ext cx="5400675" cy="177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buFontTx/>
              <a:buNone/>
            </a:pPr>
            <a:r>
              <a:rPr lang="ru-RU" b="1">
                <a:solidFill>
                  <a:schemeClr val="tx2"/>
                </a:solidFill>
                <a:latin typeface="Arial" charset="0"/>
              </a:rPr>
              <a:t>Разработала учитель истории</a:t>
            </a:r>
          </a:p>
          <a:p>
            <a:pPr marL="533400" indent="-533400">
              <a:buFontTx/>
              <a:buNone/>
            </a:pPr>
            <a:r>
              <a:rPr lang="ru-RU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I</a:t>
            </a:r>
            <a:r>
              <a:rPr lang="ru-RU" b="1">
                <a:solidFill>
                  <a:schemeClr val="tx2"/>
                </a:solidFill>
                <a:latin typeface="Arial" charset="0"/>
              </a:rPr>
              <a:t> категории МБОУ «СОШ №15» </a:t>
            </a:r>
          </a:p>
          <a:p>
            <a:pPr marL="533400" indent="-533400">
              <a:buFontTx/>
              <a:buNone/>
            </a:pPr>
            <a:r>
              <a:rPr lang="ru-RU" b="1">
                <a:solidFill>
                  <a:schemeClr val="tx2"/>
                </a:solidFill>
                <a:latin typeface="Arial" charset="0"/>
              </a:rPr>
              <a:t>г. Усолье- Сибирское</a:t>
            </a:r>
          </a:p>
          <a:p>
            <a:pPr marL="533400" indent="-533400">
              <a:buFontTx/>
              <a:buNone/>
            </a:pPr>
            <a:r>
              <a:rPr lang="ru-RU" b="1">
                <a:solidFill>
                  <a:schemeClr val="tx2"/>
                </a:solidFill>
                <a:latin typeface="Arial" charset="0"/>
              </a:rPr>
              <a:t>Сороковикова Ольга Николаевна</a:t>
            </a:r>
          </a:p>
        </p:txBody>
      </p:sp>
      <p:pic>
        <p:nvPicPr>
          <p:cNvPr id="5" name="vstavay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42912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4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611188" y="549275"/>
            <a:ext cx="8064500" cy="64135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>
              <a:spcBef>
                <a:spcPct val="50000"/>
              </a:spcBef>
              <a:buFontTx/>
              <a:buNone/>
            </a:pPr>
            <a:r>
              <a:rPr lang="ru-RU" sz="3600">
                <a:solidFill>
                  <a:srgbClr val="336600"/>
                </a:solidFill>
              </a:rPr>
              <a:t>Оснащение монгольской армии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8072437" cy="4549775"/>
          </a:xfrm>
          <a:prstGeom prst="rect">
            <a:avLst/>
          </a:prstGeom>
          <a:solidFill>
            <a:srgbClr val="B5D37F"/>
          </a:solidFill>
          <a:ln w="9525">
            <a:solidFill>
              <a:srgbClr val="2D2D8A"/>
            </a:solidFill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411413" y="2492375"/>
            <a:ext cx="11525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None/>
            </a:pPr>
            <a:r>
              <a:rPr lang="ru-RU" b="1">
                <a:solidFill>
                  <a:srgbClr val="336600"/>
                </a:solidFill>
              </a:rPr>
              <a:t>таран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6372225" y="1628775"/>
            <a:ext cx="2016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None/>
            </a:pPr>
            <a:r>
              <a:rPr lang="ru-RU" b="1">
                <a:solidFill>
                  <a:srgbClr val="336600"/>
                </a:solidFill>
              </a:rPr>
              <a:t>катапульта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4716463" y="3429000"/>
            <a:ext cx="18002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None/>
            </a:pPr>
            <a:r>
              <a:rPr lang="ru-RU" b="1">
                <a:solidFill>
                  <a:srgbClr val="336600"/>
                </a:solidFill>
              </a:rPr>
              <a:t>подвижная башня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1331913" y="5300663"/>
            <a:ext cx="172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None/>
            </a:pPr>
            <a:r>
              <a:rPr lang="ru-RU" b="1">
                <a:solidFill>
                  <a:srgbClr val="336600"/>
                </a:solidFill>
              </a:rPr>
              <a:t>камнемет</a:t>
            </a: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7643834" y="6286520"/>
            <a:ext cx="50003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geng2va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785938"/>
            <a:ext cx="3683000" cy="4214812"/>
          </a:xfrm>
          <a:effectLst>
            <a:outerShdw dist="215526" dir="18900000" algn="ctr" rotWithShape="0">
              <a:srgbClr val="336600">
                <a:alpha val="50000"/>
              </a:srgbClr>
            </a:outerShdw>
          </a:effectLst>
        </p:spPr>
      </p:pic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642938" y="642938"/>
            <a:ext cx="7786687" cy="64611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>
              <a:spcBef>
                <a:spcPct val="50000"/>
              </a:spcBef>
              <a:buFontTx/>
              <a:buNone/>
              <a:defRPr/>
            </a:pPr>
            <a:r>
              <a:rPr lang="ru-RU" sz="3600" b="1" dirty="0">
                <a:solidFill>
                  <a:srgbClr val="336600"/>
                </a:solidFill>
                <a:latin typeface="+mn-lt"/>
              </a:rPr>
              <a:t>Хан Батый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5286375" y="1857375"/>
            <a:ext cx="3143250" cy="4154488"/>
          </a:xfrm>
          <a:prstGeom prst="rect">
            <a:avLst/>
          </a:prstGeom>
          <a:solidFill>
            <a:srgbClr val="BDD88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32968"/>
                </a:solidFill>
              </a:rPr>
              <a:t>Батый (Бату) Саин-хан (1207-1255) — монгольский хан, внук Чингисхана, второй сын Джучи, старшего сына Чингисхана, завоеватель западных и северных земель, составивших монгольский улус.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643834" y="6286520"/>
            <a:ext cx="50003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2"/>
          <p:cNvSpPr txBox="1">
            <a:spLocks noChangeArrowheads="1"/>
          </p:cNvSpPr>
          <p:nvPr/>
        </p:nvSpPr>
        <p:spPr bwMode="auto">
          <a:xfrm>
            <a:off x="611188" y="476250"/>
            <a:ext cx="7921625" cy="64135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>
              <a:spcBef>
                <a:spcPct val="50000"/>
              </a:spcBef>
              <a:buFontTx/>
              <a:buNone/>
            </a:pPr>
            <a:r>
              <a:rPr lang="ru-RU" sz="3600">
                <a:solidFill>
                  <a:srgbClr val="336600"/>
                </a:solidFill>
              </a:rPr>
              <a:t>Вопросы к документам</a:t>
            </a:r>
          </a:p>
        </p:txBody>
      </p:sp>
      <p:sp>
        <p:nvSpPr>
          <p:cNvPr id="15363" name="Text Box 63"/>
          <p:cNvSpPr txBox="1">
            <a:spLocks noChangeArrowheads="1"/>
          </p:cNvSpPr>
          <p:nvPr/>
        </p:nvSpPr>
        <p:spPr bwMode="auto">
          <a:xfrm>
            <a:off x="0" y="1484313"/>
            <a:ext cx="50768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buFontTx/>
              <a:buNone/>
            </a:pPr>
            <a:r>
              <a:rPr lang="ru-RU" b="1">
                <a:solidFill>
                  <a:srgbClr val="009900"/>
                </a:solidFill>
              </a:rPr>
              <a:t>       </a:t>
            </a:r>
            <a:r>
              <a:rPr lang="ru-RU" b="1">
                <a:solidFill>
                  <a:schemeClr val="folHlink"/>
                </a:solidFill>
              </a:rPr>
              <a:t>1. Как вели себя монголы в русских землях?</a:t>
            </a:r>
          </a:p>
          <a:p>
            <a:pPr marL="533400" indent="-533400">
              <a:buFontTx/>
              <a:buNone/>
            </a:pPr>
            <a:r>
              <a:rPr lang="ru-RU" b="1">
                <a:solidFill>
                  <a:srgbClr val="660033"/>
                </a:solidFill>
              </a:rPr>
              <a:t>       2. Почему в 1237-1240 гг. русские князья предпочитали тактику защиты в городских крепостях открытым сражениям? </a:t>
            </a:r>
            <a:endParaRPr lang="en-US" b="1">
              <a:solidFill>
                <a:srgbClr val="660033"/>
              </a:solidFill>
            </a:endParaRPr>
          </a:p>
          <a:p>
            <a:pPr marL="533400" indent="-533400">
              <a:buFontTx/>
              <a:buNone/>
            </a:pPr>
            <a:r>
              <a:rPr lang="ru-RU">
                <a:solidFill>
                  <a:srgbClr val="660033"/>
                </a:solidFill>
              </a:rPr>
              <a:t>      </a:t>
            </a:r>
            <a:r>
              <a:rPr lang="en-US">
                <a:solidFill>
                  <a:srgbClr val="660033"/>
                </a:solidFill>
              </a:rPr>
              <a:t> </a:t>
            </a:r>
            <a:r>
              <a:rPr lang="ru-RU" b="1">
                <a:solidFill>
                  <a:srgbClr val="336600"/>
                </a:solidFill>
              </a:rPr>
              <a:t>3.</a:t>
            </a:r>
            <a:r>
              <a:rPr lang="ru-RU">
                <a:solidFill>
                  <a:srgbClr val="336600"/>
                </a:solidFill>
              </a:rPr>
              <a:t> </a:t>
            </a:r>
            <a:r>
              <a:rPr lang="ru-RU" b="1">
                <a:solidFill>
                  <a:srgbClr val="336600"/>
                </a:solidFill>
              </a:rPr>
              <a:t>Правильной ли, по вашему мнению, была такая тактика?</a:t>
            </a:r>
          </a:p>
          <a:p>
            <a:pPr marL="533400" indent="-533400"/>
            <a:r>
              <a:rPr lang="ru-RU" b="1">
                <a:solidFill>
                  <a:schemeClr val="folHlink"/>
                </a:solidFill>
              </a:rPr>
              <a:t>4. </a:t>
            </a:r>
            <a:r>
              <a:rPr lang="en-US" b="1">
                <a:solidFill>
                  <a:schemeClr val="folHlink"/>
                </a:solidFill>
              </a:rPr>
              <a:t>  </a:t>
            </a:r>
            <a:r>
              <a:rPr lang="ru-RU" b="1">
                <a:solidFill>
                  <a:schemeClr val="folHlink"/>
                </a:solidFill>
              </a:rPr>
              <a:t>Как летописец объяснял нашествие и успехи завоевателей?</a:t>
            </a:r>
          </a:p>
        </p:txBody>
      </p:sp>
      <p:pic>
        <p:nvPicPr>
          <p:cNvPr id="15364" name="Рисунок 8" descr="M:\01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628775"/>
            <a:ext cx="37449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643834" y="6286520"/>
            <a:ext cx="50003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xfrm>
            <a:off x="971550" y="115888"/>
            <a:ext cx="7488238" cy="720725"/>
          </a:xfrm>
          <a:solidFill>
            <a:srgbClr val="FFFF00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</a:rPr>
              <a:t>Походы хана Батыя на Русь</a:t>
            </a:r>
            <a:r>
              <a:rPr lang="ru-RU" sz="29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9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sz="2900" b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6387" name="Picture 3" descr="t-m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48000"/>
          </a:blip>
          <a:srcRect l="2229" t="1331" r="2228" b="2989"/>
          <a:stretch>
            <a:fillRect/>
          </a:stretch>
        </p:blipFill>
        <p:spPr>
          <a:xfrm>
            <a:off x="684213" y="692150"/>
            <a:ext cx="7056437" cy="6048375"/>
          </a:xfrm>
          <a:noFill/>
          <a:ln>
            <a:solidFill>
              <a:srgbClr val="996600"/>
            </a:solidFill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8008938" y="641350"/>
            <a:ext cx="717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>
              <a:buFontTx/>
              <a:buAutoNum type="arabicPeriod"/>
            </a:pPr>
            <a:endParaRPr lang="ru-RU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8296275" y="1289050"/>
            <a:ext cx="717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>
              <a:buFontTx/>
              <a:buAutoNum type="arabicPeriod"/>
            </a:pPr>
            <a:endParaRPr lang="ru-RU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8101013" y="981075"/>
            <a:ext cx="792162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None/>
            </a:pPr>
            <a:r>
              <a:rPr lang="ru-RU" sz="2000" b="1">
                <a:solidFill>
                  <a:srgbClr val="336600"/>
                </a:solidFill>
              </a:rPr>
              <a:t>1237-</a:t>
            </a:r>
          </a:p>
          <a:p>
            <a:pPr marL="533400" indent="-533400">
              <a:spcBef>
                <a:spcPct val="50000"/>
              </a:spcBef>
              <a:buFontTx/>
              <a:buNone/>
            </a:pPr>
            <a:r>
              <a:rPr lang="ru-RU" sz="2000" b="1">
                <a:solidFill>
                  <a:srgbClr val="336600"/>
                </a:solidFill>
              </a:rPr>
              <a:t>1238 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8101013" y="4868863"/>
            <a:ext cx="1042987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None/>
            </a:pPr>
            <a:r>
              <a:rPr lang="ru-RU" sz="2000" b="1">
                <a:solidFill>
                  <a:srgbClr val="336600"/>
                </a:solidFill>
              </a:rPr>
              <a:t>1239-</a:t>
            </a:r>
          </a:p>
          <a:p>
            <a:pPr marL="533400" indent="-533400">
              <a:spcBef>
                <a:spcPct val="50000"/>
              </a:spcBef>
              <a:buFontTx/>
              <a:buNone/>
            </a:pPr>
            <a:r>
              <a:rPr lang="ru-RU" sz="2000" b="1">
                <a:solidFill>
                  <a:srgbClr val="336600"/>
                </a:solidFill>
              </a:rPr>
              <a:t>1240</a:t>
            </a:r>
          </a:p>
        </p:txBody>
      </p:sp>
      <p:sp>
        <p:nvSpPr>
          <p:cNvPr id="16392" name="Прямоугольник 7"/>
          <p:cNvSpPr>
            <a:spLocks noChangeArrowheads="1"/>
          </p:cNvSpPr>
          <p:nvPr/>
        </p:nvSpPr>
        <p:spPr bwMode="auto">
          <a:xfrm>
            <a:off x="3389313" y="3198813"/>
            <a:ext cx="2365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сопровождение;</a:t>
            </a:r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8358214" y="6286520"/>
            <a:ext cx="50003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1563" y="1500188"/>
            <a:ext cx="3286125" cy="47863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b="1" dirty="0">
                <a:solidFill>
                  <a:srgbClr val="336600"/>
                </a:solidFill>
              </a:rPr>
              <a:t>завоеватели – кочевые племена, находившиеся на более низком этапе развития (на стадии разложения родоплеменного строя) разгромили самое сильное княжество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3500" y="1500188"/>
            <a:ext cx="3286125" cy="478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ru-RU" b="1" dirty="0">
              <a:solidFill>
                <a:srgbClr val="932968"/>
              </a:solidFill>
            </a:endParaRPr>
          </a:p>
        </p:txBody>
      </p:sp>
      <p:cxnSp>
        <p:nvCxnSpPr>
          <p:cNvPr id="16" name="Прямая со стрелкой 15"/>
          <p:cNvCxnSpPr>
            <a:stCxn id="4" idx="3"/>
            <a:endCxn id="12" idx="1"/>
          </p:cNvCxnSpPr>
          <p:nvPr/>
        </p:nvCxnSpPr>
        <p:spPr>
          <a:xfrm>
            <a:off x="4357688" y="3894138"/>
            <a:ext cx="785812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16"/>
          <p:cNvSpPr txBox="1">
            <a:spLocks noChangeArrowheads="1"/>
          </p:cNvSpPr>
          <p:nvPr/>
        </p:nvSpPr>
        <p:spPr bwMode="auto">
          <a:xfrm>
            <a:off x="785813" y="500063"/>
            <a:ext cx="7715250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3600" b="1" dirty="0">
                <a:solidFill>
                  <a:srgbClr val="336600"/>
                </a:solidFill>
              </a:rPr>
              <a:t>Решение исходного</a:t>
            </a:r>
            <a:r>
              <a:rPr lang="ru-RU" dirty="0"/>
              <a:t> </a:t>
            </a:r>
            <a:r>
              <a:rPr lang="ru-RU" sz="3600" b="1" dirty="0">
                <a:solidFill>
                  <a:srgbClr val="336600"/>
                </a:solidFill>
              </a:rPr>
              <a:t>противоречия</a:t>
            </a:r>
          </a:p>
        </p:txBody>
      </p:sp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5286375" y="2143125"/>
            <a:ext cx="3071813" cy="341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Tx/>
              <a:buNone/>
            </a:pPr>
            <a:r>
              <a:rPr lang="ru-RU" b="1" dirty="0">
                <a:solidFill>
                  <a:srgbClr val="336600"/>
                </a:solidFill>
                <a:cs typeface="Times New Roman" pitchFamily="18" charset="0"/>
              </a:rPr>
              <a:t>Раздробленность Руси;</a:t>
            </a:r>
            <a:endParaRPr lang="ru-RU" b="1" dirty="0">
              <a:solidFill>
                <a:srgbClr val="336600"/>
              </a:solidFill>
            </a:endParaRP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b="1" dirty="0">
                <a:solidFill>
                  <a:srgbClr val="336600"/>
                </a:solidFill>
                <a:cs typeface="Times New Roman" pitchFamily="18" charset="0"/>
              </a:rPr>
              <a:t>Превосходство монголов в численном соотношении;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b="1" dirty="0">
                <a:solidFill>
                  <a:srgbClr val="336600"/>
                </a:solidFill>
                <a:cs typeface="Times New Roman" pitchFamily="18" charset="0"/>
              </a:rPr>
              <a:t>Неподготовленность русских войск вести военные действия </a:t>
            </a:r>
            <a:endParaRPr lang="ru-RU" b="1" dirty="0">
              <a:solidFill>
                <a:srgbClr val="336600"/>
              </a:solidFill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429652" y="6286520"/>
            <a:ext cx="50003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13" grpId="0" animBg="1"/>
      <p:bldP spid="174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285984" y="571480"/>
            <a:ext cx="4643470" cy="1214446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sz="3600" b="1" dirty="0">
                <a:solidFill>
                  <a:srgbClr val="336600"/>
                </a:solidFill>
              </a:rPr>
              <a:t>Сильные стороны </a:t>
            </a:r>
          </a:p>
          <a:p>
            <a:pPr algn="ctr">
              <a:buFontTx/>
              <a:buNone/>
              <a:defRPr/>
            </a:pPr>
            <a:r>
              <a:rPr lang="ru-RU" sz="3600" b="1" dirty="0">
                <a:solidFill>
                  <a:srgbClr val="336600"/>
                </a:solidFill>
              </a:rPr>
              <a:t>монголо-татар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2285992"/>
            <a:ext cx="3571900" cy="1000132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Численное превосходство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2285992"/>
            <a:ext cx="3571900" cy="1000132"/>
          </a:xfrm>
          <a:prstGeom prst="roundRect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Отличная организация армии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3786190"/>
            <a:ext cx="3571900" cy="1214446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Использование новых военных приёмов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3786190"/>
            <a:ext cx="3571900" cy="1214446"/>
          </a:xfrm>
          <a:prstGeom prst="roundRect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Использование опыта покорённых народов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00364" y="5286388"/>
            <a:ext cx="3571900" cy="1000132"/>
          </a:xfrm>
          <a:prstGeom prst="roundRect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Превосходные боевые качества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2928938" y="3571875"/>
            <a:ext cx="335756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0" idx="3"/>
            <a:endCxn id="0" idx="1"/>
          </p:cNvCxnSpPr>
          <p:nvPr/>
        </p:nvCxnSpPr>
        <p:spPr>
          <a:xfrm>
            <a:off x="4214813" y="2786063"/>
            <a:ext cx="714375" cy="1587"/>
          </a:xfrm>
          <a:prstGeom prst="straightConnector1">
            <a:avLst/>
          </a:prstGeom>
          <a:ln>
            <a:solidFill>
              <a:srgbClr val="33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0" idx="3"/>
            <a:endCxn id="0" idx="1"/>
          </p:cNvCxnSpPr>
          <p:nvPr/>
        </p:nvCxnSpPr>
        <p:spPr>
          <a:xfrm>
            <a:off x="4214813" y="4394200"/>
            <a:ext cx="785812" cy="1588"/>
          </a:xfrm>
          <a:prstGeom prst="straightConnector1">
            <a:avLst/>
          </a:prstGeom>
          <a:ln>
            <a:solidFill>
              <a:srgbClr val="33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правляющая кнопка: возврат 11">
            <a:hlinkClick r:id="rId2" action="ppaction://hlinksldjump" highlightClick="1"/>
          </p:cNvPr>
          <p:cNvSpPr/>
          <p:nvPr/>
        </p:nvSpPr>
        <p:spPr>
          <a:xfrm>
            <a:off x="7929586" y="6286520"/>
            <a:ext cx="50003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357422" y="1071546"/>
            <a:ext cx="4643437" cy="1285875"/>
          </a:xfrm>
          <a:prstGeom prst="roundRect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sz="3600" b="1" dirty="0">
                <a:solidFill>
                  <a:srgbClr val="336600"/>
                </a:solidFill>
              </a:rPr>
              <a:t>Слабые стороны Руси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3000372"/>
            <a:ext cx="3429026" cy="1357319"/>
          </a:xfrm>
          <a:prstGeom prst="roundRect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Феодальная раздробленность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3000372"/>
            <a:ext cx="3429024" cy="1357322"/>
          </a:xfrm>
          <a:prstGeom prst="roundRect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Восприятие нашествия как «Божественной кары»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6" y="4857760"/>
            <a:ext cx="3442014" cy="1285884"/>
          </a:xfrm>
          <a:prstGeom prst="roundRect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Несогласованность действий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4857760"/>
            <a:ext cx="3429002" cy="1285884"/>
          </a:xfrm>
          <a:prstGeom prst="roundRect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Отсутствие единства и взаимопомощи</a:t>
            </a:r>
          </a:p>
        </p:txBody>
      </p:sp>
      <p:cxnSp>
        <p:nvCxnSpPr>
          <p:cNvPr id="11" name="Прямая со стрелкой 10"/>
          <p:cNvCxnSpPr>
            <a:endCxn id="0" idx="0"/>
          </p:cNvCxnSpPr>
          <p:nvPr/>
        </p:nvCxnSpPr>
        <p:spPr>
          <a:xfrm rot="10800000" flipV="1">
            <a:off x="2643188" y="2357438"/>
            <a:ext cx="928687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0" idx="0"/>
          </p:cNvCxnSpPr>
          <p:nvPr/>
        </p:nvCxnSpPr>
        <p:spPr>
          <a:xfrm>
            <a:off x="5786438" y="2357438"/>
            <a:ext cx="100012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0" idx="2"/>
            <a:endCxn id="0" idx="0"/>
          </p:cNvCxnSpPr>
          <p:nvPr/>
        </p:nvCxnSpPr>
        <p:spPr>
          <a:xfrm rot="5400000">
            <a:off x="2393157" y="4607719"/>
            <a:ext cx="500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0" idx="0"/>
          </p:cNvCxnSpPr>
          <p:nvPr/>
        </p:nvCxnSpPr>
        <p:spPr>
          <a:xfrm>
            <a:off x="3571875" y="4357688"/>
            <a:ext cx="3221038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правляющая кнопка: возврат 11">
            <a:hlinkClick r:id="rId2" action="ppaction://hlinksldjump" highlightClick="1"/>
          </p:cNvPr>
          <p:cNvSpPr/>
          <p:nvPr/>
        </p:nvSpPr>
        <p:spPr>
          <a:xfrm>
            <a:off x="7858148" y="6286520"/>
            <a:ext cx="50003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785938"/>
          <a:ext cx="8229600" cy="462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57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экономические</a:t>
                      </a:r>
                    </a:p>
                  </a:txBody>
                  <a:tcPr horzOverflow="overflow">
                    <a:solidFill>
                      <a:srgbClr val="BDD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политические</a:t>
                      </a: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социальные</a:t>
                      </a: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культурно-бытовые</a:t>
                      </a: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</a:tr>
              <a:tr h="2128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Разорение Руси, разрушение городов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 ( из 74 - 49 разрушены,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из которых 14 полностью уничтожены), упадок торговли и ремесла.</a:t>
                      </a:r>
                    </a:p>
                  </a:txBody>
                  <a:tcPr horzOverflow="overflow">
                    <a:solidFill>
                      <a:srgbClr val="BDD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Изменение роли и значения князя в государстве. Размежевание и ослабление отдельных русских земель.</a:t>
                      </a: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Резкое сокращение численности населения. Изменение социального состава княжеской дружины.</a:t>
                      </a:r>
                    </a:p>
                  </a:txBody>
                  <a:tcPr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Утеряны секреты ремесленного производства, прекращение каменного строительства. Уничтожение храмов, книг, летописей</a:t>
                      </a: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" y="357188"/>
            <a:ext cx="8143875" cy="12001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ru-RU" sz="3600" b="1" dirty="0">
                <a:solidFill>
                  <a:srgbClr val="336600"/>
                </a:solidFill>
                <a:latin typeface="+mn-lt"/>
              </a:rPr>
              <a:t>Итоги и последствия монгольского вторжения на Русь</a:t>
            </a:r>
            <a:endParaRPr lang="ru-RU" sz="3600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3429000" y="1285875"/>
            <a:ext cx="5429250" cy="5159375"/>
          </a:xfrm>
          <a:ln w="38100" cmpd="dbl">
            <a:solidFill>
              <a:srgbClr val="996600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663300"/>
                </a:solidFill>
              </a:rPr>
              <a:t>1) Две самые главные причины поражения русских дружин в сражениях с монголо-татарами: ……………………………………………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663300"/>
                </a:solidFill>
              </a:rPr>
              <a:t>2)  Два самых важных имени: ………………….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663300"/>
                </a:solidFill>
              </a:rPr>
              <a:t>3)  Два самых важных события (даты):………………………………………………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663300"/>
                </a:solidFill>
              </a:rPr>
              <a:t>4)  Два самых важных качества личности правителя (человека): …………………………..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642938" y="285750"/>
            <a:ext cx="7929562" cy="646113"/>
          </a:xfrm>
          <a:prstGeom prst="rect">
            <a:avLst/>
          </a:prstGeom>
          <a:solidFill>
            <a:srgbClr val="FBFFA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3600" b="1">
                <a:solidFill>
                  <a:srgbClr val="336600"/>
                </a:solidFill>
              </a:rPr>
              <a:t>Я знаю</a:t>
            </a:r>
          </a:p>
        </p:txBody>
      </p:sp>
      <p:pic>
        <p:nvPicPr>
          <p:cNvPr id="21508" name="Picture 5" descr="cbe1d4443670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/>
          <a:stretch>
            <a:fillRect/>
          </a:stretch>
        </p:blipFill>
        <p:spPr bwMode="auto">
          <a:xfrm>
            <a:off x="357188" y="1357313"/>
            <a:ext cx="2786062" cy="5072062"/>
          </a:xfrm>
          <a:prstGeom prst="rect">
            <a:avLst/>
          </a:prstGeom>
          <a:noFill/>
          <a:ln w="38100" cmpd="dbl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643966" y="6500834"/>
            <a:ext cx="357158" cy="3571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642938" y="1928813"/>
            <a:ext cx="4714875" cy="3857625"/>
          </a:xfrm>
          <a:solidFill>
            <a:srgbClr val="BDD88C"/>
          </a:solidFill>
        </p:spPr>
        <p:txBody>
          <a:bodyPr/>
          <a:lstStyle/>
          <a:p>
            <a:pPr marL="669925" indent="-533400" eaLnBrk="1" hangingPunct="1">
              <a:buClr>
                <a:srgbClr val="663300"/>
              </a:buClr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rgbClr val="932968"/>
                </a:solidFill>
              </a:rPr>
              <a:t>    </a:t>
            </a:r>
          </a:p>
          <a:p>
            <a:pPr marL="669925" indent="-533400" eaLnBrk="1" hangingPunct="1">
              <a:buClr>
                <a:srgbClr val="663300"/>
              </a:buClr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rgbClr val="932968"/>
                </a:solidFill>
              </a:rPr>
              <a:t>      П.12 прочитать,</a:t>
            </a:r>
          </a:p>
          <a:p>
            <a:pPr marL="669925" indent="-533400" eaLnBrk="1" hangingPunct="1">
              <a:buClr>
                <a:srgbClr val="663300"/>
              </a:buClr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rgbClr val="932968"/>
                </a:solidFill>
              </a:rPr>
              <a:t>     доделать работу по контурным картам (по заданию другой группы)</a:t>
            </a:r>
            <a:endParaRPr lang="ru-RU" sz="3200" b="1" dirty="0" smtClean="0">
              <a:solidFill>
                <a:srgbClr val="93296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4" descr="AG00029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4000500"/>
            <a:ext cx="21605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14375" y="785813"/>
            <a:ext cx="7786688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3600" b="1">
                <a:solidFill>
                  <a:srgbClr val="336600"/>
                </a:solidFill>
              </a:rPr>
              <a:t>Домашнее задание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643834" y="6286520"/>
            <a:ext cx="50003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692275" y="724535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348038" y="836613"/>
            <a:ext cx="431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AutoNum type="arabicPeriod"/>
            </a:pPr>
            <a:endParaRPr lang="ru-RU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39750" y="333375"/>
            <a:ext cx="8064500" cy="64135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>
              <a:spcBef>
                <a:spcPct val="50000"/>
              </a:spcBef>
              <a:buFontTx/>
              <a:buNone/>
            </a:pPr>
            <a:r>
              <a:rPr lang="ru-RU" sz="3600" b="1">
                <a:solidFill>
                  <a:srgbClr val="336600"/>
                </a:solidFill>
              </a:rPr>
              <a:t>Цели урока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492500" y="1052513"/>
            <a:ext cx="5256213" cy="5897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buFontTx/>
              <a:buNone/>
            </a:pPr>
            <a:r>
              <a:rPr lang="ru-RU" b="1">
                <a:solidFill>
                  <a:srgbClr val="336600"/>
                </a:solidFill>
              </a:rPr>
              <a:t>1.</a:t>
            </a:r>
            <a:r>
              <a:rPr lang="ru-RU" b="1">
                <a:solidFill>
                  <a:schemeClr val="folHlink"/>
                </a:solidFill>
              </a:rPr>
              <a:t> Рассмотреть процесс завоевания          Руси монголо-татарами, выявить причины этого события. </a:t>
            </a:r>
          </a:p>
          <a:p>
            <a:pPr marL="533400" indent="-533400">
              <a:buFontTx/>
              <a:buNone/>
            </a:pPr>
            <a:r>
              <a:rPr lang="ru-RU" b="1">
                <a:solidFill>
                  <a:srgbClr val="336600"/>
                </a:solidFill>
              </a:rPr>
              <a:t>2.</a:t>
            </a:r>
            <a:r>
              <a:rPr lang="ru-RU" b="1">
                <a:solidFill>
                  <a:schemeClr val="folHlink"/>
                </a:solidFill>
              </a:rPr>
              <a:t> Совершенствовать навыки самостоятельной работы с картой, продолжить формирование умений анализировать исторические документы, ставить и разрешать проблемы.</a:t>
            </a:r>
          </a:p>
          <a:p>
            <a:pPr marL="533400" indent="-533400">
              <a:buFontTx/>
              <a:buNone/>
            </a:pPr>
            <a:r>
              <a:rPr lang="ru-RU" b="1">
                <a:solidFill>
                  <a:srgbClr val="336600"/>
                </a:solidFill>
              </a:rPr>
              <a:t>3.</a:t>
            </a:r>
            <a:r>
              <a:rPr lang="ru-RU" b="1">
                <a:solidFill>
                  <a:schemeClr val="folHlink"/>
                </a:solidFill>
              </a:rPr>
              <a:t> Показать героизм русского и других народов нашей страны в борьбе с монголо-татарами</a:t>
            </a:r>
            <a:r>
              <a:rPr lang="ru-RU" b="1">
                <a:solidFill>
                  <a:srgbClr val="336600"/>
                </a:solidFill>
              </a:rPr>
              <a:t>.</a:t>
            </a:r>
          </a:p>
          <a:p>
            <a:pPr marL="533400" indent="-533400">
              <a:spcBef>
                <a:spcPct val="50000"/>
              </a:spcBef>
              <a:buFontTx/>
              <a:buNone/>
            </a:pPr>
            <a:endParaRPr lang="ru-RU" b="1">
              <a:solidFill>
                <a:srgbClr val="336600"/>
              </a:solidFill>
            </a:endParaRPr>
          </a:p>
        </p:txBody>
      </p:sp>
      <p:pic>
        <p:nvPicPr>
          <p:cNvPr id="5126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273685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571500" y="500063"/>
            <a:ext cx="8207375" cy="64135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>
              <a:spcBef>
                <a:spcPct val="50000"/>
              </a:spcBef>
              <a:buFontTx/>
              <a:buNone/>
            </a:pPr>
            <a:r>
              <a:rPr lang="ru-RU" sz="3600" b="1">
                <a:solidFill>
                  <a:srgbClr val="336600"/>
                </a:solidFill>
              </a:rPr>
              <a:t>Содержание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4214813" y="1643063"/>
            <a:ext cx="4929187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rgbClr val="932968"/>
                </a:solidFill>
              </a:rPr>
              <a:t>         </a:t>
            </a:r>
            <a:r>
              <a:rPr lang="ru-RU" sz="1600" b="1" dirty="0">
                <a:solidFill>
                  <a:srgbClr val="932968"/>
                </a:solidFill>
                <a:hlinkClick r:id="rId3" action="ppaction://hlinksldjump"/>
              </a:rPr>
              <a:t>Видеоролик</a:t>
            </a:r>
            <a:endParaRPr lang="ru-RU" sz="1600" b="1" dirty="0">
              <a:solidFill>
                <a:srgbClr val="932968"/>
              </a:solidFill>
            </a:endParaRPr>
          </a:p>
          <a:p>
            <a:pPr lvl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rgbClr val="932968"/>
                </a:solidFill>
              </a:rPr>
              <a:t>        </a:t>
            </a:r>
            <a:r>
              <a:rPr lang="ru-RU" sz="1600" b="1" dirty="0">
                <a:solidFill>
                  <a:srgbClr val="932968"/>
                </a:solidFill>
                <a:hlinkClick r:id="rId4" action="ppaction://hlinksldjump"/>
              </a:rPr>
              <a:t> Исходное противоречие</a:t>
            </a:r>
            <a:endParaRPr lang="ru-RU" sz="1600" b="1" dirty="0">
              <a:solidFill>
                <a:srgbClr val="932968"/>
              </a:solidFill>
            </a:endParaRPr>
          </a:p>
          <a:p>
            <a:pPr lvl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rgbClr val="932968"/>
                </a:solidFill>
              </a:rPr>
              <a:t>         </a:t>
            </a:r>
            <a:r>
              <a:rPr lang="ru-RU" sz="1600" b="1" dirty="0">
                <a:solidFill>
                  <a:srgbClr val="932968"/>
                </a:solidFill>
                <a:hlinkClick r:id="rId5" action="ppaction://hlinksldjump"/>
              </a:rPr>
              <a:t>Русские земли накануне нашествия        </a:t>
            </a:r>
            <a:endParaRPr lang="ru-RU" sz="1600" b="1" dirty="0">
              <a:solidFill>
                <a:srgbClr val="932968"/>
              </a:solidFill>
            </a:endParaRPr>
          </a:p>
          <a:p>
            <a:pPr marL="533400" indent="-533400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rgbClr val="932968"/>
                </a:solidFill>
                <a:hlinkClick r:id="rId6" action="ppaction://hlinksldjump"/>
              </a:rPr>
              <a:t>Подготовка вторжения</a:t>
            </a:r>
            <a:endParaRPr lang="ru-RU" sz="1600" b="1" dirty="0">
              <a:solidFill>
                <a:srgbClr val="932968"/>
              </a:solidFill>
            </a:endParaRPr>
          </a:p>
          <a:p>
            <a:pPr marL="533400" indent="-533400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rgbClr val="932968"/>
                </a:solidFill>
                <a:hlinkClick r:id="rId7" action="ppaction://hlinksldjump"/>
              </a:rPr>
              <a:t>Завоевания </a:t>
            </a:r>
            <a:r>
              <a:rPr lang="ru-RU" sz="1600" b="1" dirty="0" err="1">
                <a:solidFill>
                  <a:srgbClr val="932968"/>
                </a:solidFill>
                <a:hlinkClick r:id="rId7" action="ppaction://hlinksldjump"/>
              </a:rPr>
              <a:t>монголо</a:t>
            </a:r>
            <a:r>
              <a:rPr lang="ru-RU" sz="1600" b="1" dirty="0">
                <a:solidFill>
                  <a:srgbClr val="932968"/>
                </a:solidFill>
                <a:hlinkClick r:id="rId7" action="ppaction://hlinksldjump"/>
              </a:rPr>
              <a:t> – татар в </a:t>
            </a:r>
            <a:r>
              <a:rPr lang="en-US" sz="1600" b="1" dirty="0">
                <a:solidFill>
                  <a:srgbClr val="932968"/>
                </a:solidFill>
                <a:hlinkClick r:id="rId7" action="ppaction://hlinksldjump"/>
              </a:rPr>
              <a:t>XIII</a:t>
            </a:r>
            <a:r>
              <a:rPr lang="ru-RU" sz="1600" b="1" dirty="0">
                <a:solidFill>
                  <a:srgbClr val="932968"/>
                </a:solidFill>
                <a:hlinkClick r:id="rId7" action="ppaction://hlinksldjump"/>
              </a:rPr>
              <a:t>  в.</a:t>
            </a:r>
            <a:endParaRPr lang="ru-RU" sz="1600" b="1" dirty="0">
              <a:solidFill>
                <a:srgbClr val="932968"/>
              </a:solidFill>
            </a:endParaRPr>
          </a:p>
          <a:p>
            <a:pPr marL="533400" indent="-533400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chemeClr val="folHlink"/>
                </a:solidFill>
                <a:hlinkClick r:id="rId8" action="ppaction://hlinksldjump"/>
              </a:rPr>
              <a:t>Соотношение сил к началу вторжения.</a:t>
            </a:r>
            <a:endParaRPr lang="ru-RU" sz="1600" b="1" dirty="0">
              <a:solidFill>
                <a:schemeClr val="folHlink"/>
              </a:solidFill>
            </a:endParaRPr>
          </a:p>
          <a:p>
            <a:pPr marL="533400" indent="-533400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chemeClr val="folHlink"/>
                </a:solidFill>
                <a:hlinkClick r:id="rId9" action="ppaction://hlinksldjump"/>
              </a:rPr>
              <a:t>Оснащение монгольской армии</a:t>
            </a:r>
            <a:endParaRPr lang="ru-RU" sz="1600" b="1" dirty="0">
              <a:solidFill>
                <a:schemeClr val="folHlink"/>
              </a:solidFill>
            </a:endParaRPr>
          </a:p>
          <a:p>
            <a:pPr marL="533400" indent="-533400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chemeClr val="folHlink"/>
                </a:solidFill>
                <a:hlinkClick r:id="rId10" action="ppaction://hlinksldjump"/>
              </a:rPr>
              <a:t>Хан Батый</a:t>
            </a:r>
            <a:endParaRPr lang="ru-RU" sz="1600" b="1" dirty="0">
              <a:solidFill>
                <a:schemeClr val="folHlink"/>
              </a:solidFill>
            </a:endParaRPr>
          </a:p>
          <a:p>
            <a:pPr marL="533400" indent="-533400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chemeClr val="folHlink"/>
                </a:solidFill>
                <a:hlinkClick r:id="rId11" action="ppaction://hlinksldjump"/>
              </a:rPr>
              <a:t>Вопросы к документам</a:t>
            </a:r>
            <a:endParaRPr lang="ru-RU" sz="1600" b="1" dirty="0">
              <a:solidFill>
                <a:schemeClr val="folHlink"/>
              </a:solidFill>
            </a:endParaRPr>
          </a:p>
          <a:p>
            <a:pPr marL="533400" indent="-533400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chemeClr val="folHlink"/>
                </a:solidFill>
                <a:hlinkClick r:id="rId12" action="ppaction://hlinksldjump"/>
              </a:rPr>
              <a:t>Походы хана Батыя на Русь (карта)</a:t>
            </a:r>
            <a:endParaRPr lang="ru-RU" sz="1600" b="1" dirty="0">
              <a:solidFill>
                <a:schemeClr val="folHlink"/>
              </a:solidFill>
            </a:endParaRPr>
          </a:p>
          <a:p>
            <a:pPr marL="533400" indent="-533400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chemeClr val="folHlink"/>
                </a:solidFill>
                <a:hlinkClick r:id="rId13" action="ppaction://hlinksldjump"/>
              </a:rPr>
              <a:t>Решение исходного противоречия</a:t>
            </a:r>
            <a:endParaRPr lang="ru-RU" sz="1600" b="1" dirty="0">
              <a:solidFill>
                <a:schemeClr val="folHlink"/>
              </a:solidFill>
            </a:endParaRPr>
          </a:p>
          <a:p>
            <a:pPr marL="533400" indent="-533400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chemeClr val="folHlink"/>
                </a:solidFill>
                <a:hlinkClick r:id="rId14" action="ppaction://hlinksldjump"/>
              </a:rPr>
              <a:t>Сильные стороны монголо-татар</a:t>
            </a:r>
            <a:endParaRPr lang="ru-RU" sz="1600" b="1" dirty="0">
              <a:solidFill>
                <a:schemeClr val="folHlink"/>
              </a:solidFill>
            </a:endParaRPr>
          </a:p>
          <a:p>
            <a:pPr marL="533400" indent="-533400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chemeClr val="folHlink"/>
                </a:solidFill>
                <a:hlinkClick r:id="rId15" action="ppaction://hlinksldjump"/>
              </a:rPr>
              <a:t>Слабые стороны Руси</a:t>
            </a:r>
            <a:endParaRPr lang="ru-RU" sz="1600" b="1" dirty="0">
              <a:solidFill>
                <a:schemeClr val="folHlink"/>
              </a:solidFill>
            </a:endParaRPr>
          </a:p>
          <a:p>
            <a:pPr marL="533400" indent="-533400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chemeClr val="folHlink"/>
                </a:solidFill>
                <a:hlinkClick r:id="rId16" action="ppaction://hlinksldjump"/>
              </a:rPr>
              <a:t>Итоги  и последствия монгольского вторжения.</a:t>
            </a:r>
            <a:endParaRPr lang="ru-RU" sz="1600" b="1" dirty="0">
              <a:solidFill>
                <a:schemeClr val="folHlink"/>
              </a:solidFill>
            </a:endParaRPr>
          </a:p>
          <a:p>
            <a:pPr marL="533400" indent="-533400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chemeClr val="folHlink"/>
                </a:solidFill>
                <a:hlinkClick r:id="rId17" action="ppaction://hlinksldjump"/>
              </a:rPr>
              <a:t>Я знаю</a:t>
            </a:r>
            <a:endParaRPr lang="ru-RU" sz="1600" b="1" dirty="0">
              <a:solidFill>
                <a:schemeClr val="folHlink"/>
              </a:solidFill>
            </a:endParaRPr>
          </a:p>
          <a:p>
            <a:pPr marL="533400" indent="-533400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1600" b="1" dirty="0">
                <a:solidFill>
                  <a:schemeClr val="folHlink"/>
                </a:solidFill>
                <a:hlinkClick r:id="rId18" action="ppaction://hlinksldjump"/>
              </a:rPr>
              <a:t>Домашнее задание</a:t>
            </a:r>
            <a:endParaRPr lang="ru-RU" sz="1600" b="1" dirty="0">
              <a:solidFill>
                <a:schemeClr val="folHlink"/>
              </a:solidFill>
            </a:endParaRPr>
          </a:p>
          <a:p>
            <a:pPr marL="533400" indent="-533400">
              <a:spcBef>
                <a:spcPct val="50000"/>
              </a:spcBef>
              <a:buFontTx/>
              <a:buNone/>
            </a:pPr>
            <a:endParaRPr lang="ru-RU" sz="1600" dirty="0">
              <a:solidFill>
                <a:schemeClr val="folHlink"/>
              </a:solidFill>
            </a:endParaRPr>
          </a:p>
        </p:txBody>
      </p:sp>
      <p:pic>
        <p:nvPicPr>
          <p:cNvPr id="6148" name="Picture 8" descr="igo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71500" y="1643063"/>
            <a:ext cx="33099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9188" y="642938"/>
            <a:ext cx="40005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buFontTx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 «Был страшный год, когда все страны</a:t>
            </a:r>
          </a:p>
          <a:p>
            <a:pPr marL="533400" indent="-533400">
              <a:buFontTx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  Боялись больше чем огня,</a:t>
            </a:r>
          </a:p>
          <a:p>
            <a:pPr marL="533400" indent="-533400">
              <a:buFontTx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  Батыя, внука Чингисхана,</a:t>
            </a:r>
          </a:p>
          <a:p>
            <a:pPr marL="533400" indent="-533400">
              <a:buFontTx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  Свое соседство с ним кляня.</a:t>
            </a:r>
          </a:p>
          <a:p>
            <a:pPr marL="533400" indent="-533400">
              <a:buFontTx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  Был страшный век, когда монголы</a:t>
            </a:r>
          </a:p>
          <a:p>
            <a:pPr marL="533400" indent="-533400">
              <a:buFontTx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  На Русь лавиною пошли </a:t>
            </a:r>
          </a:p>
          <a:p>
            <a:pPr marL="533400" indent="-533400">
              <a:buFontTx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  В осенний день, по степи голой</a:t>
            </a:r>
          </a:p>
          <a:p>
            <a:pPr marL="533400" indent="-533400">
              <a:buFontTx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  Топча сухие ковыли.»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42938" y="5072063"/>
            <a:ext cx="7929562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None/>
            </a:pPr>
            <a:r>
              <a:rPr lang="ru-RU" sz="2000" b="1">
                <a:solidFill>
                  <a:srgbClr val="932968"/>
                </a:solidFill>
                <a:cs typeface="Times New Roman" pitchFamily="18" charset="0"/>
              </a:rPr>
              <a:t>Вопросы к видеоролику:</a:t>
            </a:r>
          </a:p>
          <a:p>
            <a:pPr eaLnBrk="0" hangingPunct="0">
              <a:buFontTx/>
              <a:buNone/>
            </a:pPr>
            <a:r>
              <a:rPr lang="ru-RU" sz="2000" b="1">
                <a:solidFill>
                  <a:srgbClr val="993300"/>
                </a:solidFill>
                <a:cs typeface="Times New Roman" pitchFamily="18" charset="0"/>
              </a:rPr>
              <a:t>На основании чего авторы ролика воссоздали события прошлого?</a:t>
            </a:r>
            <a:endParaRPr lang="ru-RU" sz="2000" b="1">
              <a:solidFill>
                <a:srgbClr val="993300"/>
              </a:solidFill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>
                <a:solidFill>
                  <a:srgbClr val="993300"/>
                </a:solidFill>
                <a:cs typeface="Times New Roman" pitchFamily="18" charset="0"/>
              </a:rPr>
              <a:t>Какие русские княжества захватили монголы?</a:t>
            </a:r>
            <a:endParaRPr lang="ru-RU" sz="2000" b="1">
              <a:solidFill>
                <a:srgbClr val="993300"/>
              </a:solidFill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>
                <a:solidFill>
                  <a:srgbClr val="993300"/>
                </a:solidFill>
                <a:cs typeface="Times New Roman" pitchFamily="18" charset="0"/>
              </a:rPr>
              <a:t>Как себя вели завоеватели?</a:t>
            </a:r>
            <a:endParaRPr lang="ru-RU" sz="2000" b="1">
              <a:solidFill>
                <a:srgbClr val="99330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643834" y="6286520"/>
            <a:ext cx="50003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1563" y="1500188"/>
            <a:ext cx="3286125" cy="47863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b="1" dirty="0">
                <a:solidFill>
                  <a:srgbClr val="336600"/>
                </a:solidFill>
              </a:rPr>
              <a:t>завоеватели – кочевые племена, находившиеся на более низком этапе развития (на стадии разложения родоплеменного строя) разгромили самое сильное княжество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3500" y="1500188"/>
            <a:ext cx="3286125" cy="478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b="1" dirty="0">
                <a:solidFill>
                  <a:srgbClr val="932968"/>
                </a:solidFill>
              </a:rPr>
              <a:t>почему монголо-татары победили русские княжества?</a:t>
            </a:r>
          </a:p>
        </p:txBody>
      </p:sp>
      <p:cxnSp>
        <p:nvCxnSpPr>
          <p:cNvPr id="16" name="Прямая со стрелкой 15"/>
          <p:cNvCxnSpPr>
            <a:stCxn id="4" idx="3"/>
            <a:endCxn id="12" idx="1"/>
          </p:cNvCxnSpPr>
          <p:nvPr/>
        </p:nvCxnSpPr>
        <p:spPr>
          <a:xfrm>
            <a:off x="4357688" y="3894138"/>
            <a:ext cx="785812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Box 16"/>
          <p:cNvSpPr txBox="1">
            <a:spLocks noChangeArrowheads="1"/>
          </p:cNvSpPr>
          <p:nvPr/>
        </p:nvSpPr>
        <p:spPr bwMode="auto">
          <a:xfrm>
            <a:off x="785813" y="500063"/>
            <a:ext cx="7715250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3600" b="1" dirty="0">
                <a:solidFill>
                  <a:srgbClr val="336600"/>
                </a:solidFill>
              </a:rPr>
              <a:t>Исходное</a:t>
            </a:r>
            <a:r>
              <a:rPr lang="ru-RU" dirty="0"/>
              <a:t> </a:t>
            </a:r>
            <a:r>
              <a:rPr lang="ru-RU" sz="3600" b="1" dirty="0">
                <a:solidFill>
                  <a:srgbClr val="336600"/>
                </a:solidFill>
              </a:rPr>
              <a:t>противоречие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357158" y="6143644"/>
            <a:ext cx="428596" cy="4286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81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611188" y="620713"/>
            <a:ext cx="8208962" cy="64135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None/>
            </a:pPr>
            <a:r>
              <a:rPr lang="ru-RU" sz="3600" b="1">
                <a:solidFill>
                  <a:srgbClr val="336600"/>
                </a:solidFill>
              </a:rPr>
              <a:t>Русские земли накануне нашествия</a:t>
            </a:r>
          </a:p>
        </p:txBody>
      </p:sp>
      <p:pic>
        <p:nvPicPr>
          <p:cNvPr id="9219" name="Picture 10" descr="Рисунок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628775"/>
            <a:ext cx="4176712" cy="3240088"/>
          </a:xfrm>
          <a:noFill/>
        </p:spPr>
      </p:pic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4716463" y="1628775"/>
            <a:ext cx="4176712" cy="337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None/>
            </a:pPr>
            <a:r>
              <a:rPr lang="ru-RU">
                <a:latin typeface="Arial" charset="0"/>
              </a:rPr>
              <a:t>      </a:t>
            </a:r>
            <a:r>
              <a:rPr lang="ru-RU">
                <a:solidFill>
                  <a:schemeClr val="folHlink"/>
                </a:solidFill>
                <a:latin typeface="Arial" charset="0"/>
              </a:rPr>
              <a:t>Простирались от Белого моря на севере до причерноморских степей на юге, от Балтийского побережья на западе до Уральских гор на востоке. Карта Древней Руси походила на лоскутное одеяло.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755650" y="4508500"/>
            <a:ext cx="7848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AutoNum type="arabicPeriod"/>
            </a:pPr>
            <a:endParaRPr lang="ru-RU"/>
          </a:p>
        </p:txBody>
      </p:sp>
      <p:sp>
        <p:nvSpPr>
          <p:cNvPr id="9222" name="Text Box 14"/>
          <p:cNvSpPr txBox="1">
            <a:spLocks noChangeArrowheads="1"/>
          </p:cNvSpPr>
          <p:nvPr/>
        </p:nvSpPr>
        <p:spPr bwMode="auto">
          <a:xfrm>
            <a:off x="179388" y="5084763"/>
            <a:ext cx="8713787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None/>
            </a:pPr>
            <a:r>
              <a:rPr lang="ru-RU">
                <a:latin typeface="Arial" charset="0"/>
              </a:rPr>
              <a:t>      </a:t>
            </a:r>
            <a:r>
              <a:rPr lang="ru-RU">
                <a:solidFill>
                  <a:schemeClr val="folHlink"/>
                </a:solidFill>
                <a:latin typeface="Arial" charset="0"/>
              </a:rPr>
              <a:t>Прежние старшие княжества: Киевское, Черниговское, Перееславское – утратили былое влияние, а среди русских князей не было единства.</a:t>
            </a:r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7643834" y="6286520"/>
            <a:ext cx="50003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285875" y="500063"/>
            <a:ext cx="67151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3600" b="1">
                <a:solidFill>
                  <a:srgbClr val="336600"/>
                </a:solidFill>
              </a:rPr>
              <a:t>Подготовка вторжения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714375" y="5214938"/>
            <a:ext cx="7715250" cy="1323975"/>
          </a:xfrm>
          <a:prstGeom prst="rect">
            <a:avLst/>
          </a:prstGeom>
          <a:solidFill>
            <a:srgbClr val="BDD88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32968"/>
                </a:solidFill>
              </a:rPr>
              <a:t>Чингисхан умер в 1227 году. Он оставил завещание: покорить землю вплоть до «моря франков» на западе. Основной силой  данного похода должен был стать улус Джучи – старшего сына Чингисхана, отца Батыя.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643966" y="6429372"/>
            <a:ext cx="50003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8353425" cy="836613"/>
          </a:xfrm>
          <a:solidFill>
            <a:srgbClr val="FFFF00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60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</a:rPr>
              <a:t>Завоевания </a:t>
            </a:r>
            <a:r>
              <a:rPr lang="ru-RU" sz="3600" dirty="0" err="1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</a:rPr>
              <a:t>монголо</a:t>
            </a:r>
            <a:r>
              <a:rPr lang="ru-RU" sz="360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</a:rPr>
              <a:t> – татар в </a:t>
            </a:r>
            <a:r>
              <a:rPr lang="en-US" sz="360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</a:rPr>
              <a:t>XIII</a:t>
            </a:r>
            <a:r>
              <a:rPr lang="ru-RU" sz="360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</a:rPr>
              <a:t>  в.</a:t>
            </a:r>
          </a:p>
        </p:txBody>
      </p:sp>
      <p:pic>
        <p:nvPicPr>
          <p:cNvPr id="11267" name="Picture 3" descr="mongol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836613"/>
            <a:ext cx="8243888" cy="5686425"/>
          </a:xfr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429372"/>
            <a:ext cx="50003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468313" y="260350"/>
            <a:ext cx="8207375" cy="584200"/>
          </a:xfrm>
          <a:prstGeom prst="rect">
            <a:avLst/>
          </a:prstGeom>
          <a:solidFill>
            <a:srgbClr val="FBFFA7"/>
          </a:solidFill>
          <a:ln w="9525" algn="ctr">
            <a:solidFill>
              <a:srgbClr val="FBFFA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>
              <a:spcBef>
                <a:spcPct val="50000"/>
              </a:spcBef>
              <a:buFontTx/>
              <a:buNone/>
            </a:pPr>
            <a:r>
              <a:rPr lang="ru-RU" sz="3200" b="1" dirty="0">
                <a:solidFill>
                  <a:srgbClr val="336600"/>
                </a:solidFill>
                <a:latin typeface="Arial" charset="0"/>
              </a:rPr>
              <a:t>Соотношение сил к началу вторжения</a:t>
            </a:r>
            <a:endParaRPr lang="ru-RU" sz="3200" dirty="0"/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1331913" y="1989138"/>
            <a:ext cx="6840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None/>
            </a:pPr>
            <a:endParaRPr lang="ru-RU"/>
          </a:p>
        </p:txBody>
      </p:sp>
      <p:graphicFrame>
        <p:nvGraphicFramePr>
          <p:cNvPr id="37000" name="Group 136"/>
          <p:cNvGraphicFramePr>
            <a:graphicFrameLocks noGrp="1"/>
          </p:cNvGraphicFramePr>
          <p:nvPr>
            <p:ph type="tbl" idx="1"/>
          </p:nvPr>
        </p:nvGraphicFramePr>
        <p:xfrm>
          <a:off x="285720" y="1000108"/>
          <a:ext cx="8642350" cy="5205984"/>
        </p:xfrm>
        <a:graphic>
          <a:graphicData uri="http://schemas.openxmlformats.org/drawingml/2006/table">
            <a:tbl>
              <a:tblPr/>
              <a:tblGrid>
                <a:gridCol w="2881313"/>
                <a:gridCol w="2879725"/>
                <a:gridCol w="2881312"/>
              </a:tblGrid>
              <a:tr h="892175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Вопросы для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сравнения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монголы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A6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Русская армия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A7"/>
                    </a:solidFill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</a:rPr>
                        <a:t>1. Численность армии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От 30-40 до 120-140 тысяч воинов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A6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Около 30 тысяч воинов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A7"/>
                    </a:solidFill>
                  </a:tcPr>
                </a:tc>
              </a:tr>
              <a:tr h="1366838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</a:rPr>
                        <a:t>2. Рода войск.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Тяжелая и легкая конница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A6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Конная дружина, пешее городское ополчение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A7"/>
                    </a:solidFill>
                  </a:tcPr>
                </a:tc>
              </a:tr>
              <a:tr h="1670050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</a:rPr>
                        <a:t>3. Организация    войска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Единое командование, четкая структура войска, строгая дисциплина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A6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Отсутствие единого командования, разрозненность сил армии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A7"/>
                    </a:solidFill>
                  </a:tcPr>
                </a:tc>
              </a:tr>
            </a:tbl>
          </a:graphicData>
        </a:graphic>
      </p:graphicFrame>
      <p:sp>
        <p:nvSpPr>
          <p:cNvPr id="12314" name="Line 61"/>
          <p:cNvSpPr>
            <a:spLocks noChangeShapeType="1"/>
          </p:cNvSpPr>
          <p:nvPr/>
        </p:nvSpPr>
        <p:spPr bwMode="auto">
          <a:xfrm>
            <a:off x="3203575" y="1700213"/>
            <a:ext cx="0" cy="475297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215338" y="6429372"/>
            <a:ext cx="50003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1450</TotalTime>
  <Words>739</Words>
  <Application>Microsoft Office PowerPoint</Application>
  <PresentationFormat>Экран (4:3)</PresentationFormat>
  <Paragraphs>115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Завоевания монголо – татар в XIII  в.</vt:lpstr>
      <vt:lpstr>Слайд 9</vt:lpstr>
      <vt:lpstr>Слайд 10</vt:lpstr>
      <vt:lpstr>Слайд 11</vt:lpstr>
      <vt:lpstr>Слайд 12</vt:lpstr>
      <vt:lpstr>Походы хана Батыя на Русь 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невский</dc:title>
  <dc:creator>Дима</dc:creator>
  <cp:lastModifiedBy>Кирилл</cp:lastModifiedBy>
  <cp:revision>69</cp:revision>
  <dcterms:created xsi:type="dcterms:W3CDTF">2008-10-02T15:40:27Z</dcterms:created>
  <dcterms:modified xsi:type="dcterms:W3CDTF">2012-02-23T12:42:55Z</dcterms:modified>
</cp:coreProperties>
</file>