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6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5C54-9503-47C6-ADFF-CB677881FC7D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A5C54-9503-47C6-ADFF-CB677881FC7D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F2F3E-DA41-4184-A2FE-9F3961E04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Критериальное</a:t>
            </a:r>
            <a:r>
              <a:rPr lang="ru-RU" dirty="0" smtClean="0"/>
              <a:t> оценивание в условиях реализации ФГОС ООО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3717032"/>
            <a:ext cx="6400800" cy="1752600"/>
          </a:xfrm>
        </p:spPr>
        <p:txBody>
          <a:bodyPr/>
          <a:lstStyle/>
          <a:p>
            <a:r>
              <a:rPr lang="ru-RU" dirty="0" err="1" smtClean="0"/>
              <a:t>Бройко</a:t>
            </a:r>
            <a:r>
              <a:rPr lang="ru-RU" dirty="0" smtClean="0"/>
              <a:t> Яна Александровна</a:t>
            </a:r>
          </a:p>
          <a:p>
            <a:r>
              <a:rPr lang="ru-RU" dirty="0" smtClean="0"/>
              <a:t>учитель иностранных языков</a:t>
            </a:r>
            <a:endParaRPr lang="ru-RU" dirty="0" smtClean="0"/>
          </a:p>
          <a:p>
            <a:r>
              <a:rPr lang="ru-RU" dirty="0" smtClean="0"/>
              <a:t>МОУ «СШИ №2»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Затруднения и профессиональные потребности педагога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Затруднения</a:t>
            </a:r>
            <a:endParaRPr lang="ru-RU" dirty="0" smtClean="0"/>
          </a:p>
          <a:p>
            <a:r>
              <a:rPr lang="ru-RU" dirty="0" smtClean="0"/>
              <a:t>Формирование навыков самооценки и рефлексии у учащихся</a:t>
            </a:r>
          </a:p>
          <a:p>
            <a:r>
              <a:rPr lang="ru-RU" dirty="0" smtClean="0"/>
              <a:t>Формирование адекватной самооценки у обучающихся</a:t>
            </a:r>
          </a:p>
          <a:p>
            <a:r>
              <a:rPr lang="ru-RU" dirty="0" smtClean="0"/>
              <a:t>Внедрение новых технологий требует много сил и времени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Потребности</a:t>
            </a:r>
          </a:p>
          <a:p>
            <a:r>
              <a:rPr lang="ru-RU" dirty="0" smtClean="0"/>
              <a:t>Теория = практика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Способы работы с информацией на примере работы с текстом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829579" cy="34569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9859"/>
                <a:gridCol w="1304930"/>
                <a:gridCol w="1304930"/>
                <a:gridCol w="2609860"/>
              </a:tblGrid>
              <a:tr h="125729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ЗАДАНИЕ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Правда</a:t>
                      </a:r>
                      <a:r>
                        <a:rPr lang="en-US" baseline="0" dirty="0" smtClean="0"/>
                        <a:t> (</a:t>
                      </a:r>
                      <a:r>
                        <a:rPr lang="ru-RU" dirty="0" smtClean="0"/>
                        <a:t>Неправда</a:t>
                      </a:r>
                    </a:p>
                    <a:p>
                      <a:pPr algn="l"/>
                      <a:r>
                        <a:rPr lang="en-US" dirty="0" smtClean="0"/>
                        <a:t>/</a:t>
                      </a:r>
                      <a:r>
                        <a:rPr lang="ru-RU" dirty="0" smtClean="0"/>
                        <a:t>Не</a:t>
                      </a:r>
                      <a:r>
                        <a:rPr lang="ru-RU" baseline="0" dirty="0" smtClean="0"/>
                        <a:t> упоминалось</a:t>
                      </a:r>
                      <a:r>
                        <a:rPr lang="en-US" baseline="0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aseline="0" dirty="0" smtClean="0"/>
                        <a:t> </a:t>
                      </a:r>
                      <a:r>
                        <a:rPr lang="ru-RU" dirty="0" smtClean="0"/>
                        <a:t>Привести аргументы из текста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УРОВЕНЬ</a:t>
                      </a:r>
                      <a:r>
                        <a:rPr lang="ru-RU" baseline="0" dirty="0" smtClean="0"/>
                        <a:t> ОСВОЕНИЯ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БАЗОВЫЙ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ПОВЫШЕННЫЙ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не сформирован</a:t>
                      </a:r>
                    </a:p>
                    <a:p>
                      <a:pPr algn="ctr"/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сформирован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ОЦЕНКА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3-4</a:t>
                      </a:r>
                    </a:p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Таблица достижения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0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УЧЕНИК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Поисковое</a:t>
                      </a:r>
                      <a:r>
                        <a:rPr lang="ru-RU" baseline="0" dirty="0" smtClean="0"/>
                        <a:t> чтение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Изучающее чтение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Выразительное чтение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Чтение с общим пониманием прочитанного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Иванов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Примерные программы по учебным предметам. Иностранный язык. 5-9 классы. М: Просвещение, 2010</a:t>
            </a:r>
          </a:p>
          <a:p>
            <a:pPr marL="514350" indent="-514350">
              <a:buAutoNum type="arabicPeriod"/>
            </a:pPr>
            <a:r>
              <a:rPr lang="ru-RU" dirty="0" smtClean="0"/>
              <a:t>Новые формы оценивания. Начальная школа. ФГОС. </a:t>
            </a:r>
            <a:r>
              <a:rPr lang="ru-RU" dirty="0" err="1" smtClean="0"/>
              <a:t>Пинская</a:t>
            </a:r>
            <a:r>
              <a:rPr lang="ru-RU" dirty="0" smtClean="0"/>
              <a:t> М.А. и др. М.: Просвещение, 2015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 проектировать универсальные учебные действия в начальной школе. А.Г. </a:t>
            </a:r>
            <a:r>
              <a:rPr lang="ru-RU" dirty="0" err="1" smtClean="0"/>
              <a:t>Асмолов</a:t>
            </a:r>
            <a:r>
              <a:rPr lang="ru-RU" dirty="0" smtClean="0"/>
              <a:t>, М: Просвещение, 2011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smtClean="0">
                <a:solidFill>
                  <a:srgbClr val="FF0000"/>
                </a:solidFill>
              </a:rPr>
              <a:t>Главной </a:t>
            </a:r>
            <a:r>
              <a:rPr lang="ru-RU" dirty="0">
                <a:solidFill>
                  <a:srgbClr val="FF0000"/>
                </a:solidFill>
              </a:rPr>
              <a:t>задачей </a:t>
            </a:r>
            <a:r>
              <a:rPr lang="ru-RU" dirty="0"/>
              <a:t>школьного образования  </a:t>
            </a:r>
            <a:r>
              <a:rPr lang="ru-RU" dirty="0" smtClean="0"/>
              <a:t>в условиях реализации ФГОС становится </a:t>
            </a:r>
            <a:r>
              <a:rPr lang="ru-RU" dirty="0"/>
              <a:t>предоставление обучающимся возможности самостоятельно ставить и реализовывать учебные цели, оценивать свои достижения.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3695052212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394212">
            <a:off x="323528" y="332656"/>
            <a:ext cx="1904307" cy="1628800"/>
          </a:xfrm>
          <a:prstGeom prst="rect">
            <a:avLst/>
          </a:prstGeom>
        </p:spPr>
      </p:pic>
      <p:pic>
        <p:nvPicPr>
          <p:cNvPr id="7" name="Рисунок 6" descr="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75758">
            <a:off x="6335298" y="325944"/>
            <a:ext cx="2592288" cy="14401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/>
          <a:lstStyle/>
          <a:p>
            <a:r>
              <a:rPr lang="ru-RU" dirty="0" smtClean="0"/>
              <a:t>Учитель - ученик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60848"/>
            <a:ext cx="91440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Учитель </a:t>
            </a:r>
            <a:r>
              <a:rPr lang="ru-RU" dirty="0"/>
              <a:t>уже не проводник знаний, а </a:t>
            </a:r>
            <a:r>
              <a:rPr lang="ru-RU" dirty="0" smtClean="0"/>
              <a:t>личность, обучающая </a:t>
            </a:r>
            <a:r>
              <a:rPr lang="ru-RU" dirty="0"/>
              <a:t>способам творческой деятельности, направленной на самостоятельное приобретение и усвоение новых знаний. Меняется характер деятельности учителя и ученика. </a:t>
            </a:r>
            <a:r>
              <a:rPr lang="ru-RU" dirty="0">
                <a:solidFill>
                  <a:srgbClr val="FF0000"/>
                </a:solidFill>
              </a:rPr>
              <a:t>Ученик</a:t>
            </a:r>
            <a:r>
              <a:rPr lang="ru-RU" dirty="0"/>
              <a:t> перестает быть пассивным участником образовательного процесса, а наравне с учителем участвует в постановке целей и задач каждого урока, определяет план своей работы, выбирает средства и способы достижения поставленных целей, активно участвует в оценивании своей деятельности и деятельности одноклассников.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УУД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   Формирование </a:t>
            </a:r>
            <a:r>
              <a:rPr lang="ru-RU" dirty="0">
                <a:solidFill>
                  <a:srgbClr val="FF0000"/>
                </a:solidFill>
              </a:rPr>
              <a:t>универсальных учебных действий </a:t>
            </a:r>
            <a:r>
              <a:rPr lang="ru-RU" dirty="0"/>
              <a:t>является основой способности учащихся к дальнейшему саморазвитию и самообразованию. </a:t>
            </a:r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Для </a:t>
            </a:r>
            <a:r>
              <a:rPr lang="ru-RU" dirty="0"/>
              <a:t>формирования универсальных учебных действий в контексте обучения английскому языку следует учитывать, что ученику следует для себя найти ответы на следующие вопросы: </a:t>
            </a:r>
            <a:r>
              <a:rPr lang="ru-RU" dirty="0">
                <a:solidFill>
                  <a:srgbClr val="FF0000"/>
                </a:solidFill>
              </a:rPr>
              <a:t>«Зачем я учу иностранный язык?», «Зачем я выполняю то или иное упражнение на уроке (читаю, пишу, слушаю)?», «Зачем я повторяю дома пройденное на уроке?», «Чему я научился на уроке и что еще мне следует сделать?». </a:t>
            </a:r>
            <a:r>
              <a:rPr lang="ru-RU" dirty="0"/>
              <a:t>Язык должен осваиваться осознанно. Важно создавать условия, когда дети учатся слушать друг друга, умеют адекватно оценивать свой ответ, хотят узнавать новое.</a:t>
            </a:r>
          </a:p>
        </p:txBody>
      </p:sp>
      <p:pic>
        <p:nvPicPr>
          <p:cNvPr id="4" name="Рисунок 3" descr="i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879306">
            <a:off x="366406" y="345965"/>
            <a:ext cx="1966471" cy="131098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Критериальное</a:t>
            </a:r>
            <a:r>
              <a:rPr lang="ru-RU" dirty="0" smtClean="0">
                <a:solidFill>
                  <a:srgbClr val="FF0000"/>
                </a:solidFill>
              </a:rPr>
              <a:t> оценивание </a:t>
            </a:r>
            <a:r>
              <a:rPr lang="ru-RU" dirty="0" smtClean="0"/>
              <a:t>решает следующие задачи:</a:t>
            </a:r>
          </a:p>
          <a:p>
            <a:r>
              <a:rPr lang="ru-RU" dirty="0" smtClean="0"/>
              <a:t>Делает оценку более объективной и прозрачной как для ученика, так и для учителя;</a:t>
            </a:r>
          </a:p>
          <a:p>
            <a:r>
              <a:rPr lang="ru-RU" dirty="0" smtClean="0"/>
              <a:t>Позволяет ученику точно оценить границы своего знания;</a:t>
            </a:r>
          </a:p>
          <a:p>
            <a:r>
              <a:rPr lang="ru-RU" dirty="0" smtClean="0"/>
              <a:t>Обеспечивает как ученику, так и учителю объективную и поддерживающую обратную связь.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Задачи </a:t>
            </a:r>
            <a:r>
              <a:rPr lang="ru-RU" dirty="0" err="1" smtClean="0">
                <a:solidFill>
                  <a:srgbClr val="FF0000"/>
                </a:solidFill>
              </a:rPr>
              <a:t>критериального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оценивания: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64098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4193267"/>
            <a:ext cx="4859695" cy="266473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75772_html_m69c636f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2917891"/>
            <a:ext cx="5104762" cy="150476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540f17f1ca6c66f69cfd13697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619" y="145658"/>
            <a:ext cx="2843808" cy="2132856"/>
          </a:xfrm>
          <a:prstGeom prst="rect">
            <a:avLst/>
          </a:prstGeom>
        </p:spPr>
      </p:pic>
      <p:pic>
        <p:nvPicPr>
          <p:cNvPr id="6" name="Рисунок 5" descr="img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334" y="4404700"/>
            <a:ext cx="3164521" cy="2373391"/>
          </a:xfrm>
          <a:prstGeom prst="rect">
            <a:avLst/>
          </a:prstGeom>
        </p:spPr>
      </p:pic>
      <p:pic>
        <p:nvPicPr>
          <p:cNvPr id="4" name="Содержимое 3" descr="23.JPG"/>
          <p:cNvPicPr>
            <a:picLocks noGrp="1" noChangeAspect="1"/>
          </p:cNvPicPr>
          <p:nvPr>
            <p:ph idx="1"/>
          </p:nvPr>
        </p:nvPicPr>
        <p:blipFill>
          <a:blip r:embed="rId5" cstate="print"/>
          <a:stretch>
            <a:fillRect/>
          </a:stretch>
        </p:blipFill>
        <p:spPr>
          <a:xfrm>
            <a:off x="6084168" y="116632"/>
            <a:ext cx="2976330" cy="2232248"/>
          </a:xfrm>
        </p:spPr>
      </p:pic>
      <p:pic>
        <p:nvPicPr>
          <p:cNvPr id="7" name="Рисунок 6" descr="11057986-blank-platezhnogo-porucheniya-skachat-excel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40152" y="4437112"/>
            <a:ext cx="3106060" cy="2329545"/>
          </a:xfrm>
          <a:prstGeom prst="rect">
            <a:avLst/>
          </a:prstGeom>
        </p:spPr>
      </p:pic>
      <p:pic>
        <p:nvPicPr>
          <p:cNvPr id="9" name="Рисунок 8" descr="32688805e5b27eaaf2e5cf8a3207a3d3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759785" y="692696"/>
            <a:ext cx="3436096" cy="229208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Ошибки и риски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331236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Введение готового перечня критериев без предварительного обсуждения. Отсутствие консенсуса, достигнутого в ходе обсуждения, значительно снижает мотивацию учащихся и, что немаловажно, негативно сказывается на степени и глубине понимания введенных критериев</a:t>
            </a:r>
          </a:p>
          <a:p>
            <a:r>
              <a:rPr lang="ru-RU" dirty="0" smtClean="0"/>
              <a:t>Несоответствие выбранных критериев характеру работ, подлежащих оцениванию (для каждого вида деятельности свои критерии).</a:t>
            </a:r>
          </a:p>
          <a:p>
            <a:r>
              <a:rPr lang="ru-RU" dirty="0" smtClean="0"/>
              <a:t>Критерии должны быть заданы очень конкретно, так чтобы показатели их достижения не вызывали разночтений</a:t>
            </a:r>
          </a:p>
          <a:p>
            <a:endParaRPr lang="ru-RU" dirty="0"/>
          </a:p>
        </p:txBody>
      </p:sp>
      <p:pic>
        <p:nvPicPr>
          <p:cNvPr id="4" name="Рисунок 3" descr="Down-House.ru_1286261915_1325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4077072"/>
            <a:ext cx="3384376" cy="25148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Критериальное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самооценивание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Место в структуре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1этап</a:t>
            </a:r>
            <a:r>
              <a:rPr lang="ru-RU" dirty="0" smtClean="0"/>
              <a:t> обсуждение сути задания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2 этап </a:t>
            </a:r>
            <a:r>
              <a:rPr lang="ru-RU" dirty="0" smtClean="0"/>
              <a:t>обсуждение и фиксация критериев (что будет оцениваться и зачем)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3 этап </a:t>
            </a:r>
            <a:r>
              <a:rPr lang="ru-RU" dirty="0" smtClean="0"/>
              <a:t>знакомство с балльной шкалой</a:t>
            </a:r>
          </a:p>
          <a:p>
            <a:r>
              <a:rPr lang="ru-RU" dirty="0">
                <a:solidFill>
                  <a:srgbClr val="7030A0"/>
                </a:solidFill>
              </a:rPr>
              <a:t>4</a:t>
            </a:r>
            <a:r>
              <a:rPr lang="ru-RU" dirty="0" smtClean="0">
                <a:solidFill>
                  <a:srgbClr val="7030A0"/>
                </a:solidFill>
              </a:rPr>
              <a:t> этап </a:t>
            </a:r>
            <a:r>
              <a:rPr lang="ru-RU" dirty="0" smtClean="0"/>
              <a:t>самооценка</a:t>
            </a:r>
            <a:endParaRPr lang="ru-RU" dirty="0"/>
          </a:p>
          <a:p>
            <a:r>
              <a:rPr lang="ru-RU" dirty="0">
                <a:solidFill>
                  <a:srgbClr val="7030A0"/>
                </a:solidFill>
              </a:rPr>
              <a:t>5</a:t>
            </a:r>
            <a:r>
              <a:rPr lang="ru-RU" dirty="0" smtClean="0">
                <a:solidFill>
                  <a:srgbClr val="7030A0"/>
                </a:solidFill>
              </a:rPr>
              <a:t> этап </a:t>
            </a:r>
            <a:r>
              <a:rPr lang="ru-RU" dirty="0" smtClean="0"/>
              <a:t>оценка учителя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Критериальное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взаимооценивание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Место в структуре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1этап</a:t>
            </a:r>
            <a:r>
              <a:rPr lang="ru-RU" dirty="0" smtClean="0"/>
              <a:t> обсуждение сути задания: оценить работы товарищей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2 этап </a:t>
            </a:r>
            <a:r>
              <a:rPr lang="ru-RU" dirty="0" smtClean="0"/>
              <a:t>обсуждение и фиксация критериев (что будет оцениваться и зачем)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3 этап </a:t>
            </a:r>
            <a:r>
              <a:rPr lang="ru-RU" dirty="0" smtClean="0"/>
              <a:t>представление работ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4 этап </a:t>
            </a:r>
            <a:r>
              <a:rPr lang="ru-RU" dirty="0" smtClean="0"/>
              <a:t>оценка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Важно:</a:t>
            </a:r>
            <a:r>
              <a:rPr lang="ru-RU" dirty="0" smtClean="0"/>
              <a:t> не только конструктивная критика, но и предложения по улучшению работы</a:t>
            </a:r>
          </a:p>
          <a:p>
            <a:r>
              <a:rPr lang="ru-RU" dirty="0">
                <a:solidFill>
                  <a:srgbClr val="7030A0"/>
                </a:solidFill>
              </a:rPr>
              <a:t>5</a:t>
            </a:r>
            <a:r>
              <a:rPr lang="ru-RU" dirty="0" smtClean="0">
                <a:solidFill>
                  <a:srgbClr val="7030A0"/>
                </a:solidFill>
              </a:rPr>
              <a:t> этап </a:t>
            </a:r>
            <a:r>
              <a:rPr lang="ru-RU" dirty="0" smtClean="0"/>
              <a:t>оценка учителя + рекомендации по доработке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571</Words>
  <Application>Microsoft Office PowerPoint</Application>
  <PresentationFormat>Экран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Критериальное оценивание в условиях реализации ФГОС ООО</vt:lpstr>
      <vt:lpstr>Слайд 2</vt:lpstr>
      <vt:lpstr>Учитель - ученик</vt:lpstr>
      <vt:lpstr>УУД</vt:lpstr>
      <vt:lpstr>Задачи критериального  оценивания:</vt:lpstr>
      <vt:lpstr>Слайд 6</vt:lpstr>
      <vt:lpstr>Ошибки и риски</vt:lpstr>
      <vt:lpstr>Критериальное самооценивание Место в структуре урока</vt:lpstr>
      <vt:lpstr>Критериальное взаимооценивание Место в структуре урока</vt:lpstr>
      <vt:lpstr>Затруднения и профессиональные потребности педагога</vt:lpstr>
      <vt:lpstr>Способы работы с информацией на примере работы с текстом</vt:lpstr>
      <vt:lpstr>Таблица достижения метапредметных результатов</vt:lpstr>
      <vt:lpstr>Список литературы: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15</cp:revision>
  <dcterms:created xsi:type="dcterms:W3CDTF">2015-11-17T14:22:12Z</dcterms:created>
  <dcterms:modified xsi:type="dcterms:W3CDTF">2016-02-10T06:55:44Z</dcterms:modified>
</cp:coreProperties>
</file>