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9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11" Type="http://schemas.openxmlformats.org/officeDocument/2006/relationships/image" Target="../media/image14.jpg"/><Relationship Id="rId5" Type="http://schemas.openxmlformats.org/officeDocument/2006/relationships/image" Target="../media/image8.jpg"/><Relationship Id="rId10" Type="http://schemas.openxmlformats.org/officeDocument/2006/relationships/image" Target="../media/image13.jp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WordArt 14"/>
          <p:cNvSpPr>
            <a:spLocks noChangeArrowheads="1" noChangeShapeType="1" noTextEdit="1"/>
          </p:cNvSpPr>
          <p:nvPr/>
        </p:nvSpPr>
        <p:spPr bwMode="auto">
          <a:xfrm>
            <a:off x="4301296" y="980728"/>
            <a:ext cx="2999767" cy="180044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Стихотворение</a:t>
            </a:r>
          </a:p>
          <a:p>
            <a:pPr algn="ctr"/>
            <a:r>
              <a:rPr lang="ru-RU" sz="3600" kern="10" dirty="0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"Я покинул родимый</a:t>
            </a:r>
          </a:p>
          <a:p>
            <a:pPr algn="ctr"/>
            <a:r>
              <a:rPr lang="ru-RU" sz="3600" kern="10" dirty="0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дом..."</a:t>
            </a:r>
          </a:p>
        </p:txBody>
      </p:sp>
      <p:sp>
        <p:nvSpPr>
          <p:cNvPr id="6" name="WordArt 13"/>
          <p:cNvSpPr>
            <a:spLocks noChangeArrowheads="1" noChangeShapeType="1" noTextEdit="1"/>
          </p:cNvSpPr>
          <p:nvPr/>
        </p:nvSpPr>
        <p:spPr bwMode="auto">
          <a:xfrm>
            <a:off x="827584" y="2709738"/>
            <a:ext cx="3473712" cy="935286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"Малая родина в лирике С.А. Есенина.</a:t>
            </a:r>
          </a:p>
        </p:txBody>
      </p:sp>
    </p:spTree>
    <p:extLst>
      <p:ext uri="{BB962C8B-B14F-4D97-AF65-F5344CB8AC3E}">
        <p14:creationId xmlns:p14="http://schemas.microsoft.com/office/powerpoint/2010/main" val="56718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2660849" y="388484"/>
            <a:ext cx="3168650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1914 год</a:t>
            </a:r>
          </a:p>
        </p:txBody>
      </p:sp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2683499" y="2204864"/>
            <a:ext cx="3168650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1917 год</a:t>
            </a:r>
          </a:p>
        </p:txBody>
      </p:sp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2755730" y="3862387"/>
            <a:ext cx="3024187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1918 год</a:t>
            </a:r>
          </a:p>
        </p:txBody>
      </p:sp>
    </p:spTree>
    <p:extLst>
      <p:ext uri="{BB962C8B-B14F-4D97-AF65-F5344CB8AC3E}">
        <p14:creationId xmlns:p14="http://schemas.microsoft.com/office/powerpoint/2010/main" val="374975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 txBox="1">
            <a:spLocks noChangeArrowheads="1"/>
          </p:cNvSpPr>
          <p:nvPr/>
        </p:nvSpPr>
        <p:spPr>
          <a:xfrm>
            <a:off x="323850" y="260350"/>
            <a:ext cx="8058150" cy="52260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ru-RU" altLang="ru-RU" sz="1800" smtClean="0">
                <a:solidFill>
                  <a:srgbClr val="0000FF"/>
                </a:solidFill>
                <a:latin typeface="Arabic Transparent" pitchFamily="2" charset="-78"/>
              </a:rPr>
              <a:t>Я покинул родимый дом,</a:t>
            </a:r>
          </a:p>
          <a:p>
            <a:pPr>
              <a:buFontTx/>
              <a:buNone/>
            </a:pPr>
            <a:r>
              <a:rPr lang="ru-RU" altLang="ru-RU" sz="1800" smtClean="0">
                <a:solidFill>
                  <a:srgbClr val="0000FF"/>
                </a:solidFill>
                <a:latin typeface="Arabic Transparent" pitchFamily="2" charset="-78"/>
              </a:rPr>
              <a:t>Голубую оставил Русь</a:t>
            </a:r>
          </a:p>
          <a:p>
            <a:pPr>
              <a:buFontTx/>
              <a:buNone/>
            </a:pPr>
            <a:r>
              <a:rPr lang="ru-RU" altLang="ru-RU" sz="1800" smtClean="0">
                <a:solidFill>
                  <a:srgbClr val="0000FF"/>
                </a:solidFill>
                <a:latin typeface="Arabic Transparent" pitchFamily="2" charset="-78"/>
              </a:rPr>
              <a:t>В три звезды березняк над прудом</a:t>
            </a:r>
          </a:p>
          <a:p>
            <a:pPr>
              <a:buFontTx/>
              <a:buNone/>
            </a:pPr>
            <a:r>
              <a:rPr lang="ru-RU" altLang="ru-RU" sz="1800" smtClean="0">
                <a:solidFill>
                  <a:srgbClr val="0000FF"/>
                </a:solidFill>
                <a:latin typeface="Arabic Transparent" pitchFamily="2" charset="-78"/>
              </a:rPr>
              <a:t>Теплит матери старой грусть.</a:t>
            </a:r>
          </a:p>
          <a:p>
            <a:pPr>
              <a:buFontTx/>
              <a:buNone/>
            </a:pPr>
            <a:r>
              <a:rPr lang="ru-RU" altLang="ru-RU" sz="1800" smtClean="0">
                <a:solidFill>
                  <a:srgbClr val="0000FF"/>
                </a:solidFill>
                <a:latin typeface="Arabic Transparent" pitchFamily="2" charset="-78"/>
              </a:rPr>
              <a:t>				Золотою лягушкой луна</a:t>
            </a:r>
          </a:p>
          <a:p>
            <a:pPr>
              <a:buFontTx/>
              <a:buNone/>
            </a:pPr>
            <a:r>
              <a:rPr lang="ru-RU" altLang="ru-RU" sz="1800" smtClean="0">
                <a:solidFill>
                  <a:srgbClr val="0000FF"/>
                </a:solidFill>
                <a:latin typeface="Arabic Transparent" pitchFamily="2" charset="-78"/>
              </a:rPr>
              <a:t>				Распласталась на тихой воде.</a:t>
            </a:r>
          </a:p>
          <a:p>
            <a:pPr>
              <a:buFontTx/>
              <a:buNone/>
            </a:pPr>
            <a:r>
              <a:rPr lang="ru-RU" altLang="ru-RU" sz="1800" smtClean="0">
                <a:solidFill>
                  <a:srgbClr val="0000FF"/>
                </a:solidFill>
                <a:latin typeface="Arabic Transparent" pitchFamily="2" charset="-78"/>
              </a:rPr>
              <a:t>				Словно яблонный цвет,</a:t>
            </a:r>
          </a:p>
          <a:p>
            <a:pPr>
              <a:buFontTx/>
              <a:buNone/>
            </a:pPr>
            <a:r>
              <a:rPr lang="ru-RU" altLang="ru-RU" sz="1800" smtClean="0">
                <a:solidFill>
                  <a:srgbClr val="0000FF"/>
                </a:solidFill>
                <a:latin typeface="Arabic Transparent" pitchFamily="2" charset="-78"/>
              </a:rPr>
              <a:t>				Седина у отца пролилась в бороде.</a:t>
            </a:r>
          </a:p>
          <a:p>
            <a:pPr>
              <a:buFontTx/>
              <a:buNone/>
            </a:pPr>
            <a:r>
              <a:rPr lang="ru-RU" altLang="ru-RU" sz="1800" smtClean="0">
                <a:solidFill>
                  <a:srgbClr val="0000FF"/>
                </a:solidFill>
                <a:latin typeface="Arabic Transparent" pitchFamily="2" charset="-78"/>
              </a:rPr>
              <a:t>Я не скоро, не скоро вернусь!</a:t>
            </a:r>
          </a:p>
          <a:p>
            <a:pPr>
              <a:buFontTx/>
              <a:buNone/>
            </a:pPr>
            <a:r>
              <a:rPr lang="ru-RU" altLang="ru-RU" sz="1800" smtClean="0">
                <a:solidFill>
                  <a:srgbClr val="0000FF"/>
                </a:solidFill>
                <a:latin typeface="Arabic Transparent" pitchFamily="2" charset="-78"/>
              </a:rPr>
              <a:t>Долго петь и звенеть пурге.</a:t>
            </a:r>
          </a:p>
          <a:p>
            <a:pPr>
              <a:buFontTx/>
              <a:buNone/>
            </a:pPr>
            <a:r>
              <a:rPr lang="ru-RU" altLang="ru-RU" sz="1800" smtClean="0">
                <a:solidFill>
                  <a:srgbClr val="0000FF"/>
                </a:solidFill>
                <a:latin typeface="Arabic Transparent" pitchFamily="2" charset="-78"/>
              </a:rPr>
              <a:t>Стережёт голубую Русь</a:t>
            </a:r>
          </a:p>
          <a:p>
            <a:pPr>
              <a:buFontTx/>
              <a:buNone/>
            </a:pPr>
            <a:r>
              <a:rPr lang="ru-RU" altLang="ru-RU" sz="1800" smtClean="0">
                <a:solidFill>
                  <a:srgbClr val="0000FF"/>
                </a:solidFill>
                <a:latin typeface="Arabic Transparent" pitchFamily="2" charset="-78"/>
              </a:rPr>
              <a:t>Старый клён на одной ноге,</a:t>
            </a:r>
          </a:p>
          <a:p>
            <a:pPr>
              <a:buFontTx/>
              <a:buNone/>
            </a:pPr>
            <a:r>
              <a:rPr lang="ru-RU" altLang="ru-RU" sz="1800" smtClean="0">
                <a:solidFill>
                  <a:srgbClr val="0000FF"/>
                </a:solidFill>
                <a:latin typeface="Arabic Transparent" pitchFamily="2" charset="-78"/>
              </a:rPr>
              <a:t>				И я знаю, есть радость в нём</a:t>
            </a:r>
          </a:p>
          <a:p>
            <a:pPr>
              <a:buFontTx/>
              <a:buNone/>
            </a:pPr>
            <a:r>
              <a:rPr lang="ru-RU" altLang="ru-RU" sz="1800" smtClean="0">
                <a:solidFill>
                  <a:srgbClr val="0000FF"/>
                </a:solidFill>
                <a:latin typeface="Arabic Transparent" pitchFamily="2" charset="-78"/>
              </a:rPr>
              <a:t>				Тем, кто листьев целует дождь,</a:t>
            </a:r>
          </a:p>
          <a:p>
            <a:pPr>
              <a:buFontTx/>
              <a:buNone/>
            </a:pPr>
            <a:r>
              <a:rPr lang="ru-RU" altLang="ru-RU" sz="1800" smtClean="0">
                <a:solidFill>
                  <a:srgbClr val="0000FF"/>
                </a:solidFill>
                <a:latin typeface="Arabic Transparent" pitchFamily="2" charset="-78"/>
              </a:rPr>
              <a:t>				Оттого, что тот старый клён</a:t>
            </a:r>
          </a:p>
          <a:p>
            <a:pPr>
              <a:buFontTx/>
              <a:buNone/>
            </a:pPr>
            <a:r>
              <a:rPr lang="ru-RU" altLang="ru-RU" sz="1800" smtClean="0">
                <a:solidFill>
                  <a:srgbClr val="0000FF"/>
                </a:solidFill>
                <a:latin typeface="Arabic Transparent" pitchFamily="2" charset="-78"/>
              </a:rPr>
              <a:t>				Головой на меня похож.</a:t>
            </a:r>
            <a:endParaRPr lang="ru-RU" altLang="ru-RU" sz="1800" dirty="0" smtClean="0">
              <a:solidFill>
                <a:srgbClr val="0000FF"/>
              </a:solidFill>
              <a:latin typeface="Arabic Transparen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5881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387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0"/>
            <a:ext cx="428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01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254" y="473174"/>
            <a:ext cx="4612010" cy="461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16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99592" y="419472"/>
            <a:ext cx="76962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ru-RU" altLang="ru-RU" sz="4000" i="1" dirty="0" smtClean="0">
                <a:solidFill>
                  <a:srgbClr val="FFFF00"/>
                </a:solidFill>
              </a:rPr>
              <a:t>«</a:t>
            </a:r>
            <a:r>
              <a:rPr lang="ru-RU" altLang="ru-RU" sz="3200" i="1" dirty="0" smtClean="0">
                <a:solidFill>
                  <a:srgbClr val="FFFF00"/>
                </a:solidFill>
              </a:rPr>
              <a:t>Моя лирика жива одной большой любовью – любовью к Родине».</a:t>
            </a:r>
            <a:endParaRPr lang="ru-RU" altLang="ru-RU" sz="3200" i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89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827584" y="2060848"/>
            <a:ext cx="3313112" cy="24479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2400" kern="10" dirty="0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"Чувство родины - </a:t>
            </a:r>
          </a:p>
          <a:p>
            <a:pPr algn="ctr"/>
            <a:r>
              <a:rPr lang="ru-RU" sz="2400" kern="10" dirty="0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основное в моём</a:t>
            </a:r>
          </a:p>
          <a:p>
            <a:pPr algn="ctr"/>
            <a:r>
              <a:rPr lang="ru-RU" sz="2400" kern="10" dirty="0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творчестве"</a:t>
            </a:r>
          </a:p>
          <a:p>
            <a:pPr algn="ctr"/>
            <a:r>
              <a:rPr lang="ru-RU" sz="2400" kern="10" dirty="0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         С.А. Есенин</a:t>
            </a:r>
          </a:p>
        </p:txBody>
      </p:sp>
    </p:spTree>
    <p:extLst>
      <p:ext uri="{BB962C8B-B14F-4D97-AF65-F5344CB8AC3E}">
        <p14:creationId xmlns:p14="http://schemas.microsoft.com/office/powerpoint/2010/main" val="287385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32656"/>
            <a:ext cx="2925269" cy="4677171"/>
          </a:xfrm>
          <a:prstGeom prst="rect">
            <a:avLst/>
          </a:prstGeom>
        </p:spPr>
      </p:pic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2771775" y="5065365"/>
            <a:ext cx="40386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 октября 1895 год</a:t>
            </a:r>
          </a:p>
        </p:txBody>
      </p:sp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2843213" y="5737820"/>
            <a:ext cx="399097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28 декабря 1925 год</a:t>
            </a:r>
          </a:p>
        </p:txBody>
      </p:sp>
    </p:spTree>
    <p:extLst>
      <p:ext uri="{BB962C8B-B14F-4D97-AF65-F5344CB8AC3E}">
        <p14:creationId xmlns:p14="http://schemas.microsoft.com/office/powerpoint/2010/main" val="364430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1430"/>
            <a:ext cx="9128811" cy="68694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853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82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88640"/>
            <a:ext cx="3236026" cy="5085184"/>
          </a:xfrm>
          <a:prstGeom prst="rect">
            <a:avLst/>
          </a:prstGeom>
        </p:spPr>
      </p:pic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2697885" y="5437415"/>
            <a:ext cx="3671887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Александр Никитич</a:t>
            </a:r>
          </a:p>
          <a:p>
            <a:pPr algn="ctr"/>
            <a:r>
              <a:rPr lang="ru-RU" sz="24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Татьяна Фёдоровна</a:t>
            </a:r>
          </a:p>
        </p:txBody>
      </p:sp>
    </p:spTree>
    <p:extLst>
      <p:ext uri="{BB962C8B-B14F-4D97-AF65-F5344CB8AC3E}">
        <p14:creationId xmlns:p14="http://schemas.microsoft.com/office/powerpoint/2010/main" val="117293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685800" y="1828800"/>
            <a:ext cx="76962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endParaRPr lang="ru-RU" altLang="ru-RU" sz="2800" dirty="0" smtClean="0"/>
          </a:p>
          <a:p>
            <a:pPr>
              <a:buFontTx/>
              <a:buNone/>
            </a:pPr>
            <a:endParaRPr lang="ru-RU" altLang="ru-RU" sz="2800" dirty="0" smtClean="0"/>
          </a:p>
          <a:p>
            <a:pPr>
              <a:buFontTx/>
              <a:buNone/>
            </a:pPr>
            <a:endParaRPr lang="ru-RU" altLang="ru-RU" sz="2800" dirty="0" smtClean="0"/>
          </a:p>
          <a:p>
            <a:pPr>
              <a:buFontTx/>
              <a:buNone/>
            </a:pPr>
            <a:r>
              <a:rPr lang="ru-RU" altLang="ru-RU" sz="2800" dirty="0" smtClean="0"/>
              <a:t>				</a:t>
            </a:r>
            <a:r>
              <a:rPr lang="ru-RU" altLang="ru-RU" sz="2800" i="1" dirty="0" smtClean="0">
                <a:solidFill>
                  <a:srgbClr val="FFFF00"/>
                </a:solidFill>
              </a:rPr>
              <a:t>О край разливов грозных</a:t>
            </a:r>
          </a:p>
          <a:p>
            <a:pPr>
              <a:buFontTx/>
              <a:buNone/>
            </a:pPr>
            <a:r>
              <a:rPr lang="ru-RU" altLang="ru-RU" sz="2800" i="1" dirty="0" smtClean="0">
                <a:solidFill>
                  <a:srgbClr val="FFFF00"/>
                </a:solidFill>
              </a:rPr>
              <a:t>				И тихих вешних сил.</a:t>
            </a:r>
          </a:p>
          <a:p>
            <a:pPr>
              <a:buFontTx/>
              <a:buNone/>
            </a:pPr>
            <a:r>
              <a:rPr lang="ru-RU" altLang="ru-RU" sz="2800" i="1" dirty="0" smtClean="0">
                <a:solidFill>
                  <a:srgbClr val="FFFF00"/>
                </a:solidFill>
              </a:rPr>
              <a:t>				Здесь по заре и звёздам</a:t>
            </a:r>
          </a:p>
          <a:p>
            <a:pPr>
              <a:buFontTx/>
              <a:buNone/>
            </a:pPr>
            <a:r>
              <a:rPr lang="ru-RU" altLang="ru-RU" sz="2800" i="1" dirty="0" smtClean="0">
                <a:solidFill>
                  <a:srgbClr val="FFFF00"/>
                </a:solidFill>
              </a:rPr>
              <a:t>				Я школу проходил.</a:t>
            </a:r>
            <a:endParaRPr lang="ru-RU" altLang="ru-RU" sz="2800" i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38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93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250825" y="333375"/>
            <a:ext cx="365760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720" dirty="0"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Москва. 1912 год</a:t>
            </a:r>
          </a:p>
        </p:txBody>
      </p:sp>
    </p:spTree>
    <p:extLst>
      <p:ext uri="{BB962C8B-B14F-4D97-AF65-F5344CB8AC3E}">
        <p14:creationId xmlns:p14="http://schemas.microsoft.com/office/powerpoint/2010/main" val="295776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827584" y="333375"/>
            <a:ext cx="7696200" cy="60483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ru-RU" altLang="ru-RU" sz="1800" dirty="0" smtClean="0"/>
              <a:t>		</a:t>
            </a:r>
            <a:r>
              <a:rPr lang="ru-RU" altLang="ru-RU" sz="2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 покинул родимый дом,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	Голубую оставил Русь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	В три звезды березняк над прудом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	Теплит матери старой грусть.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altLang="ru-RU" sz="200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			Золотою лягушкой луна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			Распласталась на тихой воде.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			Словно яблонный цвет,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			Седина у отца пролилась в бороде.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altLang="ru-RU" sz="200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	Я не скоро, не скоро вернусь!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	Долго петь и звенеть пурге.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	Стережёт голубую Русь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	Старый клён на одной ноге,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altLang="ru-RU" sz="200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			И я знаю, есть радость в нём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			Тем, кто листьев целует дождь,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			Оттого, что тот старый клён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			Головой на меня похож.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							1918</a:t>
            </a:r>
            <a:endParaRPr lang="ru-RU" altLang="ru-RU" sz="200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576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18</TotalTime>
  <Words>82</Words>
  <Application>Microsoft Office PowerPoint</Application>
  <PresentationFormat>Экран (4:3)</PresentationFormat>
  <Paragraphs>60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Углы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</dc:creator>
  <cp:lastModifiedBy>МАРИЯ</cp:lastModifiedBy>
  <cp:revision>3</cp:revision>
  <dcterms:created xsi:type="dcterms:W3CDTF">2016-01-27T14:07:51Z</dcterms:created>
  <dcterms:modified xsi:type="dcterms:W3CDTF">2016-01-27T14:36:01Z</dcterms:modified>
</cp:coreProperties>
</file>