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48" d="100"/>
          <a:sy n="48" d="100"/>
        </p:scale>
        <p:origin x="-251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gif"/><Relationship Id="rId4" Type="http://schemas.openxmlformats.org/officeDocument/2006/relationships/package" Target="../embeddings/_________Microsoft_Office_Word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8478" cy="7200000"/>
          </a:xfrm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357290" y="1214422"/>
          <a:ext cx="6965977" cy="4654244"/>
        </p:xfrm>
        <a:graphic>
          <a:graphicData uri="http://schemas.openxmlformats.org/presentationml/2006/ole">
            <p:oleObj spid="_x0000_s1027" name="Документ" r:id="rId4" imgW="6108372" imgH="4080980" progId="Word.Document.12">
              <p:embed/>
            </p:oleObj>
          </a:graphicData>
        </a:graphic>
      </p:graphicFrame>
      <p:pic>
        <p:nvPicPr>
          <p:cNvPr id="6" name="Рисунок 5" descr="пре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4495800"/>
            <a:ext cx="2667000" cy="2362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00"/>
            <a:ext cx="9144000" cy="684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071546"/>
            <a:ext cx="4716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Cheese is made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-1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071546"/>
            <a:ext cx="1413333" cy="1080000"/>
          </a:xfrm>
          <a:prstGeom prst="rect">
            <a:avLst/>
          </a:prstGeom>
        </p:spPr>
      </p:pic>
      <p:pic>
        <p:nvPicPr>
          <p:cNvPr id="5" name="Рисунок 4" descr="1-1 fr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071546"/>
            <a:ext cx="1413333" cy="108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3071810"/>
            <a:ext cx="1857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ilk.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-2143172" y="4061988"/>
            <a:ext cx="10358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Sausage is made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1-1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929066"/>
            <a:ext cx="1413333" cy="1080000"/>
          </a:xfrm>
          <a:prstGeom prst="rect">
            <a:avLst/>
          </a:prstGeom>
        </p:spPr>
      </p:pic>
      <p:pic>
        <p:nvPicPr>
          <p:cNvPr id="11" name="Рисунок 10" descr="1-1 fr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3929066"/>
            <a:ext cx="1413333" cy="108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10800000" flipV="1">
            <a:off x="3428989" y="5574760"/>
            <a:ext cx="2357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meat.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молок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214554"/>
            <a:ext cx="2286016" cy="1714512"/>
          </a:xfrm>
          <a:prstGeom prst="rect">
            <a:avLst/>
          </a:prstGeom>
        </p:spPr>
      </p:pic>
      <p:pic>
        <p:nvPicPr>
          <p:cNvPr id="15" name="Рисунок 14" descr="syroe_mjaso-1600x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5072074"/>
            <a:ext cx="242889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00"/>
            <a:ext cx="9144000" cy="684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57222" y="428604"/>
            <a:ext cx="7198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Yogurt is made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1-1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28604"/>
            <a:ext cx="1413333" cy="1080000"/>
          </a:xfrm>
          <a:prstGeom prst="rect">
            <a:avLst/>
          </a:prstGeom>
        </p:spPr>
      </p:pic>
      <p:pic>
        <p:nvPicPr>
          <p:cNvPr id="6" name="Рисунок 5" descr="1-1 fr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28604"/>
            <a:ext cx="1413333" cy="108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9876" y="2000240"/>
            <a:ext cx="6395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ilk, fruits.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428924" y="3429000"/>
            <a:ext cx="119301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ha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mburger is made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1-1o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500438"/>
            <a:ext cx="1083555" cy="828000"/>
          </a:xfrm>
          <a:prstGeom prst="rect">
            <a:avLst/>
          </a:prstGeom>
        </p:spPr>
      </p:pic>
      <p:pic>
        <p:nvPicPr>
          <p:cNvPr id="11" name="Рисунок 10" descr="1-1 fr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6710" y="3500438"/>
            <a:ext cx="1083556" cy="82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71538" y="4786322"/>
            <a:ext cx="475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bread, cheese…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молоко и ф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1500174"/>
            <a:ext cx="2643206" cy="1879571"/>
          </a:xfrm>
          <a:prstGeom prst="rect">
            <a:avLst/>
          </a:prstGeom>
        </p:spPr>
      </p:pic>
      <p:pic>
        <p:nvPicPr>
          <p:cNvPr id="15" name="Рисунок 14" descr="гамбурге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500570"/>
            <a:ext cx="2720359" cy="2000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000"/>
            <a:ext cx="9144000" cy="7200000"/>
          </a:xfrm>
        </p:spPr>
      </p:pic>
      <p:sp>
        <p:nvSpPr>
          <p:cNvPr id="6" name="TextBox 5"/>
          <p:cNvSpPr txBox="1"/>
          <p:nvPr/>
        </p:nvSpPr>
        <p:spPr>
          <a:xfrm>
            <a:off x="1285852" y="0"/>
            <a:ext cx="642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Ask questions about food to the 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                     partner.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857232"/>
            <a:ext cx="829373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What do you like to eat?</a:t>
            </a:r>
          </a:p>
          <a:p>
            <a:pPr>
              <a:buFontTx/>
              <a:buChar char="-"/>
            </a:pPr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What do you like to drink?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-What would you like to eat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 for breakfast?                        </a:t>
            </a:r>
          </a:p>
          <a:p>
            <a:pPr>
              <a:buFontTx/>
              <a:buChar char="-"/>
            </a:pPr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Do you like sweets?                  </a:t>
            </a:r>
          </a:p>
          <a:p>
            <a:endParaRPr lang="en-US" sz="32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endParaRPr lang="en-US" sz="32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endParaRPr lang="en-US" sz="32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endParaRPr lang="en-US" sz="32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endParaRPr lang="en-US" sz="32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          </a:t>
            </a:r>
          </a:p>
          <a:p>
            <a:pPr>
              <a:buFontTx/>
              <a:buChar char="-"/>
            </a:pPr>
            <a:endParaRPr lang="en-US" sz="32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endParaRPr lang="en-US" sz="32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ru-RU" sz="3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през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429132"/>
            <a:ext cx="2832000" cy="21240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1519" cy="7020000"/>
          </a:xfrm>
        </p:spPr>
      </p:pic>
      <p:sp>
        <p:nvSpPr>
          <p:cNvPr id="8" name="TextBox 7"/>
          <p:cNvSpPr txBox="1"/>
          <p:nvPr/>
        </p:nvSpPr>
        <p:spPr>
          <a:xfrm>
            <a:off x="1214414" y="928670"/>
            <a:ext cx="734989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latin typeface="Arial Black" pitchFamily="34" charset="0"/>
              </a:rPr>
              <a:t>What’s kind of sweet things do </a:t>
            </a:r>
          </a:p>
          <a:p>
            <a:r>
              <a:rPr lang="en-US" sz="3200" b="1" dirty="0" smtClean="0">
                <a:latin typeface="Arial Black" pitchFamily="34" charset="0"/>
              </a:rPr>
              <a:t> you know?</a:t>
            </a:r>
          </a:p>
          <a:p>
            <a:r>
              <a:rPr lang="en-US" sz="3200" b="1" dirty="0" smtClean="0">
                <a:latin typeface="Arial Black" pitchFamily="34" charset="0"/>
              </a:rPr>
              <a:t>-Is it healthy to eat much sweet</a:t>
            </a:r>
          </a:p>
          <a:p>
            <a:r>
              <a:rPr lang="en-US" sz="3200" b="1" dirty="0" smtClean="0">
                <a:latin typeface="Arial Black" pitchFamily="34" charset="0"/>
              </a:rPr>
              <a:t>food?</a:t>
            </a:r>
          </a:p>
          <a:p>
            <a:pPr>
              <a:buFontTx/>
              <a:buChar char="-"/>
            </a:pPr>
            <a:r>
              <a:rPr lang="en-US" sz="3200" b="1" dirty="0" smtClean="0">
                <a:latin typeface="Arial Black" pitchFamily="34" charset="0"/>
              </a:rPr>
              <a:t>Do you like sandwiches?</a:t>
            </a:r>
          </a:p>
          <a:p>
            <a:pPr>
              <a:buFontTx/>
              <a:buChar char="-"/>
            </a:pPr>
            <a:r>
              <a:rPr lang="en-US" sz="3200" b="1" dirty="0" smtClean="0">
                <a:solidFill>
                  <a:srgbClr val="C00000"/>
                </a:solidFill>
                <a:latin typeface="Arial Black" pitchFamily="34" charset="0"/>
              </a:rPr>
              <a:t>Do you usually have for 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Arial Black" pitchFamily="34" charset="0"/>
              </a:rPr>
              <a:t>breakfast tea or coffee? </a:t>
            </a:r>
          </a:p>
          <a:p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Рисунок 8" descr="пре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500570"/>
            <a:ext cx="2565000" cy="20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kof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572008"/>
            <a:ext cx="2322189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85984" y="592933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tea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600076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coffee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аним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8929750" cy="6774680"/>
          </a:xfr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571472" y="428604"/>
            <a:ext cx="921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     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    What the English eat nowadays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?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85720" y="1214422"/>
          <a:ext cx="8429684" cy="1071570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107157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Traditional  English           Nowadays 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                   </a:t>
                      </a:r>
                      <a:endParaRPr lang="en-US" sz="2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          food                         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   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1" name="Рисунок 20" descr="bacon with eg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714620"/>
            <a:ext cx="1788386" cy="11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Прямоугольник 28"/>
          <p:cNvSpPr/>
          <p:nvPr/>
        </p:nvSpPr>
        <p:spPr>
          <a:xfrm>
            <a:off x="2143108" y="3500438"/>
            <a:ext cx="194121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Eggs and bacon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500437"/>
            <a:ext cx="20716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cereal</a:t>
            </a:r>
            <a:endParaRPr lang="ru-RU" sz="1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1" name="Рисунок 30" descr="ovcyan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714620"/>
            <a:ext cx="1822876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Прямоугольник 31"/>
          <p:cNvSpPr/>
          <p:nvPr/>
        </p:nvSpPr>
        <p:spPr>
          <a:xfrm>
            <a:off x="357158" y="3500438"/>
            <a:ext cx="13573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cereal</a:t>
            </a:r>
            <a:endParaRPr lang="ru-RU" sz="1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6" name="Рисунок 35" descr="49563090_marmaladeontoastlifestyl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2714620"/>
            <a:ext cx="1622318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Прямоугольник 36"/>
          <p:cNvSpPr/>
          <p:nvPr/>
        </p:nvSpPr>
        <p:spPr>
          <a:xfrm rot="10800000" flipV="1">
            <a:off x="4929190" y="3377820"/>
            <a:ext cx="15001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Toasts </a:t>
            </a:r>
            <a:r>
              <a:rPr lang="en-US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with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marmalade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8" name="Рисунок 37" descr="c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2714620"/>
            <a:ext cx="164307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roast bee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4500570"/>
            <a:ext cx="2107605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Прямоугольник 39"/>
          <p:cNvSpPr/>
          <p:nvPr/>
        </p:nvSpPr>
        <p:spPr>
          <a:xfrm>
            <a:off x="1357290" y="5786454"/>
            <a:ext cx="157163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Roast beef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1" name="Рисунок 40" descr="traditional-roast-chicken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0" y="4714884"/>
            <a:ext cx="1749435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Прямоугольник 42"/>
          <p:cNvSpPr/>
          <p:nvPr/>
        </p:nvSpPr>
        <p:spPr>
          <a:xfrm>
            <a:off x="4214808" y="5786454"/>
            <a:ext cx="235745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Chicken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214282" y="2571744"/>
          <a:ext cx="4286280" cy="3749040"/>
        </p:xfrm>
        <a:graphic>
          <a:graphicData uri="http://schemas.openxmlformats.org/drawingml/2006/table">
            <a:tbl>
              <a:tblPr/>
              <a:tblGrid>
                <a:gridCol w="4286280"/>
              </a:tblGrid>
              <a:tr h="3749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4643438" y="2571744"/>
          <a:ext cx="4143404" cy="3786214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3786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715140" y="4929198"/>
            <a:ext cx="1858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 Pork 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 (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свинина)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  Lamb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(баранина)</a:t>
            </a:r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00042"/>
            <a:ext cx="6109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 надписи</a:t>
            </a:r>
          </a:p>
        </p:txBody>
      </p:sp>
      <p:pic>
        <p:nvPicPr>
          <p:cNvPr id="7" name="Содержимое 6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000"/>
            <a:ext cx="9144000" cy="6840000"/>
          </a:xfrm>
        </p:spPr>
      </p:pic>
      <p:sp>
        <p:nvSpPr>
          <p:cNvPr id="8" name="Прямоугольник 7"/>
          <p:cNvSpPr/>
          <p:nvPr/>
        </p:nvSpPr>
        <p:spPr>
          <a:xfrm>
            <a:off x="571472" y="428604"/>
            <a:ext cx="821537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 do English people eat for breakfast?</a:t>
            </a:r>
          </a:p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Where do the English eat lunch?</a:t>
            </a:r>
          </a:p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 is the most important meal of the week?</a:t>
            </a:r>
          </a:p>
        </p:txBody>
      </p:sp>
      <p:pic>
        <p:nvPicPr>
          <p:cNvPr id="6" name="Рисунок 5" descr="пре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214818"/>
            <a:ext cx="3155841" cy="1944000"/>
          </a:xfrm>
          <a:prstGeom prst="rect">
            <a:avLst/>
          </a:prstGeom>
          <a:ln>
            <a:solidFill>
              <a:srgbClr val="FFCCF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0000"/>
          </a:xfrm>
        </p:spPr>
      </p:pic>
      <p:sp>
        <p:nvSpPr>
          <p:cNvPr id="5" name="Прямоугольник 4"/>
          <p:cNvSpPr/>
          <p:nvPr/>
        </p:nvSpPr>
        <p:spPr>
          <a:xfrm>
            <a:off x="2361555" y="642918"/>
            <a:ext cx="4420890" cy="923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496"/>
            <a:ext cx="385765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-to be made of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714876" y="2857496"/>
            <a:ext cx="400052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made from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000"/>
            <a:ext cx="9144000" cy="6840000"/>
          </a:xfrm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52506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УПОТРЕБЛЕНИЕ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2" y="1428736"/>
          <a:ext cx="7358114" cy="490801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79057"/>
                <a:gridCol w="3679057"/>
              </a:tblGrid>
              <a:tr h="1524732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  to</a:t>
                      </a:r>
                      <a:r>
                        <a:rPr lang="en-US" sz="2800" i="1" baseline="0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 be made of</a:t>
                      </a:r>
                      <a:endParaRPr lang="ru-RU" sz="2800" i="1" dirty="0">
                        <a:solidFill>
                          <a:schemeClr val="accent2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to</a:t>
                      </a:r>
                      <a:r>
                        <a:rPr lang="en-US" sz="2800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 be made from</a:t>
                      </a:r>
                      <a:endParaRPr lang="ru-RU" sz="2800" i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23758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Продукт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при обработке остаётся неизменным.</a:t>
                      </a:r>
                    </a:p>
                    <a:p>
                      <a:endParaRPr lang="ru-RU" sz="2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endParaRPr lang="ru-RU" sz="2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en-US" sz="2400" b="1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A pizza is made of sausages, tomatoes, cheese.</a:t>
                      </a:r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Продукт</a:t>
                      </a:r>
                      <a:r>
                        <a:rPr lang="ru-RU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 при обработке полностью видоизменяется.</a:t>
                      </a:r>
                    </a:p>
                    <a:p>
                      <a:endParaRPr lang="ru-RU" sz="2400" b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en-US" sz="24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Juice is made from apples, grapes.</a:t>
                      </a:r>
                      <a:endParaRPr lang="ru-RU" sz="2400" b="1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endParaRPr lang="ru-RU" sz="2400" b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25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Choose the correct preposition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00174"/>
            <a:ext cx="49292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Salad is made 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3714752"/>
            <a:ext cx="65767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Рисунок 18" descr="огурцы и помид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571876"/>
            <a:ext cx="4143404" cy="2786082"/>
          </a:xfrm>
          <a:prstGeom prst="rect">
            <a:avLst/>
          </a:prstGeom>
        </p:spPr>
      </p:pic>
      <p:pic>
        <p:nvPicPr>
          <p:cNvPr id="20" name="Рисунок 19" descr="1-1o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428868"/>
            <a:ext cx="1413333" cy="1080000"/>
          </a:xfrm>
          <a:prstGeom prst="rect">
            <a:avLst/>
          </a:prstGeom>
        </p:spPr>
      </p:pic>
      <p:pic>
        <p:nvPicPr>
          <p:cNvPr id="21" name="Рисунок 20" descr="1-1 fr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2428868"/>
            <a:ext cx="1413333" cy="1080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flipH="1">
            <a:off x="2500297" y="4429131"/>
            <a:ext cx="45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7356" y="5715016"/>
            <a:ext cx="5206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cucumbers, tomatoes.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857232"/>
            <a:ext cx="4686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cake is made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1-1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928670"/>
            <a:ext cx="1413333" cy="1080000"/>
          </a:xfrm>
          <a:prstGeom prst="rect">
            <a:avLst/>
          </a:prstGeom>
        </p:spPr>
      </p:pic>
      <p:pic>
        <p:nvPicPr>
          <p:cNvPr id="8" name="Рисунок 7" descr="1-1 fr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928670"/>
            <a:ext cx="1413333" cy="1080000"/>
          </a:xfrm>
          <a:prstGeom prst="rect">
            <a:avLst/>
          </a:prstGeom>
        </p:spPr>
      </p:pic>
      <p:pic>
        <p:nvPicPr>
          <p:cNvPr id="9" name="Рисунок 8" descr="масл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928934"/>
            <a:ext cx="2286015" cy="17246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0800000" flipV="1">
            <a:off x="785784" y="5054214"/>
            <a:ext cx="72206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butter, chocolate ,sugar.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chocolate-gostos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000372"/>
            <a:ext cx="2254166" cy="1643074"/>
          </a:xfrm>
          <a:prstGeom prst="rect">
            <a:avLst/>
          </a:prstGeom>
        </p:spPr>
      </p:pic>
      <p:pic>
        <p:nvPicPr>
          <p:cNvPr id="13" name="Рисунок 12" descr="саха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3000372"/>
            <a:ext cx="2238369" cy="1678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243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Танечка</dc:creator>
  <cp:lastModifiedBy>Танечка</cp:lastModifiedBy>
  <cp:revision>179</cp:revision>
  <dcterms:modified xsi:type="dcterms:W3CDTF">2016-02-13T17:51:18Z</dcterms:modified>
</cp:coreProperties>
</file>