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</p:sldMasterIdLst>
  <p:sldIdLst>
    <p:sldId id="256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84" r:id="rId24"/>
    <p:sldId id="283" r:id="rId25"/>
    <p:sldId id="285" r:id="rId26"/>
    <p:sldId id="286" r:id="rId27"/>
    <p:sldId id="287" r:id="rId28"/>
    <p:sldId id="288" r:id="rId29"/>
    <p:sldId id="275" r:id="rId30"/>
    <p:sldId id="277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AB5A-14F9-4142-9837-C7981693C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69241"/>
      </p:ext>
    </p:extLst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27CF-8D3A-4C62-B9FE-1A7D0222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8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E40C-B6A5-4FC5-BFF2-0C23C7EB9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5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8320-C277-4F83-A922-8497E216E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8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6946-B050-4F66-9FE7-F5700477F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1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B1C2-404C-4406-88DB-C894F2A8A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6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D40E-BCF6-4354-BB42-E894D81F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25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2FB9D-2BEE-49BB-9C41-38A2B5ADD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9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0F16-A3DD-4C04-8B52-FB2CC9BD2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98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456-9A9F-4067-BC11-D316D060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0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D50D-C6C5-479C-9CFC-D3AF7FEF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5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9B15-E3DC-499D-BD15-3B5F7B356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68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2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2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2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2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2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32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E6A5F-5DDA-4299-9C29-D5B96D14C2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3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48E51CC-0B2B-47F1-A57A-5C434B7E40A7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2E480B-985A-4412-89AC-FD21CACD630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B1%D0%BB%D0%BE%D0%BA%D0%B0%D0%B4%D0%B5%20%D0%BB%D0%B5%D0%BD%D0%B8%D0%BD%D0%B3%D1%80%D0%B0%D0%B4%D0%B0%2070%20%D0%BB%D0%B5%D1%82&amp;fp=0&amp;pos=4&amp;uinfo=ww-1349-wh-599-fw-1124-fh-448-pd-1&amp;rpt=simage&amp;img_url=http://www.annews.ru/upload/iblock/4cb/blokad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molodguard.narod.ru/monument88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trip-guide.ru/Spb/index.php?town=Spb&amp;page=a52&amp;part=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05800" cy="2033452"/>
          </a:xfrm>
        </p:spPr>
        <p:txBody>
          <a:bodyPr/>
          <a:lstStyle/>
          <a:p>
            <a:pPr algn="l"/>
            <a:r>
              <a:rPr lang="ru-RU" sz="2800" b="1" dirty="0">
                <a:latin typeface="Times New Roman"/>
                <a:ea typeface="Calibri"/>
              </a:rPr>
              <a:t>«Без памяти мы бы существовали мгновения. Наше прошлое было бы мертво для будущего</a:t>
            </a:r>
            <a:r>
              <a:rPr lang="ru-RU" sz="2800" b="1" dirty="0" smtClean="0">
                <a:latin typeface="Times New Roman"/>
                <a:ea typeface="Calibri"/>
              </a:rPr>
              <a:t>»</a:t>
            </a:r>
          </a:p>
          <a:p>
            <a:endParaRPr lang="ru-RU" sz="2400" dirty="0">
              <a:latin typeface="Times New Roman"/>
              <a:ea typeface="Calibri"/>
            </a:endParaRPr>
          </a:p>
          <a:p>
            <a:pPr algn="r"/>
            <a:r>
              <a:rPr lang="ru-RU" sz="2400" i="1" dirty="0" smtClean="0">
                <a:latin typeface="Times New Roman"/>
                <a:ea typeface="Calibri"/>
              </a:rPr>
              <a:t>Рубинштейн</a:t>
            </a:r>
          </a:p>
          <a:p>
            <a:endParaRPr lang="ru-RU" sz="2400" dirty="0">
              <a:latin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2736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«</a:t>
            </a:r>
            <a:r>
              <a:rPr lang="ru-RU" sz="3600" b="1" dirty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У памяти своя тропа, свои нечитанные строки, свои особые истоки, своя особая струна</a:t>
            </a:r>
            <a:r>
              <a:rPr lang="ru-RU" sz="3600" b="1" dirty="0" smtClean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…»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88640"/>
            <a:ext cx="7812360" cy="6536873"/>
          </a:xfrm>
          <a:noFill/>
        </p:spPr>
      </p:pic>
    </p:spTree>
    <p:extLst>
      <p:ext uri="{BB962C8B-B14F-4D97-AF65-F5344CB8AC3E}">
        <p14:creationId xmlns:p14="http://schemas.microsoft.com/office/powerpoint/2010/main" val="4201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194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1"/>
            <a:ext cx="6048672" cy="67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spe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38"/>
            <a:ext cx="9144000" cy="62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hostakov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6" y="242534"/>
            <a:ext cx="9183824" cy="66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Рисунок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Рисунок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0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1943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153"/>
            <a:ext cx="86470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" y="260648"/>
            <a:ext cx="912474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kar62.ru/upload/images/73/73cb9c8dd9e830abf90bac13ca92822ethumb640x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latin typeface="Times New Roman"/>
                <a:ea typeface="Calibri"/>
              </a:rPr>
              <a:t>х</a:t>
            </a:r>
            <a:r>
              <a:rPr lang="ru-RU" sz="4800" b="1" dirty="0" smtClean="0">
                <a:latin typeface="Times New Roman"/>
                <a:ea typeface="Calibri"/>
              </a:rPr>
              <a:t>лебные карточки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/>
                <a:ea typeface="Calibri"/>
              </a:rPr>
              <a:t>метроном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/>
                <a:ea typeface="Calibri"/>
              </a:rPr>
              <a:t>дневник </a:t>
            </a:r>
            <a:r>
              <a:rPr lang="ru-RU" sz="4800" b="1" dirty="0">
                <a:latin typeface="Times New Roman"/>
                <a:ea typeface="Calibri"/>
              </a:rPr>
              <a:t>Тани </a:t>
            </a:r>
            <a:r>
              <a:rPr lang="ru-RU" sz="4800" b="1" dirty="0" smtClean="0">
                <a:latin typeface="Times New Roman"/>
                <a:ea typeface="Calibri"/>
              </a:rPr>
              <a:t>Савичевой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/>
                <a:ea typeface="Calibri"/>
              </a:rPr>
              <a:t>дорога жизни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/>
                <a:ea typeface="Calibri"/>
              </a:rPr>
              <a:t>900 </a:t>
            </a:r>
            <a:r>
              <a:rPr lang="ru-RU" sz="4800" b="1" dirty="0">
                <a:latin typeface="Times New Roman"/>
                <a:ea typeface="Calibri"/>
              </a:rPr>
              <a:t>дней и </a:t>
            </a:r>
            <a:r>
              <a:rPr lang="ru-RU" sz="4800" b="1" dirty="0" smtClean="0">
                <a:latin typeface="Times New Roman"/>
                <a:ea typeface="Calibri"/>
              </a:rPr>
              <a:t>ночей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755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/>
                <a:ea typeface="Calibri"/>
              </a:rPr>
              <a:t>в архивных документах и данных </a:t>
            </a:r>
            <a:r>
              <a:rPr lang="ru-RU" sz="2800" dirty="0" smtClean="0">
                <a:latin typeface="Times New Roman"/>
                <a:ea typeface="Calibri"/>
              </a:rPr>
              <a:t>статистики </a:t>
            </a:r>
            <a:r>
              <a:rPr lang="ru-RU" sz="2800" i="1" dirty="0" smtClean="0">
                <a:latin typeface="Times New Roman"/>
                <a:ea typeface="Calibri"/>
              </a:rPr>
              <a:t>(первая группа)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8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/>
                <a:ea typeface="Calibri"/>
              </a:rPr>
              <a:t>в воспоминаниях людей, переживших </a:t>
            </a:r>
            <a:r>
              <a:rPr lang="ru-RU" sz="2800" dirty="0" smtClean="0">
                <a:latin typeface="Times New Roman"/>
                <a:ea typeface="Calibri"/>
              </a:rPr>
              <a:t>блокаду </a:t>
            </a:r>
            <a:r>
              <a:rPr lang="ru-RU" sz="2800" i="1" dirty="0" smtClean="0">
                <a:latin typeface="Times New Roman"/>
                <a:ea typeface="Calibri"/>
              </a:rPr>
              <a:t>(вторая группа)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8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/>
                <a:ea typeface="Calibri"/>
              </a:rPr>
              <a:t>в художественной литературе </a:t>
            </a:r>
            <a:r>
              <a:rPr lang="ru-RU" sz="2800" i="1" dirty="0" smtClean="0">
                <a:latin typeface="Times New Roman"/>
                <a:ea typeface="Calibri"/>
              </a:rPr>
              <a:t>(третья группа)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93610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Как </a:t>
            </a:r>
            <a:r>
              <a:rPr lang="ru-RU" sz="2700" spc="0" dirty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протекала жизнь в осаждённом Ленинграде</a:t>
            </a: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?</a:t>
            </a:r>
            <a:b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И </a:t>
            </a:r>
            <a:r>
              <a:rPr lang="ru-RU" sz="2700" spc="0" dirty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что пришлось пережить его жителям</a:t>
            </a: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?</a:t>
            </a:r>
            <a:endParaRPr lang="ru-RU" sz="2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5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800845"/>
            <a:ext cx="4513947" cy="3096344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149138" y="3897189"/>
            <a:ext cx="8994862" cy="296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altLang="ru-RU" sz="2400" b="1" dirty="0">
                <a:solidFill>
                  <a:prstClr val="white"/>
                </a:solidFill>
              </a:rPr>
              <a:t>Не шумите вокруг - он </a:t>
            </a:r>
            <a:r>
              <a:rPr lang="ru-RU" altLang="ru-RU" sz="2400" b="1" dirty="0" smtClean="0">
                <a:solidFill>
                  <a:prstClr val="white"/>
                </a:solidFill>
              </a:rPr>
              <a:t>дышит, </a:t>
            </a:r>
            <a:r>
              <a:rPr lang="ru-RU" altLang="ru-RU" sz="2400" b="1" dirty="0">
                <a:solidFill>
                  <a:prstClr val="white"/>
                </a:solidFill>
              </a:rPr>
              <a:t>о</a:t>
            </a:r>
            <a:r>
              <a:rPr lang="ru-RU" altLang="ru-RU" sz="2400" b="1" dirty="0" smtClean="0">
                <a:solidFill>
                  <a:prstClr val="white"/>
                </a:solidFill>
              </a:rPr>
              <a:t>н </a:t>
            </a:r>
            <a:r>
              <a:rPr lang="ru-RU" altLang="ru-RU" sz="2400" b="1" dirty="0">
                <a:solidFill>
                  <a:prstClr val="white"/>
                </a:solidFill>
              </a:rPr>
              <a:t>живой еще, он все слышит...</a:t>
            </a:r>
            <a:br>
              <a:rPr lang="ru-RU" altLang="ru-RU" sz="2400" b="1" dirty="0">
                <a:solidFill>
                  <a:prstClr val="white"/>
                </a:solidFill>
              </a:rPr>
            </a:br>
            <a:endParaRPr lang="ru-RU" altLang="ru-RU" sz="2400" b="1" dirty="0">
              <a:solidFill>
                <a:prstClr val="white"/>
              </a:solidFill>
            </a:endParaRP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altLang="ru-RU" sz="2400" b="1" dirty="0">
                <a:solidFill>
                  <a:prstClr val="white"/>
                </a:solidFill>
              </a:rPr>
              <a:t>Как из недр его вопли: "Хлеба!" </a:t>
            </a:r>
            <a:r>
              <a:rPr lang="ru-RU" altLang="ru-RU" sz="2400" b="1" dirty="0" smtClean="0">
                <a:solidFill>
                  <a:prstClr val="white"/>
                </a:solidFill>
              </a:rPr>
              <a:t>-До </a:t>
            </a:r>
            <a:r>
              <a:rPr lang="ru-RU" altLang="ru-RU" sz="2400" b="1" dirty="0">
                <a:solidFill>
                  <a:prstClr val="white"/>
                </a:solidFill>
              </a:rPr>
              <a:t>седьмого доходят неба...</a:t>
            </a:r>
            <a:br>
              <a:rPr lang="ru-RU" altLang="ru-RU" sz="2400" b="1" dirty="0">
                <a:solidFill>
                  <a:prstClr val="white"/>
                </a:solidFill>
              </a:rPr>
            </a:br>
            <a:endParaRPr lang="ru-RU" altLang="ru-RU" sz="2400" b="1" dirty="0">
              <a:solidFill>
                <a:prstClr val="white"/>
              </a:solidFill>
            </a:endParaRP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altLang="ru-RU" sz="2400" b="1" dirty="0">
                <a:solidFill>
                  <a:prstClr val="white"/>
                </a:solidFill>
              </a:rPr>
              <a:t>Но безжалостна эта </a:t>
            </a:r>
            <a:r>
              <a:rPr lang="ru-RU" altLang="ru-RU" sz="2400" b="1" dirty="0" smtClean="0">
                <a:solidFill>
                  <a:prstClr val="white"/>
                </a:solidFill>
              </a:rPr>
              <a:t>твердь. И </a:t>
            </a:r>
            <a:r>
              <a:rPr lang="ru-RU" altLang="ru-RU" sz="2400" b="1" dirty="0">
                <a:solidFill>
                  <a:prstClr val="white"/>
                </a:solidFill>
              </a:rPr>
              <a:t>глядит из всех окон - смерть.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altLang="ru-RU" sz="2000" i="1" dirty="0">
                <a:solidFill>
                  <a:prstClr val="white"/>
                </a:solidFill>
              </a:rPr>
              <a:t>  </a:t>
            </a:r>
          </a:p>
          <a:p>
            <a:pPr marL="274320" lvl="0" indent="-274320" algn="r">
              <a:lnSpc>
                <a:spcPct val="8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altLang="ru-RU" sz="2000" i="1" dirty="0">
                <a:solidFill>
                  <a:prstClr val="white"/>
                </a:solidFill>
              </a:rPr>
              <a:t>                                           Анна Ахматова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604" y="0"/>
            <a:ext cx="7206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125 блокадных грамм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Рисунок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64" y="816739"/>
            <a:ext cx="6300192" cy="305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Рисунок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712"/>
            <a:ext cx="53705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Рисунок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2712"/>
            <a:ext cx="38100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lokad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0402"/>
            <a:ext cx="2843807" cy="31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51738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Маленькая записная книжка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Мемориальный комплекс Дневник Тани Савичевой </a:t>
            </a:r>
          </a:p>
        </p:txBody>
      </p:sp>
      <p:pic>
        <p:nvPicPr>
          <p:cNvPr id="50179" name="Picture 3" descr="Дневник Тани Савичево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0" y="2276872"/>
            <a:ext cx="646358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/>
          </p:nvPr>
        </p:nvSpPr>
        <p:spPr>
          <a:xfrm>
            <a:off x="642938" y="285750"/>
            <a:ext cx="8229600" cy="1249363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/>
              <a:t>"Разорванное кольцо" на Ладожском озере у </a:t>
            </a:r>
            <a:r>
              <a:rPr lang="ru-RU" sz="3200" b="1" dirty="0" err="1" smtClean="0"/>
              <a:t>Вагановского</a:t>
            </a:r>
            <a:r>
              <a:rPr lang="ru-RU" sz="3200" b="1" dirty="0" smtClean="0"/>
              <a:t> спуска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90855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0575" y="692150"/>
            <a:ext cx="8353425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Мемориальный ансамбль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Пискаревском кладбище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ru-RU" sz="4000" dirty="0" smtClean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0723" name="Picture 3" descr="Санкт-Петербург, Улицы и события, Мемориальный ансамбль на Пискаревском кладбищ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4801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8050"/>
            <a:ext cx="4176713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Блокадное объявление - предупреждение сохраняется в наши дни на Невском пр., - уже как памятная доска. </a:t>
            </a:r>
          </a:p>
          <a:p>
            <a:pPr eaLnBrk="1" hangingPunct="1"/>
            <a:endParaRPr lang="ru-RU" sz="2800" smtClean="0">
              <a:solidFill>
                <a:srgbClr val="FFFFCC"/>
              </a:solidFill>
            </a:endParaRPr>
          </a:p>
        </p:txBody>
      </p:sp>
      <p:pic>
        <p:nvPicPr>
          <p:cNvPr id="37891" name="Picture 3" descr="monument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188"/>
            <a:ext cx="3810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675687" cy="32385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</a:rPr>
              <a:t>Она - как легенда, 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как песня, как знамя.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У этой дороги не будет конца -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Она навсегда пролегла через память,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Навеки прошла через наши сердца.</a:t>
            </a:r>
            <a:br>
              <a:rPr lang="ru-RU" altLang="ru-RU" sz="3200" b="1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Анатолий Молчанов</a:t>
            </a:r>
          </a:p>
        </p:txBody>
      </p:sp>
      <p:pic>
        <p:nvPicPr>
          <p:cNvPr id="39939" name="Picture 3" descr="1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3313"/>
            <a:ext cx="36718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395288" y="439738"/>
            <a:ext cx="7056437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Те, кто пережил блокаду, были обычными людьми. Они сумели совершить невозможное - пережить ледяной ад. И не только пережить, но и остаться людьми. Они уходят, и вместе с ними уходит история. От нас зависит, чтобы она не ушла </a:t>
            </a:r>
          </a:p>
          <a:p>
            <a:pPr eaLnBrk="1" hangingPunct="1"/>
            <a:r>
              <a:rPr lang="ru-RU" altLang="ru-RU" sz="3600" b="1"/>
              <a:t>навсегда. </a:t>
            </a:r>
          </a:p>
        </p:txBody>
      </p:sp>
      <p:pic>
        <p:nvPicPr>
          <p:cNvPr id="65539" name="Picture 8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57663"/>
            <a:ext cx="25558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8" descr="Книжная линия Education+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8499"/>
            <a:ext cx="4974129" cy="3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H:\fi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135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1941_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005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37"/>
            <a:ext cx="9144000" cy="65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lokad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3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84"/>
            <a:ext cx="7917417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6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9" y="404664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9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876"/>
            <a:ext cx="9192452" cy="594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001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1"/>
                </a:solidFill>
              </a:rPr>
              <a:t>"</a:t>
            </a:r>
            <a:r>
              <a:rPr lang="ru-RU" altLang="ru-RU" b="1" dirty="0" smtClean="0">
                <a:solidFill>
                  <a:schemeClr val="bg1"/>
                </a:solidFill>
              </a:rPr>
              <a:t>Дорога жизни"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''Дорога жизни'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144000" cy="62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576</TotalTime>
  <Words>171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Бумажная</vt:lpstr>
      <vt:lpstr>3_Занавес</vt:lpstr>
      <vt:lpstr>Горизонт</vt:lpstr>
      <vt:lpstr>    «У памяти своя тропа, свои нечитанные строки, свои особые истоки, своя особая струна…»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"Дорога жизни"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Как протекала жизнь в осаждённом Ленинграде? И что пришлось пережить его жителям?</vt:lpstr>
      <vt:lpstr>Презентация PowerPoint</vt:lpstr>
      <vt:lpstr>Презентация PowerPoint</vt:lpstr>
      <vt:lpstr>Мемориальный комплекс Дневник Тани Савичевой </vt:lpstr>
      <vt:lpstr>Презентация PowerPoint</vt:lpstr>
      <vt:lpstr>Мемориальный ансамбль  на Пискаревском кладбище  </vt:lpstr>
      <vt:lpstr>Презентация PowerPoint</vt:lpstr>
      <vt:lpstr>Она - как легенда,  как песня, как знамя. У этой дороги не будет конца - Она навсегда пролегла через память, Навеки прошла через наши сердца. Анатолий Молчанов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Василиса</cp:lastModifiedBy>
  <cp:revision>25</cp:revision>
  <dcterms:created xsi:type="dcterms:W3CDTF">2014-01-23T11:30:39Z</dcterms:created>
  <dcterms:modified xsi:type="dcterms:W3CDTF">2016-01-31T19:25:54Z</dcterms:modified>
</cp:coreProperties>
</file>