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2CBA-2DA5-4AFC-83A2-0AC1E4E1C99E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AE0A-73A3-458A-9D98-526FB6711A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vsedlyanovogogoda.ru/wp-content/uploads/2011/11/88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002587" cy="1876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Дети определяют будущее, потому что они уже живут будущим.</a:t>
            </a:r>
            <a:br>
              <a:rPr lang="ru-RU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558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3141663"/>
            <a:ext cx="8229600" cy="3060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  </a:t>
            </a:r>
            <a:endParaRPr lang="ru-RU" sz="4400" smtClean="0">
              <a:solidFill>
                <a:srgbClr val="FFFF00"/>
              </a:solidFill>
            </a:endParaRPr>
          </a:p>
        </p:txBody>
      </p:sp>
      <p:pic>
        <p:nvPicPr>
          <p:cNvPr id="195589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9788" y="2636838"/>
            <a:ext cx="28305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068" name="Picture 4" descr="констит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77" y="2498746"/>
            <a:ext cx="3024188" cy="4151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2"/>
          <p:cNvSpPr txBox="1">
            <a:spLocks noChangeArrowheads="1"/>
          </p:cNvSpPr>
          <p:nvPr/>
        </p:nvSpPr>
        <p:spPr bwMode="auto">
          <a:xfrm>
            <a:off x="357188" y="428625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>
              <a:latin typeface="Calibri" pitchFamily="34" charset="0"/>
              <a:cs typeface="Arial" charset="0"/>
            </a:endParaRPr>
          </a:p>
        </p:txBody>
      </p:sp>
      <p:pic>
        <p:nvPicPr>
          <p:cNvPr id="35843" name="Picture 4" descr="конст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620713"/>
            <a:ext cx="3744913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428625" y="857250"/>
            <a:ext cx="4357688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       Конституция была принята всенародным голосованием          </a:t>
            </a:r>
          </a:p>
          <a:p>
            <a:endParaRPr lang="ru-RU" sz="240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r>
              <a:rPr lang="ru-RU" sz="2800">
                <a:solidFill>
                  <a:srgbClr val="A50021"/>
                </a:solidFill>
                <a:latin typeface="Calibri" pitchFamily="34" charset="0"/>
                <a:cs typeface="Arial" charset="0"/>
              </a:rPr>
              <a:t>12 декабря 1993 года.</a:t>
            </a:r>
          </a:p>
          <a:p>
            <a:endParaRPr lang="ru-RU" sz="2400">
              <a:solidFill>
                <a:srgbClr val="A50021"/>
              </a:solidFill>
              <a:latin typeface="Calibri" pitchFamily="34" charset="0"/>
              <a:cs typeface="Arial" charset="0"/>
            </a:endParaRPr>
          </a:p>
          <a:p>
            <a:pPr algn="l"/>
            <a:r>
              <a:rPr lang="ru-RU" sz="2400">
                <a:solidFill>
                  <a:srgbClr val="A50021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24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В Конституции есть глава </a:t>
            </a:r>
            <a:endParaRPr lang="en-US" sz="240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l"/>
            <a:r>
              <a:rPr lang="ru-RU" sz="28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«</a:t>
            </a:r>
            <a:r>
              <a:rPr lang="ru-RU" sz="2800" b="1" i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Права и свободы человека и гражданина»</a:t>
            </a:r>
          </a:p>
          <a:p>
            <a:pPr algn="l"/>
            <a:r>
              <a:rPr lang="ru-RU" sz="2400" b="1" i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 </a:t>
            </a:r>
            <a:r>
              <a:rPr lang="ru-RU" sz="24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Это означает, что Российское государство обязуется уважать права человека.</a:t>
            </a:r>
            <a:endParaRPr lang="ru-RU" sz="2400">
              <a:solidFill>
                <a:srgbClr val="A5002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/>
          </p:cNvSpPr>
          <p:nvPr>
            <p:ph type="title" idx="4294967295"/>
          </p:nvPr>
        </p:nvSpPr>
        <p:spPr>
          <a:xfrm>
            <a:off x="2071688" y="214313"/>
            <a:ext cx="6929437" cy="15716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Международно-правовые акты по правам ребёнка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sz="500" b="1" smtClean="0"/>
          </a:p>
          <a:p>
            <a:pPr eaLnBrk="1" hangingPunct="1">
              <a:lnSpc>
                <a:spcPct val="80000"/>
              </a:lnSpc>
            </a:pPr>
            <a:endParaRPr lang="ru-RU" sz="600" b="1" smtClean="0"/>
          </a:p>
          <a:p>
            <a:pPr eaLnBrk="1" hangingPunct="1">
              <a:lnSpc>
                <a:spcPct val="80000"/>
              </a:lnSpc>
            </a:pPr>
            <a:endParaRPr lang="ru-RU" sz="8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1924 г. </a:t>
            </a:r>
            <a:r>
              <a:rPr lang="ru-RU" sz="2400" smtClean="0"/>
              <a:t>– Женевская декларация прав ребенка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1948 г.</a:t>
            </a:r>
            <a:r>
              <a:rPr lang="ru-RU" sz="2400" smtClean="0"/>
              <a:t> – Всеобщая декларация прав человека (принята Генеральной Ассамблеей ООН 10 декабря 1948 г. Опубликована в России в 1988г.)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1959 г.</a:t>
            </a:r>
            <a:r>
              <a:rPr lang="ru-RU" sz="2400" smtClean="0"/>
              <a:t> – Декларация прав ребёнка ( принята Генеральной Ассамблеей 20 ноября 1959 г.)</a:t>
            </a: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endParaRPr lang="ru-RU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1989 г.</a:t>
            </a:r>
            <a:r>
              <a:rPr lang="ru-RU" sz="2400" smtClean="0"/>
              <a:t> – Конвенция о правах ребёнка.</a:t>
            </a: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</a:pPr>
            <a:endParaRPr lang="ru-RU" sz="1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500" smtClean="0"/>
              <a:t> </a:t>
            </a:r>
          </a:p>
        </p:txBody>
      </p:sp>
      <p:pic>
        <p:nvPicPr>
          <p:cNvPr id="36868" name="Picture 4" descr="gr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4868863"/>
            <a:ext cx="143986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/>
          </p:cNvSpPr>
          <p:nvPr>
            <p:ph type="title" idx="4294967295"/>
          </p:nvPr>
        </p:nvSpPr>
        <p:spPr>
          <a:xfrm>
            <a:off x="1428750" y="333375"/>
            <a:ext cx="5214938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mtClean="0">
                <a:solidFill>
                  <a:srgbClr val="C00000"/>
                </a:solidFill>
              </a:rPr>
              <a:t>       </a:t>
            </a:r>
            <a:r>
              <a:rPr lang="ru-RU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Календарь</a:t>
            </a:r>
            <a:br>
              <a:rPr lang="ru-RU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правовых дат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500063" y="1500188"/>
            <a:ext cx="8362950" cy="326866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21 век - Век ребёнка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1 июня  - Международный день защиты детей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4 ноября -  День народного единства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20 ноября – Всемирный день прав ребёнка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10 декабря - День прав человека</a:t>
            </a:r>
          </a:p>
          <a:p>
            <a:pPr eaLnBrk="1" hangingPunct="1">
              <a:lnSpc>
                <a:spcPct val="150000"/>
              </a:lnSpc>
            </a:pPr>
            <a:r>
              <a:rPr lang="ru-RU" sz="2800" b="1" i="1" smtClean="0"/>
              <a:t>12 декабря – День Конституции РФ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400" i="1" smtClean="0"/>
              <a:t>           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400" i="1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sz="2400" i="1" smtClean="0"/>
              <a:t> </a:t>
            </a:r>
          </a:p>
        </p:txBody>
      </p:sp>
      <p:pic>
        <p:nvPicPr>
          <p:cNvPr id="37892" name="Picture 7" descr="Logotip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54850" y="357188"/>
            <a:ext cx="2089150" cy="1392237"/>
          </a:xfrm>
          <a:prstGeom prst="rect">
            <a:avLst/>
          </a:prstGeom>
          <a:solidFill>
            <a:srgbClr val="66FF33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487988">
            <a:off x="5219700" y="476250"/>
            <a:ext cx="24130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Рисунок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0237">
            <a:off x="755650" y="404813"/>
            <a:ext cx="2376488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Рисунок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41791">
            <a:off x="982663" y="5043488"/>
            <a:ext cx="216058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 descr="Рисунок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43909">
            <a:off x="6192838" y="4541838"/>
            <a:ext cx="2628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2133600"/>
            <a:ext cx="9144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Все впереди – свершенья и открытья!</a:t>
            </a:r>
          </a:p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Мир удивительный вокруг!</a:t>
            </a:r>
          </a:p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И каждый день полон событий,</a:t>
            </a:r>
          </a:p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Когда дороги все открыты, </a:t>
            </a:r>
          </a:p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Лишь выбирай, мой милый друг!</a:t>
            </a:r>
          </a:p>
          <a:p>
            <a:pPr indent="449263" algn="l"/>
            <a:r>
              <a:rPr lang="ru-RU" sz="3200" b="1" i="1">
                <a:solidFill>
                  <a:srgbClr val="990000"/>
                </a:solidFill>
                <a:cs typeface="Arial" charset="0"/>
              </a:rPr>
              <a:t>Ты выбирай, мой милый друг!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95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150"/>
                            </p:stCondLst>
                            <p:childTnLst>
                              <p:par>
                                <p:cTn id="5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700"/>
                            </p:stCondLst>
                            <p:childTnLst>
                              <p:par>
                                <p:cTn id="6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400"/>
                            </p:stCondLst>
                            <p:childTnLst>
                              <p:par>
                                <p:cTn id="7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Картинка 83 из 578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341438"/>
            <a:ext cx="799147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0825" y="0"/>
            <a:ext cx="8709025" cy="131127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Arial" charset="0"/>
              </a:rPr>
              <a:t>Спасибо за урок!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181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 Дети определяют будущее, потому что они уже живут будущим. </vt:lpstr>
      <vt:lpstr>Слайд 2</vt:lpstr>
      <vt:lpstr>Международно-правовые акты по правам ребёнка</vt:lpstr>
      <vt:lpstr>       Календарь          правовых дат</vt:lpstr>
      <vt:lpstr>Слайд 5</vt:lpstr>
      <vt:lpstr>Слайд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Дети определяют будущее, потому что они уже живут будущим. </dc:title>
  <dc:creator>Аня</dc:creator>
  <cp:lastModifiedBy>Аня</cp:lastModifiedBy>
  <cp:revision>1</cp:revision>
  <dcterms:created xsi:type="dcterms:W3CDTF">2013-02-28T12:13:24Z</dcterms:created>
  <dcterms:modified xsi:type="dcterms:W3CDTF">2013-02-28T12:14:56Z</dcterms:modified>
</cp:coreProperties>
</file>