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58B0-0CC1-4A53-A320-4F396C0984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592C-B19A-4228-97CB-38E21421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ltapress.ru/kultpohod/image/get/id/551/size/smal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" descr="1231011910_kid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5313" y="2420938"/>
            <a:ext cx="4738687" cy="3705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Дюймовочка всю зиму ухаживала за ласточкой, а когда наступила весна и солнце пригрело землю, попрощалась с ней и открыла дыру в потолке, которую проделал крот.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84663" y="260350"/>
            <a:ext cx="4679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0" y="333375"/>
            <a:ext cx="4321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Ребенок имеет право на свободу совести</a:t>
            </a:r>
          </a:p>
        </p:txBody>
      </p:sp>
      <p:pic>
        <p:nvPicPr>
          <p:cNvPr id="11269" name="Picture 5" descr="incher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38877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908050"/>
            <a:ext cx="42592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свободу слова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708275"/>
            <a:ext cx="4186237" cy="46085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А старая добрая мышь задумала выдать Дюймовочку замуж за старого крота. </a:t>
            </a:r>
            <a:r>
              <a:rPr lang="ru-RU" sz="2400" b="1" smtClean="0">
                <a:solidFill>
                  <a:srgbClr val="FF0000"/>
                </a:solidFill>
              </a:rPr>
              <a:t>Заплакала Дюймовочка и сказала, что не хочет выходить замуж за скучного крота. </a:t>
            </a:r>
          </a:p>
        </p:txBody>
      </p:sp>
      <p:pic>
        <p:nvPicPr>
          <p:cNvPr id="12292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34861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создавать семью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72723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0825" y="0"/>
            <a:ext cx="8497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Ребенок имеет право на образование, право на получение информации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380287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497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Ребенок имеет право на отдых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590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Я имею право: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accent2"/>
                </a:solidFill>
              </a:rPr>
              <a:t>  </a:t>
            </a:r>
            <a:r>
              <a:rPr lang="ru-RU" sz="3200" b="1">
                <a:solidFill>
                  <a:schemeClr val="accent2"/>
                </a:solidFill>
              </a:rPr>
              <a:t>на жизнь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имя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жилище и его неприкосновенность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жизнь с родителями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защиту жизни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уважение человеческого достоинства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защиту здоровья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свободу совести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свободу слова и мысли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создание семьи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образование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отдых</a:t>
            </a:r>
          </a:p>
          <a:p>
            <a:pPr algn="l">
              <a:spcBef>
                <a:spcPct val="50000"/>
              </a:spcBef>
            </a:pPr>
            <a:endParaRPr lang="ru-RU" sz="3200" b="1">
              <a:solidFill>
                <a:schemeClr val="accent2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ru-RU" sz="3200" b="1">
              <a:solidFill>
                <a:schemeClr val="accent2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187450" y="188913"/>
            <a:ext cx="676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План работы: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71550" y="1268413"/>
            <a:ext cx="71294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b="1">
                <a:solidFill>
                  <a:schemeClr val="accent2"/>
                </a:solidFill>
              </a:rPr>
              <a:t>Вспомнить название сказки.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b="1">
                <a:solidFill>
                  <a:schemeClr val="accent2"/>
                </a:solidFill>
              </a:rPr>
              <a:t>Вспомнить имена героев, сюжет.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b="1">
                <a:solidFill>
                  <a:schemeClr val="accent2"/>
                </a:solidFill>
              </a:rPr>
              <a:t>Определить, какое право нарушено.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46107949_351641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43000"/>
            <a:ext cx="39290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42938" y="142875"/>
            <a:ext cx="8072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66"/>
                </a:solidFill>
                <a:latin typeface="Calibri" pitchFamily="34" charset="0"/>
                <a:cs typeface="Arial" charset="0"/>
              </a:rPr>
              <a:t>Какая общая беда приключилась с героями этих сказок?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42875" y="5500688"/>
            <a:ext cx="9001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               Какое право детей было нарушено </a:t>
            </a:r>
          </a:p>
          <a:p>
            <a:pPr algn="l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                       отрицательными героями ?</a:t>
            </a:r>
          </a:p>
        </p:txBody>
      </p:sp>
      <p:pic>
        <p:nvPicPr>
          <p:cNvPr id="18437" name="Рисунок 1" descr="b634b.jpg"/>
          <p:cNvPicPr>
            <a:picLocks noChangeAspect="1"/>
          </p:cNvPicPr>
          <p:nvPr/>
        </p:nvPicPr>
        <p:blipFill>
          <a:blip r:embed="rId3" cstate="print">
            <a:lum bright="-6000" contrast="6000"/>
          </a:blip>
          <a:srcRect t="28297" r="-676"/>
          <a:stretch>
            <a:fillRect/>
          </a:stretch>
        </p:blipFill>
        <p:spPr bwMode="auto">
          <a:xfrm>
            <a:off x="4859338" y="1484313"/>
            <a:ext cx="3925887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 descr="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4357687" cy="535781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459" name="Рисунок 3" descr="s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42875"/>
            <a:ext cx="4214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28625" y="5643563"/>
            <a:ext cx="8429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Какое право нарушила лиса в русских народных сказках?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pr.cdgabv.mynb-r-lvyrub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42148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07032212314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"/>
            <a:ext cx="42148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00063" y="5643563"/>
            <a:ext cx="8215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  <a:cs typeface="Arial" charset="0"/>
              </a:rPr>
              <a:t>Какое право было нарушено героями этих сказок?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1785938"/>
            <a:ext cx="4357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800" b="1" i="1">
                <a:solidFill>
                  <a:srgbClr val="000066"/>
                </a:solidFill>
                <a:latin typeface="Batang" pitchFamily="18" charset="-127"/>
                <a:ea typeface="Batang" pitchFamily="18" charset="-127"/>
                <a:cs typeface="Arial" charset="0"/>
              </a:rPr>
              <a:t>    </a:t>
            </a:r>
          </a:p>
        </p:txBody>
      </p:sp>
      <p:pic>
        <p:nvPicPr>
          <p:cNvPr id="3075" name="Рисунок 3" descr="1231011910_kid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"/>
            <a:ext cx="721518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571500"/>
            <a:ext cx="3643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400" b="1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Arial" charset="0"/>
              </a:rPr>
              <a:t>Тема урока: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1500188"/>
            <a:ext cx="42132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800" i="1">
                <a:solidFill>
                  <a:srgbClr val="A50021"/>
                </a:solidFill>
                <a:ea typeface="Batang" pitchFamily="18" charset="-127"/>
                <a:cs typeface="Arial" charset="0"/>
              </a:rPr>
              <a:t>Права  и обязанности </a:t>
            </a:r>
          </a:p>
          <a:p>
            <a:pPr algn="l"/>
            <a:r>
              <a:rPr lang="ru-RU" sz="4800" i="1">
                <a:solidFill>
                  <a:srgbClr val="A50021"/>
                </a:solidFill>
                <a:ea typeface="Batang" pitchFamily="18" charset="-127"/>
                <a:cs typeface="Arial" charset="0"/>
              </a:rPr>
              <a:t>гражданина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теремок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2071688"/>
            <a:ext cx="4643438" cy="428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95288" y="0"/>
            <a:ext cx="8429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r>
              <a:rPr lang="ru-RU" sz="36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Какое право нарушили герои этих сказок?</a:t>
            </a:r>
          </a:p>
        </p:txBody>
      </p:sp>
      <p:pic>
        <p:nvPicPr>
          <p:cNvPr id="21508" name="Picture 2" descr="http://altapress.ru/kultpohod/image/get/id/551/size/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071688"/>
            <a:ext cx="4357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1273758208_karlson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8715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79388" y="587692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 нарушителями какого права боролся Карлсон?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0202eb732f0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143000"/>
            <a:ext cx="4572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23850" y="0"/>
            <a:ext cx="8358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  <a:cs typeface="Arial" charset="0"/>
              </a:rPr>
              <a:t>Каким правом не воспользовались эти герои?</a:t>
            </a:r>
          </a:p>
        </p:txBody>
      </p:sp>
      <p:pic>
        <p:nvPicPr>
          <p:cNvPr id="23556" name="Рисунок 3" descr="12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40719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7561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Каким правом вы пользовались при обсуждении?</a:t>
            </a:r>
          </a:p>
        </p:txBody>
      </p:sp>
      <p:pic>
        <p:nvPicPr>
          <p:cNvPr id="48134" name="Picture 6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76400"/>
            <a:ext cx="648017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68498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0"/>
            <a:ext cx="750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accent2"/>
                </a:solidFill>
              </a:rPr>
              <a:t>  </a:t>
            </a:r>
            <a:r>
              <a:rPr lang="ru-RU" sz="3200" b="1">
                <a:solidFill>
                  <a:schemeClr val="accent2"/>
                </a:solidFill>
              </a:rPr>
              <a:t>на жизнь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имя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жилище и его неприкосновенность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жизнь с родителями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защиту жизни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уважение человеческого достоинства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защиту здоровья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свободу совести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свободу слова и мысли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создание семьи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образование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3200" b="1">
                <a:solidFill>
                  <a:schemeClr val="accent2"/>
                </a:solidFill>
              </a:rPr>
              <a:t> на отдых</a:t>
            </a:r>
          </a:p>
          <a:p>
            <a:pPr algn="l">
              <a:spcBef>
                <a:spcPct val="50000"/>
              </a:spcBef>
            </a:pPr>
            <a:endParaRPr lang="ru-RU" sz="3200" b="1">
              <a:solidFill>
                <a:schemeClr val="accent2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ru-RU" sz="3200" b="1">
              <a:solidFill>
                <a:schemeClr val="accent2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ru-RU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90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Я имею право: 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2555875" y="0"/>
            <a:ext cx="6264275" cy="3816350"/>
          </a:xfrm>
          <a:prstGeom prst="cloudCallout">
            <a:avLst>
              <a:gd name="adj1" fmla="val -37861"/>
              <a:gd name="adj2" fmla="val 73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Какое право самое главное?</a:t>
            </a:r>
          </a:p>
        </p:txBody>
      </p:sp>
      <p:pic>
        <p:nvPicPr>
          <p:cNvPr id="47110" name="Picture 5" descr="D:\клипарты\люди\4be8c47e21e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179763"/>
            <a:ext cx="257175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569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Самое главное право – право на жизнь!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642938" y="4214813"/>
            <a:ext cx="8001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Было в древности такое государство –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Спарта</a:t>
            </a:r>
            <a:r>
              <a:rPr lang="ru-RU" sz="24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, которое славилось своими непобедимыми воинами: сильными, здоровыми, выносливыми. И в этом государстве каждого новорожденного мальчика осматривали и решали: если крепкий и здоровый – пусть живет. А если родился слабым, больным – бросить его вниз со скалы.</a:t>
            </a:r>
          </a:p>
        </p:txBody>
      </p:sp>
      <p:pic>
        <p:nvPicPr>
          <p:cNvPr id="28675" name="Рисунок 3" descr="00ag78z5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2875"/>
            <a:ext cx="5715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Александр Васильевич Суворов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989138"/>
            <a:ext cx="403225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- </a:t>
            </a:r>
            <a:r>
              <a:rPr lang="ru-RU" b="1" i="1" smtClean="0">
                <a:solidFill>
                  <a:schemeClr val="accent2"/>
                </a:solidFill>
              </a:rPr>
              <a:t>талантливый военачальник. Под его руководством русская армия не проиграла ни одного сражения.</a:t>
            </a:r>
          </a:p>
        </p:txBody>
      </p:sp>
      <p:pic>
        <p:nvPicPr>
          <p:cNvPr id="29700" name="Picture 4" descr="4bb6a6ceb0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36988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Мои обязанности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5" descr="86370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1916113"/>
            <a:ext cx="4762500" cy="4321175"/>
          </a:xfrm>
        </p:spPr>
        <p:txBody>
          <a:bodyPr/>
          <a:lstStyle/>
          <a:p>
            <a:pPr eaLnBrk="1" hangingPunct="1"/>
            <a:endParaRPr lang="ru-RU" sz="16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214313"/>
            <a:ext cx="4906963" cy="1095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  Ребенок имеет право на жизнь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24300" y="260350"/>
            <a:ext cx="4762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611188" y="1125538"/>
            <a:ext cx="2808287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права</a:t>
            </a:r>
          </a:p>
        </p:txBody>
      </p:sp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4067175" y="981075"/>
            <a:ext cx="4465638" cy="1655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67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обязанности</a:t>
            </a:r>
          </a:p>
        </p:txBody>
      </p:sp>
      <p:pic>
        <p:nvPicPr>
          <p:cNvPr id="31748" name="Picture 6" descr="1bada0379d7ea1bb7c894d4297ec6f7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23721" b="26567"/>
          <a:stretch>
            <a:fillRect/>
          </a:stretch>
        </p:blipFill>
        <p:spPr bwMode="auto">
          <a:xfrm>
            <a:off x="1908175" y="2066925"/>
            <a:ext cx="5111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Создать красочную памятку на тему «Обязанности школьника» или «Твои домашние обязанности». После оценки учителем подарить ее кому-то из своих младших друзей.</a:t>
            </a:r>
          </a:p>
        </p:txBody>
      </p:sp>
      <p:pic>
        <p:nvPicPr>
          <p:cNvPr id="32772" name="Picture 4" descr="1191269243_c4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844675"/>
            <a:ext cx="2124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ateevo.ru/userfiles/image/Upalnamoch_Prava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6140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Рисунок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00" y="2133600"/>
            <a:ext cx="3416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836613"/>
            <a:ext cx="4762500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имя</a:t>
            </a:r>
            <a:b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28775"/>
            <a:ext cx="4752975" cy="4679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800" b="1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ru-RU" sz="1800" b="1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ru-RU" sz="1800" b="1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ru-RU" sz="1800" b="1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ru-RU" sz="1800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Она была маленькая – маленькая, всего в дюйм ростом. Поэтому ее так и прозвали – Дюймовочка.</a:t>
            </a:r>
          </a:p>
        </p:txBody>
      </p:sp>
      <p:pic>
        <p:nvPicPr>
          <p:cNvPr id="5124" name="Picture 4" descr="7c75f3e5c1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476250"/>
            <a:ext cx="53641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жилище и его неприкосновенность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600200"/>
            <a:ext cx="4906962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Добрая женщина обустроила ей жилище. Нарядная лакированная скорлупка грецкого ореха была ей колыбелью, голубые лепестки фиалок – постелью, а лепесток розы – одеялом. </a:t>
            </a:r>
          </a:p>
        </p:txBody>
      </p:sp>
      <p:pic>
        <p:nvPicPr>
          <p:cNvPr id="6148" name="Picture 4" descr="0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33131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616950" cy="14398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жизнь с родителями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844675"/>
            <a:ext cx="5003800" cy="50133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000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692150"/>
            <a:ext cx="44751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защиту жизни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2576513"/>
            <a:ext cx="4475162" cy="428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Маленькие рыбки, что плавали в речке увидели такую хорошенькую девочку, жалко им стало ее. Нет, этому не бывать!</a:t>
            </a:r>
            <a:r>
              <a:rPr lang="ru-RU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8196" name="Picture 4" descr="12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0338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29612" cy="15128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уважение достоинства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765175"/>
            <a:ext cx="46910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Ребенок имеет право на защиту здоровья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2576513"/>
            <a:ext cx="4330700" cy="4281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- Ах ты бедняжечка! – сказала полевая мышь. - Ну, заходи ко мне в тепло да поешь со мною! А то заболеешь.</a:t>
            </a:r>
          </a:p>
        </p:txBody>
      </p:sp>
      <p:pic>
        <p:nvPicPr>
          <p:cNvPr id="10244" name="Picture 4" descr="9826436-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37401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Экран (4:3)</PresentationFormat>
  <Paragraphs>83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Ребенок имеет право на имя </vt:lpstr>
      <vt:lpstr>Ребенок имеет право на жилище и его неприкосновенность</vt:lpstr>
      <vt:lpstr>Ребенок имеет право на жизнь с родителями</vt:lpstr>
      <vt:lpstr>Ребенок имеет право на защиту жизни </vt:lpstr>
      <vt:lpstr>Ребенок имеет право на уважение достоинства человека</vt:lpstr>
      <vt:lpstr>Ребенок имеет право на защиту здоровья</vt:lpstr>
      <vt:lpstr>Слайд 10</vt:lpstr>
      <vt:lpstr>Ребенок имеет право на свободу слова</vt:lpstr>
      <vt:lpstr>Ребенок имеет право создавать семью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Александр Васильевич Суворов</vt:lpstr>
      <vt:lpstr>Мои обязанности</vt:lpstr>
      <vt:lpstr>Слайд 30</vt:lpstr>
      <vt:lpstr>Домашнее задание</vt:lpstr>
      <vt:lpstr>Слайд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2</cp:revision>
  <dcterms:created xsi:type="dcterms:W3CDTF">2013-02-28T12:08:18Z</dcterms:created>
  <dcterms:modified xsi:type="dcterms:W3CDTF">2013-02-28T12:10:09Z</dcterms:modified>
</cp:coreProperties>
</file>