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7" r:id="rId3"/>
    <p:sldId id="274" r:id="rId4"/>
    <p:sldId id="275" r:id="rId5"/>
    <p:sldId id="268" r:id="rId6"/>
    <p:sldId id="269" r:id="rId7"/>
    <p:sldId id="270" r:id="rId8"/>
    <p:sldId id="271" r:id="rId9"/>
    <p:sldId id="272" r:id="rId10"/>
    <p:sldId id="273" r:id="rId11"/>
    <p:sldId id="282" r:id="rId12"/>
    <p:sldId id="259" r:id="rId13"/>
    <p:sldId id="276" r:id="rId14"/>
    <p:sldId id="260" r:id="rId15"/>
    <p:sldId id="262" r:id="rId16"/>
    <p:sldId id="263" r:id="rId17"/>
    <p:sldId id="261" r:id="rId18"/>
    <p:sldId id="266" r:id="rId19"/>
    <p:sldId id="277" r:id="rId20"/>
    <p:sldId id="264" r:id="rId21"/>
    <p:sldId id="280" r:id="rId22"/>
    <p:sldId id="265" r:id="rId23"/>
    <p:sldId id="289" r:id="rId24"/>
    <p:sldId id="301" r:id="rId25"/>
    <p:sldId id="291" r:id="rId26"/>
    <p:sldId id="290" r:id="rId27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A7C"/>
    <a:srgbClr val="FFCC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>
      <p:cViewPr>
        <p:scale>
          <a:sx n="80" d="100"/>
          <a:sy n="80" d="100"/>
        </p:scale>
        <p:origin x="-103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F7F7-D2E1-4F3D-96BF-1FD0F940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25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297-29EA-4195-AC17-BA1FB2A2D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50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8297-29EA-4195-AC17-BA1FB2A2D272}" type="slidenum">
              <a:rPr lang="ru-RU" smtClean="0"/>
              <a:t>19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BC4A-002C-4820-AB52-262DB2C9791F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C8B-9F0C-4C2D-A41A-564B2BC58A7D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9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814-CDEC-42FD-9BF1-96EDE0CA3DE8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0F43-2902-41F7-A516-66A05F1D1B81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9F2-3C26-460C-9222-8B8598F58363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8EE4-6821-4489-AF42-D8F8916DFB3A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897B-D2F5-465C-B18B-93C8A3152DE8}" type="datetime1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09C9-F276-4D23-B063-ECBDAF6051BE}" type="datetime1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CB8B-86AD-44A3-92AE-9BF75C6C7E26}" type="datetime1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248A-9B8B-41C4-8A83-C6F8B65542D7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B1B4-9CEC-4DEC-B234-664AD8A43148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8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56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5AD7-E7C5-4AA1-9C5C-69BDC47CD38B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img1.liveinternet.ru/images/attach/c/4/80/35/80035455_1321199046_skola1.gif" TargetMode="External"/><Relationship Id="rId7" Type="http://schemas.openxmlformats.org/officeDocument/2006/relationships/hyperlink" Target="http://forums.drom.ru/attachment.php?attachmentid=453197&amp;stc=1&amp;thumb=1&amp;d=1321029988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70.radikal.ru/1207/79/3395b32ef51d.jpg" TargetMode="External"/><Relationship Id="rId5" Type="http://schemas.openxmlformats.org/officeDocument/2006/relationships/hyperlink" Target="http://www.muamat.com/adpics/51010f0258cc8ca2e5e1915dc.jpg" TargetMode="External"/><Relationship Id="rId4" Type="http://schemas.openxmlformats.org/officeDocument/2006/relationships/hyperlink" Target="http://s4.goodfon.ru/wallpaper/previews-middle/219776.j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29000">
              <a:schemeClr val="bg1"/>
            </a:gs>
            <a:gs pos="55000">
              <a:srgbClr val="B0CA7C"/>
            </a:gs>
            <a:gs pos="85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67" y="543289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solidFill>
                <a:srgbClr val="B0CA7C"/>
              </a:solidFill>
              <a:effectLst>
                <a:softEdge rad="317500"/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Функция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 и ее график  </a:t>
                </a:r>
                <a:endParaRPr lang="ru-RU" sz="48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blipFill rotWithShape="1">
                <a:blip r:embed="rId5"/>
                <a:stretch>
                  <a:fillRect b="-16316"/>
                </a:stretch>
              </a:blipFill>
              <a:effectLst>
                <a:softEdge rad="3175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 descr="http://cv01.twirpx.net/0602/0602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8" y="-11071"/>
            <a:ext cx="690192" cy="88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58871" y="4869160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21995" y="6344437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281" y="580526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14.10.13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2348880"/>
                <a:ext cx="8064896" cy="378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 algn="just">
                  <a:lnSpc>
                    <a:spcPct val="10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ru-RU" sz="3200" dirty="0" smtClean="0">
                    <a:latin typeface="Times New Roman"/>
                    <a:ea typeface="Calibri"/>
                    <a:cs typeface="Times New Roman"/>
                  </a:rPr>
                  <a:t>1-й</a:t>
                </a:r>
                <a:r>
                  <a:rPr lang="ru-RU" sz="3200" spc="225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spc="225" dirty="0">
                    <a:latin typeface="Times New Roman"/>
                    <a:ea typeface="Calibri"/>
                    <a:cs typeface="Times New Roman"/>
                  </a:rPr>
                  <a:t>шаг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 Для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  <a:cs typeface="Times New Roman"/>
                      </a:rPr>
                      <m:t>≠</m:t>
                    </m:r>
                  </m:oMath>
                </a14:m>
                <a:r>
                  <a:rPr lang="ru-RU" sz="3200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0 вычислить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 по формуле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 = </a:t>
                </a:r>
                <a:r>
                  <a:rPr lang="ru-RU" sz="3200" i="1" dirty="0" err="1">
                    <a:latin typeface="Times New Roman"/>
                    <a:ea typeface="Calibri"/>
                    <a:cs typeface="Times New Roman"/>
                  </a:rPr>
                  <a:t>kх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indent="228600" algn="just">
                  <a:lnSpc>
                    <a:spcPct val="10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2-й</a:t>
                </a:r>
                <a:r>
                  <a:rPr lang="ru-RU" sz="3200" spc="225" dirty="0">
                    <a:latin typeface="Times New Roman"/>
                    <a:ea typeface="Calibri"/>
                    <a:cs typeface="Times New Roman"/>
                  </a:rPr>
                  <a:t> шаг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 Отметить  в  координатной  плоскости  точки  с  координатами (0; 0) и (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;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).</a:t>
                </a:r>
              </a:p>
              <a:p>
                <a:pPr indent="228600" algn="just">
                  <a:lnSpc>
                    <a:spcPct val="10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3-й</a:t>
                </a:r>
                <a:r>
                  <a:rPr lang="ru-RU" sz="3200" spc="225" dirty="0">
                    <a:latin typeface="Times New Roman"/>
                    <a:ea typeface="Calibri"/>
                    <a:cs typeface="Times New Roman"/>
                  </a:rPr>
                  <a:t> шаг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 Провести прямую через построенные точки.</a:t>
                </a:r>
                <a:endParaRPr lang="ru-RU" sz="32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8064896" cy="3788729"/>
              </a:xfrm>
              <a:prstGeom prst="rect">
                <a:avLst/>
              </a:prstGeom>
              <a:blipFill rotWithShape="1">
                <a:blip r:embed="rId2"/>
                <a:stretch>
                  <a:fillRect l="-1967" t="-2412" r="-1967" b="-3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9512" y="332656"/>
            <a:ext cx="8496944" cy="14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>
              <a:lnSpc>
                <a:spcPct val="105000"/>
              </a:lnSpc>
              <a:spcBef>
                <a:spcPts val="300"/>
              </a:spcBef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Алгоритм</a:t>
            </a:r>
            <a:r>
              <a:rPr lang="ru-RU" sz="4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построения графика прямой пропорциональности:</a:t>
            </a:r>
            <a:endParaRPr lang="ru-RU" sz="4400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0" y="40267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5702" y="1880829"/>
            <a:ext cx="2664296" cy="1224136"/>
          </a:xfrm>
          <a:prstGeom prst="ellipse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9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/>
              </a:rPr>
              <a:t>ПРЯМАЯ </a:t>
            </a:r>
            <a:r>
              <a:rPr lang="ru-RU" b="1" u="none" strike="noStrike" baseline="0" dirty="0" smtClean="0">
                <a:latin typeface="Times New Roman"/>
              </a:rPr>
              <a:t>ПРОПОРЦИ-ОНАЛЬНОСТЬ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244458" y="1424254"/>
            <a:ext cx="409093" cy="504056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0124" y="220132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611560" y="128147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796136" y="1340768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1187624" y="3139375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5004048" y="314813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Стрелка вправо 20"/>
          <p:cNvSpPr/>
          <p:nvPr/>
        </p:nvSpPr>
        <p:spPr>
          <a:xfrm rot="8343034">
            <a:off x="3096878" y="2823469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096426">
            <a:off x="2995796" y="2007413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11709">
            <a:off x="5528867" y="193862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16916">
            <a:off x="5395733" y="282340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вал 24"/>
              <p:cNvSpPr/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вал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вал 25"/>
              <p:cNvSpPr/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3995936" y="5733256"/>
            <a:ext cx="26642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независимая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переменная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88224" y="5733256"/>
            <a:ext cx="2664296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786" y="4617132"/>
            <a:ext cx="2664296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– ПРЯМАЯ ЛИНИЯ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79704" y="4792036"/>
            <a:ext cx="2664296" cy="1224136"/>
          </a:xfrm>
          <a:prstGeom prst="ellipse">
            <a:avLst/>
          </a:prstGeom>
          <a:gradFill>
            <a:gsLst>
              <a:gs pos="11280">
                <a:schemeClr val="accent3">
                  <a:lumMod val="75000"/>
                </a:schemeClr>
              </a:gs>
              <a:gs pos="48000">
                <a:schemeClr val="accent3">
                  <a:lumMod val="50000"/>
                </a:schemeClr>
              </a:gs>
              <a:gs pos="0">
                <a:srgbClr val="99FF99"/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y=2x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55776" y="4617132"/>
            <a:ext cx="2664296" cy="122413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kх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вал 31"/>
              <p:cNvSpPr/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Овал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3574E-7 L 0.33837 -0.64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32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53574E-7 L 0.35052 -0.472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5381E-6 L -0.64566 -0.508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5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9375 -0.23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10642 -0.372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971600" y="305959"/>
            <a:ext cx="5958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58" y="1412776"/>
                <a:ext cx="4644606" cy="449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ВАРИАНТ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графики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функций: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x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3x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" y="1412776"/>
                <a:ext cx="4644606" cy="4492064"/>
              </a:xfrm>
              <a:prstGeom prst="rect">
                <a:avLst/>
              </a:prstGeom>
              <a:blipFill rotWithShape="1">
                <a:blip r:embed="rId3"/>
                <a:stretch>
                  <a:fillRect t="-2171" b="-1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1412776"/>
                <a:ext cx="4608512" cy="459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ВАРИАНТ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графики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функций: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– x 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2x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12776"/>
                <a:ext cx="4608512" cy="4594078"/>
              </a:xfrm>
              <a:prstGeom prst="rect">
                <a:avLst/>
              </a:prstGeom>
              <a:blipFill rotWithShape="1">
                <a:blip r:embed="rId4"/>
                <a:stretch>
                  <a:fillRect t="-2125" r="-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720169" y="2493425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График обратной пропорциональности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1869" y="36300"/>
            <a:ext cx="327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" y="736921"/>
            <a:ext cx="8777055" cy="13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" y="2276872"/>
            <a:ext cx="8921054" cy="14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3861048"/>
            <a:ext cx="8885986" cy="14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9" y="5297539"/>
            <a:ext cx="4391665" cy="12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95206"/>
            <a:ext cx="904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5210" y="548680"/>
                <a:ext cx="9018240" cy="545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algn="ctr"/>
                <a:r>
                  <a:rPr lang="ru-RU" sz="4400" b="0" i="0" u="none" strike="noStrike" baseline="0" dirty="0" smtClean="0">
                    <a:latin typeface="Times New Roman"/>
                  </a:rPr>
                  <a:t> </a:t>
                </a:r>
                <a:r>
                  <a:rPr lang="ru-RU" sz="4400" dirty="0">
                    <a:latin typeface="Times New Roman"/>
                  </a:rPr>
                  <a:t>В</a:t>
                </a:r>
                <a:r>
                  <a:rPr lang="ru-RU" sz="4400" b="0" i="0" u="none" strike="noStrike" baseline="0" dirty="0" smtClean="0">
                    <a:latin typeface="Times New Roman"/>
                  </a:rPr>
                  <a:t> данной формуле величины находятся в обратно пропорциональной зависимости, поэтому функцию </a:t>
                </a:r>
                <a:r>
                  <a:rPr lang="ru-RU" sz="8000" b="1" i="1" u="none" strike="noStrike" baseline="0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8000" b="1" i="0" u="none" strike="noStrike" baseline="0" dirty="0" smtClean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6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8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11500" b="1" i="0" u="none" strike="noStrike" baseline="0" dirty="0" smtClean="0">
                    <a:solidFill>
                      <a:schemeClr val="tx1"/>
                    </a:solidFill>
                    <a:latin typeface="Times New Roman"/>
                  </a:rPr>
                  <a:t>  </a:t>
                </a:r>
                <a:r>
                  <a:rPr lang="ru-RU" sz="4400" b="0" i="0" u="none" strike="noStrike" baseline="0" dirty="0" smtClean="0">
                    <a:latin typeface="Times New Roman"/>
                  </a:rPr>
                  <a:t>называют </a:t>
                </a:r>
                <a:r>
                  <a:rPr lang="ru-RU" sz="4400" i="1" u="none" strike="noStrike" baseline="0" dirty="0" smtClean="0">
                    <a:latin typeface="Times New Roman"/>
                  </a:rPr>
                  <a:t>обратной пропорциональностью</a:t>
                </a:r>
                <a:r>
                  <a:rPr lang="ru-RU" sz="4400" i="0" u="none" strike="noStrike" baseline="0" dirty="0" smtClean="0">
                    <a:latin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0" y="548680"/>
                <a:ext cx="9018240" cy="5454507"/>
              </a:xfrm>
              <a:prstGeom prst="rect">
                <a:avLst/>
              </a:prstGeom>
              <a:blipFill rotWithShape="1">
                <a:blip r:embed="rId3"/>
                <a:stretch>
                  <a:fillRect t="-2123" b="-4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6377" y="932307"/>
                <a:ext cx="8676456" cy="524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algn="ctr"/>
                <a:r>
                  <a:rPr lang="ru-RU" sz="6000" b="0" i="0" u="none" strike="noStrike" baseline="0" dirty="0" smtClean="0">
                    <a:latin typeface="Times New Roman"/>
                  </a:rPr>
                  <a:t>Функция</a:t>
                </a:r>
                <a:r>
                  <a:rPr lang="ru-RU" sz="6000" dirty="0" smtClean="0">
                    <a:latin typeface="Times New Roman"/>
                  </a:rPr>
                  <a:t>, </a:t>
                </a:r>
                <a:r>
                  <a:rPr lang="ru-RU" sz="6000" dirty="0">
                    <a:latin typeface="Times New Roman"/>
                  </a:rPr>
                  <a:t>заданная формулой вида </a:t>
                </a:r>
                <a:r>
                  <a:rPr lang="ru-RU" sz="6000" b="1" i="1" dirty="0" smtClean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60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4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6600" dirty="0" smtClean="0">
                    <a:latin typeface="Times New Roman"/>
                  </a:rPr>
                  <a:t>,</a:t>
                </a:r>
                <a:endParaRPr lang="en-US" sz="6600" dirty="0" smtClean="0">
                  <a:latin typeface="Times New Roman"/>
                </a:endParaRPr>
              </a:p>
              <a:p>
                <a:pPr marR="0" algn="ctr"/>
                <a:r>
                  <a:rPr lang="ru-RU" sz="6000" dirty="0" smtClean="0">
                    <a:latin typeface="Times New Roman"/>
                  </a:rPr>
                  <a:t> </a:t>
                </a:r>
                <a:r>
                  <a:rPr lang="ru-RU" sz="6000" dirty="0">
                    <a:latin typeface="Times New Roman"/>
                  </a:rPr>
                  <a:t>где </a:t>
                </a:r>
                <a:r>
                  <a:rPr lang="ru-RU" sz="6000" i="1" dirty="0">
                    <a:latin typeface="Times New Roman"/>
                  </a:rPr>
                  <a:t>k</a:t>
                </a:r>
                <a:r>
                  <a:rPr lang="ru-RU" sz="6000" dirty="0">
                    <a:latin typeface="Times New Roman"/>
                  </a:rPr>
                  <a:t> ≠ 0,</a:t>
                </a:r>
                <a:br>
                  <a:rPr lang="ru-RU" sz="6000" dirty="0">
                    <a:latin typeface="Times New Roman"/>
                  </a:rPr>
                </a:br>
                <a:r>
                  <a:rPr lang="ru-RU" sz="6000" dirty="0">
                    <a:latin typeface="Times New Roman"/>
                  </a:rPr>
                  <a:t>называется </a:t>
                </a:r>
                <a:r>
                  <a:rPr lang="ru-RU" sz="6000" b="1" dirty="0">
                    <a:solidFill>
                      <a:srgbClr val="FF0000"/>
                    </a:solidFill>
                    <a:latin typeface="Times New Roman"/>
                  </a:rPr>
                  <a:t>обратной пропорциональностью</a:t>
                </a:r>
                <a:r>
                  <a:rPr lang="ru-RU" sz="6000" b="1" dirty="0" smtClean="0">
                    <a:solidFill>
                      <a:srgbClr val="FF0000"/>
                    </a:solidFill>
                    <a:latin typeface="Times New Roman"/>
                  </a:rPr>
                  <a:t>.</a:t>
                </a:r>
                <a:endParaRPr lang="ru-RU" sz="6000" b="1" dirty="0">
                  <a:solidFill>
                    <a:srgbClr val="FF000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77" y="932307"/>
                <a:ext cx="8676456" cy="5248488"/>
              </a:xfrm>
              <a:prstGeom prst="rect">
                <a:avLst/>
              </a:prstGeom>
              <a:blipFill rotWithShape="1">
                <a:blip r:embed="rId3"/>
                <a:stretch>
                  <a:fillRect l="-2177" t="-3484" r="-2107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32099" y="224421"/>
            <a:ext cx="3206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0" y="40267"/>
            <a:ext cx="1713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5702" y="1880829"/>
            <a:ext cx="2664296" cy="1224136"/>
          </a:xfrm>
          <a:prstGeom prst="ellipse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9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none" strike="noStrike" baseline="0" dirty="0" smtClean="0">
                <a:latin typeface="Times New Roman"/>
              </a:rPr>
              <a:t>ОБРАТНАЯ ПРОПОРЦИ-ОНАЛЬНОСТЬ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244458" y="1424254"/>
            <a:ext cx="409093" cy="504056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0124" y="220132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611560" y="128147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796136" y="1340768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611560" y="272163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5717265" y="2671877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3174774" y="3392996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327944" y="3060990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308734">
            <a:off x="2995796" y="260109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096426">
            <a:off x="2995796" y="2007413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11709">
            <a:off x="5528867" y="193862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16916">
            <a:off x="5534171" y="2609324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вал 24"/>
              <p:cNvSpPr/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вал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вал 25"/>
              <p:cNvSpPr/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3995936" y="5733256"/>
            <a:ext cx="26642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2x-1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вал 27"/>
              <p:cNvSpPr/>
              <p:nvPr/>
            </p:nvSpPr>
            <p:spPr>
              <a:xfrm>
                <a:off x="6486197" y="5733256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вал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197" y="5733256"/>
                <a:ext cx="2664296" cy="122413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вал 28"/>
              <p:cNvSpPr/>
              <p:nvPr/>
            </p:nvSpPr>
            <p:spPr>
              <a:xfrm>
                <a:off x="1786" y="46171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Овал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" y="4617132"/>
                <a:ext cx="2664296" cy="122413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вал 30"/>
              <p:cNvSpPr/>
              <p:nvPr/>
            </p:nvSpPr>
            <p:spPr>
              <a:xfrm>
                <a:off x="2555776" y="4617132"/>
                <a:ext cx="2664296" cy="122413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Овал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7132"/>
                <a:ext cx="2664296" cy="122413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вал 31"/>
              <p:cNvSpPr/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Овал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вал 29"/>
              <p:cNvSpPr/>
              <p:nvPr/>
            </p:nvSpPr>
            <p:spPr>
              <a:xfrm>
                <a:off x="6504808" y="4293096"/>
                <a:ext cx="2664296" cy="1224136"/>
              </a:xfrm>
              <a:prstGeom prst="ellipse">
                <a:avLst/>
              </a:prstGeom>
              <a:gradFill>
                <a:gsLst>
                  <a:gs pos="11280">
                    <a:schemeClr val="accent3">
                      <a:lumMod val="75000"/>
                    </a:schemeClr>
                  </a:gs>
                  <a:gs pos="48000">
                    <a:schemeClr val="accent3">
                      <a:lumMod val="50000"/>
                    </a:schemeClr>
                  </a:gs>
                  <a:gs pos="0">
                    <a:srgbClr val="99FF99"/>
                  </a:gs>
                  <a:gs pos="8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Овал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08" y="4293096"/>
                <a:ext cx="2664296" cy="122413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3574E-7 L 0.33837 -0.64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32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53574E-7 L 0.35052 -0.472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64844 -0.44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45677 -0.29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5833 -0.3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3489 -0.431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1022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303114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64058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5049624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44698" y="57045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37031" y="37017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341954" y="2634089"/>
            <a:ext cx="2210895" cy="1611497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715" h="1303565">
                <a:moveTo>
                  <a:pt x="0" y="0"/>
                </a:moveTo>
                <a:cubicBezTo>
                  <a:pt x="4536" y="100920"/>
                  <a:pt x="6692" y="199458"/>
                  <a:pt x="40142" y="355827"/>
                </a:cubicBezTo>
                <a:cubicBezTo>
                  <a:pt x="73592" y="512196"/>
                  <a:pt x="125073" y="749187"/>
                  <a:pt x="272143" y="895350"/>
                </a:cubicBezTo>
                <a:cubicBezTo>
                  <a:pt x="419213" y="1041513"/>
                  <a:pt x="741136" y="1164771"/>
                  <a:pt x="922565" y="1232807"/>
                </a:cubicBezTo>
                <a:cubicBezTo>
                  <a:pt x="1103994" y="1300843"/>
                  <a:pt x="1232354" y="1302204"/>
                  <a:pt x="1360715" y="130356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 107"/>
          <p:cNvSpPr/>
          <p:nvPr/>
        </p:nvSpPr>
        <p:spPr>
          <a:xfrm rot="11092322">
            <a:off x="3576378" y="4667528"/>
            <a:ext cx="2291531" cy="1585506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51 w 1360766"/>
              <a:gd name="connsiteY0" fmla="*/ 0 h 1303565"/>
              <a:gd name="connsiteX1" fmla="*/ 40193 w 1360766"/>
              <a:gd name="connsiteY1" fmla="*/ 355827 h 1303565"/>
              <a:gd name="connsiteX2" fmla="*/ 335583 w 1360766"/>
              <a:gd name="connsiteY2" fmla="*/ 965577 h 1303565"/>
              <a:gd name="connsiteX3" fmla="*/ 922616 w 1360766"/>
              <a:gd name="connsiteY3" fmla="*/ 1232807 h 1303565"/>
              <a:gd name="connsiteX4" fmla="*/ 1360766 w 1360766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1024805 w 1360715"/>
              <a:gd name="connsiteY3" fmla="*/ 1236818 h 1303565"/>
              <a:gd name="connsiteX4" fmla="*/ 1360715 w 1360715"/>
              <a:gd name="connsiteY4" fmla="*/ 1303565 h 1303565"/>
              <a:gd name="connsiteX0" fmla="*/ 0 w 1396758"/>
              <a:gd name="connsiteY0" fmla="*/ 0 h 1314994"/>
              <a:gd name="connsiteX1" fmla="*/ 90279 w 1396758"/>
              <a:gd name="connsiteY1" fmla="*/ 463626 h 1314994"/>
              <a:gd name="connsiteX2" fmla="*/ 335532 w 1396758"/>
              <a:gd name="connsiteY2" fmla="*/ 965577 h 1314994"/>
              <a:gd name="connsiteX3" fmla="*/ 1024805 w 1396758"/>
              <a:gd name="connsiteY3" fmla="*/ 1236818 h 1314994"/>
              <a:gd name="connsiteX4" fmla="*/ 1396758 w 1396758"/>
              <a:gd name="connsiteY4" fmla="*/ 1314994 h 1314994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1024805 w 1410343"/>
              <a:gd name="connsiteY3" fmla="*/ 1236818 h 1282540"/>
              <a:gd name="connsiteX4" fmla="*/ 1410343 w 1410343"/>
              <a:gd name="connsiteY4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73973 w 1410343"/>
              <a:gd name="connsiteY3" fmla="*/ 1149395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67513 w 1410343"/>
              <a:gd name="connsiteY3" fmla="*/ 1170740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43" h="1282540">
                <a:moveTo>
                  <a:pt x="0" y="0"/>
                </a:moveTo>
                <a:cubicBezTo>
                  <a:pt x="4536" y="100920"/>
                  <a:pt x="34357" y="302697"/>
                  <a:pt x="90279" y="463626"/>
                </a:cubicBezTo>
                <a:cubicBezTo>
                  <a:pt x="146201" y="624555"/>
                  <a:pt x="239326" y="847725"/>
                  <a:pt x="335532" y="965577"/>
                </a:cubicBezTo>
                <a:cubicBezTo>
                  <a:pt x="431738" y="1083429"/>
                  <a:pt x="552634" y="1125533"/>
                  <a:pt x="667513" y="1170740"/>
                </a:cubicBezTo>
                <a:cubicBezTo>
                  <a:pt x="782392" y="1215947"/>
                  <a:pt x="901000" y="1218185"/>
                  <a:pt x="1024805" y="1236818"/>
                </a:cubicBezTo>
                <a:cubicBezTo>
                  <a:pt x="1148610" y="1255451"/>
                  <a:pt x="1281982" y="1281179"/>
                  <a:pt x="1410343" y="128254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47634"/>
              </p:ext>
            </p:extLst>
          </p:nvPr>
        </p:nvGraphicFramePr>
        <p:xfrm>
          <a:off x="270621" y="1861229"/>
          <a:ext cx="401334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39"/>
                <a:gridCol w="576064"/>
                <a:gridCol w="864096"/>
                <a:gridCol w="576064"/>
                <a:gridCol w="504056"/>
                <a:gridCol w="720080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4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&gt;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25" name="Овал 24"/>
          <p:cNvSpPr/>
          <p:nvPr/>
        </p:nvSpPr>
        <p:spPr>
          <a:xfrm>
            <a:off x="7649117" y="1575437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220295" y="6134583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3" grpId="0" animBg="1"/>
      <p:bldP spid="108" grpId="0" animBg="1"/>
      <p:bldP spid="25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637239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56978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098892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82112" y="36952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30394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28114" y="50668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00845"/>
              </p:ext>
            </p:extLst>
          </p:nvPr>
        </p:nvGraphicFramePr>
        <p:xfrm>
          <a:off x="210519" y="1604454"/>
          <a:ext cx="378541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33"/>
                <a:gridCol w="504056"/>
                <a:gridCol w="648072"/>
                <a:gridCol w="504056"/>
                <a:gridCol w="504056"/>
                <a:gridCol w="79208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Times New Roman"/>
                  </a:rPr>
                  <a:t>= -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  <a:blipFill rotWithShape="1">
                <a:blip r:embed="rId5"/>
                <a:stretch>
                  <a:fillRect l="-15152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олилиния 19"/>
          <p:cNvSpPr/>
          <p:nvPr/>
        </p:nvSpPr>
        <p:spPr>
          <a:xfrm rot="621578">
            <a:off x="6371850" y="4439440"/>
            <a:ext cx="1728807" cy="2005546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 rot="11535584">
            <a:off x="4201411" y="2444486"/>
            <a:ext cx="1504224" cy="1976854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119" name="Овал 118"/>
          <p:cNvSpPr/>
          <p:nvPr/>
        </p:nvSpPr>
        <p:spPr>
          <a:xfrm>
            <a:off x="4252784" y="1540494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7811906" y="6144930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20" grpId="0" animBg="1"/>
      <p:bldP spid="114" grpId="0" animBg="1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885439" y="160567"/>
            <a:ext cx="1536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13009"/>
            <a:ext cx="7560840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Выразите из формулы величину </a:t>
            </a:r>
            <a:r>
              <a:rPr lang="ru-RU" sz="3200" b="0" i="1" u="none" strike="noStrike" baseline="0" dirty="0" smtClean="0">
                <a:latin typeface="Times New Roman"/>
              </a:rPr>
              <a:t>х</a:t>
            </a:r>
            <a:r>
              <a:rPr lang="ru-RU" sz="3200" b="0" i="0" u="none" strike="noStrike" baseline="0" dirty="0" smtClean="0">
                <a:latin typeface="Times New Roman"/>
              </a:rPr>
              <a:t>:</a:t>
            </a:r>
          </a:p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а) </a:t>
            </a:r>
            <a:r>
              <a:rPr lang="ru-RU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ru-RU" sz="3200" b="0" i="1" u="none" strike="noStrike" baseline="0" dirty="0" smtClean="0">
                <a:latin typeface="Times New Roman"/>
              </a:rPr>
              <a:t>x </a:t>
            </a:r>
            <a:r>
              <a:rPr lang="ru-RU" sz="3200" b="0" i="0" u="none" strike="noStrike" baseline="0" dirty="0" smtClean="0">
                <a:latin typeface="Times New Roman"/>
              </a:rPr>
              <a:t>· </a:t>
            </a:r>
            <a:r>
              <a:rPr lang="ru-RU" sz="3200" b="0" i="1" u="none" strike="noStrike" baseline="0" dirty="0" smtClean="0">
                <a:latin typeface="Times New Roman"/>
              </a:rPr>
              <a:t>z</a:t>
            </a:r>
            <a:r>
              <a:rPr lang="ru-RU" sz="3200" b="0" i="0" u="none" strike="noStrike" baseline="0" dirty="0" smtClean="0">
                <a:latin typeface="Times New Roman"/>
              </a:rPr>
              <a:t>;			г) 3</a:t>
            </a:r>
            <a:r>
              <a:rPr lang="ru-RU" sz="3200" b="0" i="1" u="none" strike="noStrike" baseline="0" dirty="0" smtClean="0">
                <a:latin typeface="Times New Roman"/>
              </a:rPr>
              <a:t>а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ru-RU" sz="3200" b="0" i="1" u="none" strike="noStrike" baseline="0" dirty="0" err="1" smtClean="0">
                <a:latin typeface="Times New Roman"/>
              </a:rPr>
              <a:t>сх</a:t>
            </a:r>
            <a:r>
              <a:rPr lang="ru-RU" sz="3200" b="0" i="0" u="none" strike="noStrike" baseline="0" dirty="0" smtClean="0">
                <a:latin typeface="Times New Roman"/>
              </a:rPr>
              <a:t>;</a:t>
            </a:r>
          </a:p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б) </a:t>
            </a:r>
            <a:r>
              <a:rPr lang="ru-RU" sz="3200" b="0" i="1" u="none" strike="noStrike" baseline="0" dirty="0" smtClean="0">
                <a:latin typeface="Times New Roman"/>
              </a:rPr>
              <a:t>а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ru-RU" sz="3200" b="0" i="1" u="none" strike="noStrike" baseline="0" dirty="0" smtClean="0">
                <a:latin typeface="Times New Roman"/>
              </a:rPr>
              <a:t>b</a:t>
            </a:r>
            <a:r>
              <a:rPr lang="ru-RU" sz="3200" b="0" i="0" u="none" strike="noStrike" baseline="0" dirty="0" smtClean="0">
                <a:latin typeface="Times New Roman"/>
              </a:rPr>
              <a:t> · </a:t>
            </a:r>
            <a:r>
              <a:rPr lang="ru-RU" sz="3200" b="0" i="1" u="none" strike="noStrike" baseline="0" dirty="0" smtClean="0">
                <a:latin typeface="Times New Roman"/>
              </a:rPr>
              <a:t>x</a:t>
            </a:r>
            <a:r>
              <a:rPr lang="ru-RU" sz="3200" b="0" i="0" u="none" strike="noStrike" baseline="0" dirty="0" smtClean="0">
                <a:latin typeface="Times New Roman"/>
              </a:rPr>
              <a:t>;		д) </a:t>
            </a:r>
            <a:r>
              <a:rPr lang="ru-RU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2</a:t>
            </a:r>
            <a:r>
              <a:rPr lang="ru-RU" sz="3200" b="0" i="1" u="none" strike="noStrike" baseline="0" dirty="0" smtClean="0">
                <a:latin typeface="Times New Roman"/>
              </a:rPr>
              <a:t>xz</a:t>
            </a:r>
            <a:r>
              <a:rPr lang="ru-RU" sz="3200" b="0" i="0" u="none" strike="noStrike" baseline="0" dirty="0" smtClean="0">
                <a:latin typeface="Times New Roman"/>
              </a:rPr>
              <a:t>;</a:t>
            </a:r>
          </a:p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в) </a:t>
            </a:r>
            <a:r>
              <a:rPr lang="ru-RU" sz="3200" b="0" i="1" u="none" strike="noStrike" baseline="0" dirty="0" smtClean="0">
                <a:latin typeface="Times New Roman"/>
              </a:rPr>
              <a:t>t</a:t>
            </a:r>
            <a:r>
              <a:rPr lang="ru-RU" sz="3200" b="0" i="0" u="none" strike="noStrike" baseline="0" dirty="0" smtClean="0">
                <a:latin typeface="Times New Roman"/>
              </a:rPr>
              <a:t> = 7</a:t>
            </a:r>
            <a:r>
              <a:rPr lang="ru-RU" sz="3200" b="0" i="1" u="none" strike="noStrike" baseline="0" dirty="0" smtClean="0">
                <a:latin typeface="Times New Roman"/>
              </a:rPr>
              <a:t>x</a:t>
            </a:r>
            <a:r>
              <a:rPr lang="ru-RU" sz="3200" b="0" i="0" u="none" strike="noStrike" baseline="0" dirty="0" smtClean="0">
                <a:latin typeface="Times New Roman"/>
              </a:rPr>
              <a:t>;			е) </a:t>
            </a:r>
            <a:r>
              <a:rPr lang="ru-RU" sz="3200" b="0" i="1" u="none" strike="noStrike" baseline="0" dirty="0" smtClean="0">
                <a:latin typeface="Times New Roman"/>
              </a:rPr>
              <a:t>p</a:t>
            </a:r>
            <a:r>
              <a:rPr lang="ru-RU" sz="3200" b="0" i="0" u="none" strike="noStrike" baseline="30000" dirty="0" smtClean="0">
                <a:latin typeface="Times New Roman"/>
              </a:rPr>
              <a:t>2</a:t>
            </a:r>
            <a:r>
              <a:rPr lang="ru-RU" sz="3200" b="0" i="0" u="none" strike="noStrike" baseline="0" dirty="0" smtClean="0">
                <a:latin typeface="Times New Roman"/>
              </a:rPr>
              <a:t> = –4</a:t>
            </a:r>
            <a:r>
              <a:rPr lang="ru-RU" sz="3200" b="0" i="1" u="none" strike="noStrike" baseline="0" dirty="0" smtClean="0">
                <a:latin typeface="Times New Roman"/>
              </a:rPr>
              <a:t>tx</a:t>
            </a:r>
            <a:r>
              <a:rPr lang="ru-RU" sz="3200" b="0" i="0" u="none" strike="noStrike" baseline="0" dirty="0" smtClean="0">
                <a:latin typeface="Times New Roman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02048" y="301709"/>
                <a:ext cx="1675459" cy="15747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000" b="1" i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</a:rPr>
                  <a:t>y</a:t>
                </a:r>
                <a:r>
                  <a:rPr lang="ru-RU" sz="6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</a:rPr>
                  <a:t> =</a:t>
                </a:r>
                <a:r>
                  <a:rPr lang="en-US" sz="4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66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48" y="301709"/>
                <a:ext cx="1675459" cy="1574790"/>
              </a:xfrm>
              <a:prstGeom prst="rect">
                <a:avLst/>
              </a:prstGeom>
              <a:blipFill rotWithShape="1">
                <a:blip r:embed="rId3"/>
                <a:stretch>
                  <a:fillRect l="-21898" b="-9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2" y="2060848"/>
            <a:ext cx="8711136" cy="38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3767353" y="4433051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451024" y="421943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59020" y="3831703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5477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9831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582084" y="45419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4658326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490380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694677" y="410223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-31498" y="30078"/>
            <a:ext cx="7404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Сравнение графиков функций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1790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1790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5327" t="-6107" r="-197196" b="-112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602" t="-106923" r="-468932" b="-1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9130" t="-106923" b="-1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5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40244"/>
              </p:ext>
            </p:extLst>
          </p:nvPr>
        </p:nvGraphicFramePr>
        <p:xfrm>
          <a:off x="165819" y="5154654"/>
          <a:ext cx="3248583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35"/>
                <a:gridCol w="457517"/>
                <a:gridCol w="457517"/>
                <a:gridCol w="457517"/>
                <a:gridCol w="457517"/>
                <a:gridCol w="288720"/>
                <a:gridCol w="288720"/>
                <a:gridCol w="288720"/>
                <a:gridCol w="288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0" name="Овал 119"/>
          <p:cNvSpPr/>
          <p:nvPr/>
        </p:nvSpPr>
        <p:spPr>
          <a:xfrm>
            <a:off x="3896937" y="4633893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15883" y="491416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638712" y="596104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408221" y="280181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715645" y="3563558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8137447" y="4108199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5943753" y="2812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5727433" y="2636912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391729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5930951" y="6009739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669723" y="5864794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8206976" y="4328634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5837818" y="5442480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8096084" y="4430866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олилиния 130"/>
          <p:cNvSpPr/>
          <p:nvPr/>
        </p:nvSpPr>
        <p:spPr bwMode="auto">
          <a:xfrm rot="10800000">
            <a:off x="3906314" y="4519712"/>
            <a:ext cx="2063634" cy="1565709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234015" y="333009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 bwMode="auto">
          <a:xfrm>
            <a:off x="6178768" y="2784021"/>
            <a:ext cx="1989434" cy="1535102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123254" y="3846765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5311333" y="5179264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 bwMode="auto">
          <a:xfrm rot="11395616">
            <a:off x="3586280" y="4804431"/>
            <a:ext cx="2230280" cy="1610801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7" name="Полилиния 146"/>
          <p:cNvSpPr/>
          <p:nvPr/>
        </p:nvSpPr>
        <p:spPr bwMode="auto">
          <a:xfrm rot="298434">
            <a:off x="6380820" y="2432014"/>
            <a:ext cx="2412282" cy="1686017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40" grpId="0" animBg="1"/>
      <p:bldP spid="131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95536" y="1205699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/>
              </a:rPr>
              <a:t>№ 179, </a:t>
            </a:r>
            <a:r>
              <a:rPr lang="ru-RU" sz="4400" dirty="0" smtClean="0">
                <a:latin typeface="Times New Roman"/>
              </a:rPr>
              <a:t>№ 185</a:t>
            </a:r>
            <a:r>
              <a:rPr lang="ru-RU" sz="4400" dirty="0">
                <a:latin typeface="Times New Roman"/>
              </a:rPr>
              <a:t>, № 184, № 181</a:t>
            </a:r>
            <a:r>
              <a:rPr lang="ru-RU" sz="4400" dirty="0" smtClean="0">
                <a:latin typeface="Times New Roman"/>
              </a:rPr>
              <a:t>.</a:t>
            </a:r>
            <a:endParaRPr lang="ru-RU" sz="4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582" y="301709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" y="3791288"/>
            <a:ext cx="2417750" cy="180781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0778" y="9991"/>
            <a:ext cx="3165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608" y="476672"/>
            <a:ext cx="8995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</a:rPr>
              <a:t>Из одного пункта в одном направлении с отрывом в 1 ч друг от друга последовательно вышли военный лыжник стрелкового войска со скоростью 10 км/ч, мотоцикл Урал Патруль 2WD со скоростью 20 км/ч и Бронеавтомобиль  КАМАЗ-43269 «Выстрел» со  скоростью 40 км/ч. Для каждого из них на одной координатной  плоскости постройте график зависимости пройденного пути от  времени (для 0</a:t>
            </a:r>
            <a:r>
              <a:rPr lang="ru-RU" sz="2400" u="sng" dirty="0">
                <a:latin typeface="Times New Roman"/>
                <a:ea typeface="Calibri"/>
              </a:rPr>
              <a:t>&lt;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t </a:t>
            </a:r>
            <a:r>
              <a:rPr lang="ru-RU" sz="2400" u="sng" dirty="0">
                <a:latin typeface="Times New Roman"/>
                <a:ea typeface="Calibri"/>
              </a:rPr>
              <a:t>&lt;</a:t>
            </a:r>
            <a:r>
              <a:rPr lang="ru-RU" sz="2400" dirty="0">
                <a:latin typeface="Times New Roman"/>
                <a:ea typeface="Calibri"/>
              </a:rPr>
              <a:t>5). Пользуясь графиками, ответьте на </a:t>
            </a:r>
            <a:r>
              <a:rPr lang="ru-RU" sz="2400" dirty="0" smtClean="0">
                <a:latin typeface="Times New Roman"/>
                <a:ea typeface="Calibri"/>
              </a:rPr>
              <a:t>вопросы: а</a:t>
            </a:r>
            <a:r>
              <a:rPr lang="ru-RU" sz="2400" dirty="0">
                <a:latin typeface="Times New Roman"/>
                <a:ea typeface="Calibri"/>
              </a:rPr>
              <a:t>) Кого раньше догнал автомобиль — лыжника или </a:t>
            </a:r>
            <a:r>
              <a:rPr lang="ru-RU" sz="2400" dirty="0" smtClean="0">
                <a:latin typeface="Times New Roman"/>
                <a:ea typeface="Calibri"/>
              </a:rPr>
              <a:t>мотоциклиста? б</a:t>
            </a:r>
            <a:r>
              <a:rPr lang="ru-RU" sz="2400" dirty="0">
                <a:latin typeface="Times New Roman"/>
                <a:ea typeface="Calibri"/>
              </a:rPr>
              <a:t>) В какой момент времени все трое окажутся за отметкой 60 км от исходного пункта?</a:t>
            </a:r>
            <a:endParaRPr lang="ru-RU" sz="2400" dirty="0"/>
          </a:p>
        </p:txBody>
      </p:sp>
      <p:pic>
        <p:nvPicPr>
          <p:cNvPr id="1026" name="Picture 2" descr="http://www.muamat.com/adpics/51010f0258cc8ca2e5e1915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57" y="5085184"/>
            <a:ext cx="1428750" cy="985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0496" y="4952966"/>
            <a:ext cx="785808" cy="17884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338953"/>
                  </p:ext>
                </p:extLst>
              </p:nvPr>
            </p:nvGraphicFramePr>
            <p:xfrm>
              <a:off x="250254" y="821605"/>
              <a:ext cx="8858250" cy="5876153"/>
            </p:xfrm>
            <a:graphic>
              <a:graphicData uri="http://schemas.openxmlformats.org/drawingml/2006/table">
                <a:tbl>
                  <a:tblPr/>
                  <a:tblGrid>
                    <a:gridCol w="432048"/>
                    <a:gridCol w="5256584"/>
                    <a:gridCol w="576064"/>
                    <a:gridCol w="720080"/>
                    <a:gridCol w="1873474"/>
                  </a:tblGrid>
                  <a:tr h="478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Вопрос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Да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Нет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3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Затрудняюсь</a:t>
                          </a:r>
                          <a:endParaRPr kumimoji="0" lang="ru-RU" sz="23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24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Знаю ли я, как выглядит график функции  вида 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Знаю ли я алгоритм построения графика функции  вида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Смогу ли я самостоятельно построить график функции  вида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Смогу ли я описать свойства функции  вида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 графику?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338953"/>
                  </p:ext>
                </p:extLst>
              </p:nvPr>
            </p:nvGraphicFramePr>
            <p:xfrm>
              <a:off x="250254" y="821605"/>
              <a:ext cx="8858250" cy="5876153"/>
            </p:xfrm>
            <a:graphic>
              <a:graphicData uri="http://schemas.openxmlformats.org/drawingml/2006/table">
                <a:tbl>
                  <a:tblPr/>
                  <a:tblGrid>
                    <a:gridCol w="432048"/>
                    <a:gridCol w="5256584"/>
                    <a:gridCol w="576064"/>
                    <a:gridCol w="720080"/>
                    <a:gridCol w="1873474"/>
                  </a:tblGrid>
                  <a:tr h="478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Вопрос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Да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Нет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3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Затрудняюсь</a:t>
                          </a:r>
                          <a:endParaRPr kumimoji="0" lang="ru-RU" sz="23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49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48555" r="-62181" b="-412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109362" r="-62181" b="-20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761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203306" r="-62181" b="-97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311017" r="-62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Прямоугольник 18"/>
          <p:cNvSpPr/>
          <p:nvPr/>
        </p:nvSpPr>
        <p:spPr>
          <a:xfrm>
            <a:off x="3387050" y="36300"/>
            <a:ext cx="266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2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300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/>
              </a:rPr>
              <a:t>№ 180, № 182, № 193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566" y="593339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Алгебра,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класс, Поурочные планы,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img1.liveinternet.ru/images/attach/c/4/80/35/80035455_1321199046_skola1.gif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http://s4.goodfon.ru/wallpaper/previews-middle/219776.jp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www.muamat.com/adpics/51010f0258cc8ca2e5e1915dc.jpg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i070.radikal.ru/1207/79/3395b32ef51d.jpg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forums.drom.ru/attachment.php?attachmentid=453197&amp;stc=1&amp;thumb=1&amp;d=1321029988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7" y="222469"/>
            <a:ext cx="365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182601" y="1844824"/>
            <a:ext cx="2924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169" y="2868999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График прямой пропорциональности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597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5099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Прямой пропорциональностью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называется функция, которую можно задать формулой вида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независимая переменная,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не равное нулю число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коэффициент пропорциональности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2х,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48818"/>
              </p:ext>
            </p:extLst>
          </p:nvPr>
        </p:nvGraphicFramePr>
        <p:xfrm>
          <a:off x="2771800" y="1052736"/>
          <a:ext cx="6096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Овал 2056"/>
          <p:cNvSpPr/>
          <p:nvPr/>
        </p:nvSpPr>
        <p:spPr>
          <a:xfrm>
            <a:off x="3806201" y="5903561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166190" y="5170336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509303" y="4454505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873176" y="3730176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233216" y="3010096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= 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х, k =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13740"/>
              </p:ext>
            </p:extLst>
          </p:nvPr>
        </p:nvGraphicFramePr>
        <p:xfrm>
          <a:off x="2771800" y="1052736"/>
          <a:ext cx="6096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635896" y="2780928"/>
            <a:ext cx="1800200" cy="3600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2х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=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17232"/>
              </p:ext>
            </p:extLst>
          </p:nvPr>
        </p:nvGraphicFramePr>
        <p:xfrm>
          <a:off x="2771800" y="1052736"/>
          <a:ext cx="6096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Овал 2056"/>
          <p:cNvSpPr/>
          <p:nvPr/>
        </p:nvSpPr>
        <p:spPr>
          <a:xfrm>
            <a:off x="5233216" y="5903561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873176" y="5189582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509303" y="4454505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166189" y="3730175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793056" y="3010096"/>
            <a:ext cx="117727" cy="117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– 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= –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k&lt;0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72331"/>
              </p:ext>
            </p:extLst>
          </p:nvPr>
        </p:nvGraphicFramePr>
        <p:xfrm>
          <a:off x="2771800" y="1052736"/>
          <a:ext cx="6096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707904" y="2780928"/>
            <a:ext cx="1800200" cy="3600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0" y="0"/>
            <a:ext cx="9018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1) График прямой пропорциональности является прямой, проходящей через начало координат.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2) Если коэффициент пропорциональности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то график расположен в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третьей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координатных четвертях.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3) Если коэффициент пропорциональности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то график расположен во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четвертой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координатных четвертях.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1167</Words>
  <Application>Microsoft Office PowerPoint</Application>
  <PresentationFormat>Экран (4:3)</PresentationFormat>
  <Paragraphs>378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128</cp:revision>
  <cp:lastPrinted>2013-10-27T09:47:05Z</cp:lastPrinted>
  <dcterms:created xsi:type="dcterms:W3CDTF">2013-10-12T19:21:06Z</dcterms:created>
  <dcterms:modified xsi:type="dcterms:W3CDTF">2013-10-27T09:56:29Z</dcterms:modified>
</cp:coreProperties>
</file>