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93" r:id="rId3"/>
    <p:sldId id="295" r:id="rId4"/>
    <p:sldId id="296" r:id="rId5"/>
    <p:sldId id="297" r:id="rId6"/>
    <p:sldId id="292" r:id="rId7"/>
    <p:sldId id="294" r:id="rId8"/>
    <p:sldId id="291" r:id="rId9"/>
    <p:sldId id="283" r:id="rId10"/>
    <p:sldId id="289" r:id="rId11"/>
    <p:sldId id="290" r:id="rId1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99FF99"/>
    <a:srgbClr val="B0C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05" autoAdjust="0"/>
    <p:restoredTop sz="94660"/>
  </p:normalViewPr>
  <p:slideViewPr>
    <p:cSldViewPr>
      <p:cViewPr>
        <p:scale>
          <a:sx n="80" d="100"/>
          <a:sy n="80" d="100"/>
        </p:scale>
        <p:origin x="-1032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85A7F-4F36-4226-8B47-18D944A3BE61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F7F7-D2E1-4F3D-96BF-1FD0F940D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42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DA6EC-A2F8-4BE4-89F3-0E00D77EA7A2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28297-29EA-4195-AC17-BA1FB2A2D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1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9133-564C-4093-A160-61726CD69119}" type="datetime1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3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9779-106C-4449-8182-55BDB93DBB5F}" type="datetime1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79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7DC8-A7E0-40D7-8346-1CBC33EADE56}" type="datetime1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1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E337-F6B0-45F1-A6B8-45F0CB652444}" type="datetime1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82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1E1D-3E79-4E10-A95D-97075F6D137B}" type="datetime1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0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D9077-B3FD-4D89-AF18-9E6EA2D3DBA5}" type="datetime1">
              <a:rPr lang="ru-RU" smtClean="0"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8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585F4-5FE5-4805-ACA0-131CB19F20A1}" type="datetime1">
              <a:rPr lang="ru-RU" smtClean="0"/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32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436A-34F8-4DEB-8D56-3AE45B3EE628}" type="datetime1">
              <a:rPr lang="ru-RU" smtClean="0"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9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093B-D102-4E01-8724-4D7E3B57A1DC}" type="datetime1">
              <a:rPr lang="ru-RU" smtClean="0"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0EC6-D2FD-434D-8170-A338954045B5}" type="datetime1">
              <a:rPr lang="ru-RU" smtClean="0"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00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7605-B8DA-457A-9D2C-02E8D290C1BC}" type="datetime1">
              <a:rPr lang="ru-RU" smtClean="0"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18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66"/>
            </a:gs>
            <a:gs pos="56000">
              <a:schemeClr val="bg1"/>
            </a:gs>
            <a:gs pos="14000">
              <a:schemeClr val="accent3">
                <a:lumMod val="60000"/>
                <a:lumOff val="40000"/>
              </a:schemeClr>
            </a:gs>
            <a:gs pos="100000">
              <a:schemeClr val="bg2">
                <a:lumMod val="9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9F4DA-B0DA-49CF-8F9E-0D6407CDC74B}" type="datetime1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48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4/80/35/80035455_1321199046_skola1.gif" TargetMode="External"/><Relationship Id="rId2" Type="http://schemas.openxmlformats.org/officeDocument/2006/relationships/hyperlink" Target="http://www.arms-expo.ru/049049052052124049051054055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://s4.goodfon.ru/wallpaper/previews-middle/219776.jp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6.png"/><Relationship Id="rId7" Type="http://schemas.openxmlformats.org/officeDocument/2006/relationships/image" Target="../media/image1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66"/>
            </a:gs>
            <a:gs pos="29000">
              <a:schemeClr val="bg1"/>
            </a:gs>
            <a:gs pos="55000">
              <a:srgbClr val="B0CA7C"/>
            </a:gs>
            <a:gs pos="85000">
              <a:schemeClr val="bg1"/>
            </a:gs>
            <a:gs pos="14000">
              <a:schemeClr val="accent3">
                <a:lumMod val="60000"/>
                <a:lumOff val="40000"/>
              </a:schemeClr>
            </a:gs>
            <a:gs pos="100000">
              <a:schemeClr val="bg2">
                <a:lumMod val="9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4.goodfon.ru/wallpaper/previews-middle/219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167" y="543289"/>
            <a:ext cx="3433973" cy="218944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69941" y="-11071"/>
            <a:ext cx="1619672" cy="711648"/>
            <a:chOff x="54607" y="58659"/>
            <a:chExt cx="1619672" cy="71164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54607" y="174146"/>
              <a:ext cx="1619672" cy="596161"/>
            </a:xfrm>
            <a:prstGeom prst="doubleWave">
              <a:avLst>
                <a:gd name="adj1" fmla="val 6908"/>
                <a:gd name="adj2" fmla="val -4702"/>
              </a:avLst>
            </a:prstGeom>
            <a:blipFill>
              <a:blip r:embed="rId3"/>
              <a:stretch>
                <a:fillRect/>
              </a:stretch>
            </a:blip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8" descr="E:\Users\Л\Desktop\ПРЕЗЕНТАЦИЯ ИЮНЬ 2011\mo_emblem.bm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52" y="58659"/>
              <a:ext cx="622390" cy="659001"/>
            </a:xfrm>
            <a:prstGeom prst="ellipse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322807" y="459131"/>
              <a:ext cx="1012280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1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Georgia" pitchFamily="18" charset="0"/>
                </a:rPr>
                <a:t>МсСВУ</a:t>
              </a:r>
              <a:endParaRPr lang="ru-RU" sz="1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763688" y="90382"/>
            <a:ext cx="5688632" cy="369332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cs typeface="+mn-cs"/>
              </a:rPr>
              <a:t>ФГКОУ  Московское суворовское военное училище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907704" y="543289"/>
            <a:ext cx="554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79512" y="836712"/>
            <a:ext cx="0" cy="5832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045674" y="2348880"/>
                <a:ext cx="7482208" cy="23134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softEdge rad="317500"/>
              </a:effectLst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800" b="1" dirty="0" smtClean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rgbClr val="0070C0"/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Georgia" pitchFamily="18" charset="0"/>
                  </a:rPr>
                  <a:t>Функция y=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600" b="1" i="1" smtClean="0">
                            <a:ln w="17780" cmpd="sng">
                              <a:solidFill>
                                <a:schemeClr val="accent1">
                                  <a:tint val="3000"/>
                                </a:schemeClr>
                              </a:solidFill>
                              <a:prstDash val="solid"/>
                              <a:miter lim="800000"/>
                            </a:ln>
                            <a:solidFill>
                              <a:srgbClr val="0070C0"/>
                            </a:solidFill>
                            <a:effectLst>
                              <a:outerShdw blurRad="55000" dist="50800" dir="5400000" algn="tl">
                                <a:srgbClr val="000000">
                                  <a:alpha val="33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1" i="1" smtClean="0">
                            <a:ln w="17780" cmpd="sng">
                              <a:solidFill>
                                <a:schemeClr val="accent1">
                                  <a:tint val="3000"/>
                                </a:schemeClr>
                              </a:solidFill>
                              <a:prstDash val="solid"/>
                              <a:miter lim="800000"/>
                            </a:ln>
                            <a:solidFill>
                              <a:srgbClr val="0070C0"/>
                            </a:solidFill>
                            <a:effectLst>
                              <a:outerShdw blurRad="55000" dist="50800" dir="5400000" algn="tl">
                                <a:srgbClr val="000000">
                                  <a:alpha val="33000"/>
                                </a:srgbClr>
                              </a:outerShdw>
                            </a:effectLst>
                            <a:latin typeface="Cambria Math"/>
                          </a:rPr>
                          <m:t>𝒌</m:t>
                        </m:r>
                      </m:num>
                      <m:den>
                        <m:r>
                          <a:rPr lang="en-US" sz="6600" b="1" i="1" smtClean="0">
                            <a:ln w="17780" cmpd="sng">
                              <a:solidFill>
                                <a:schemeClr val="accent1">
                                  <a:tint val="3000"/>
                                </a:schemeClr>
                              </a:solidFill>
                              <a:prstDash val="solid"/>
                              <a:miter lim="800000"/>
                            </a:ln>
                            <a:solidFill>
                              <a:srgbClr val="0070C0"/>
                            </a:solidFill>
                            <a:effectLst>
                              <a:outerShdw blurRad="55000" dist="50800" dir="5400000" algn="tl">
                                <a:srgbClr val="000000">
                                  <a:alpha val="33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ru-RU" sz="4800" b="1" dirty="0" smtClean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rgbClr val="0070C0"/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Georgia" pitchFamily="18" charset="0"/>
                  </a:rPr>
                  <a:t> и ее график  </a:t>
                </a:r>
                <a:endParaRPr lang="ru-RU" sz="4800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70C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74" y="2348880"/>
                <a:ext cx="7482208" cy="2313454"/>
              </a:xfrm>
              <a:prstGeom prst="rect">
                <a:avLst/>
              </a:prstGeom>
              <a:blipFill rotWithShape="1">
                <a:blip r:embed="rId6"/>
                <a:stretch>
                  <a:fillRect b="-16316"/>
                </a:stretch>
              </a:blipFill>
              <a:effectLst>
                <a:softEdge rad="317500"/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8" name="Picture 10" descr="http://cv01.twirpx.net/0602/06029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808" y="-11071"/>
            <a:ext cx="690192" cy="88574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858871" y="4869160"/>
            <a:ext cx="856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21995" y="6344437"/>
            <a:ext cx="58681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Преподаватель математики Каримова С.Р.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0" y="9991"/>
            <a:ext cx="15960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608" y="476672"/>
            <a:ext cx="86500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sz="2800" dirty="0">
                <a:latin typeface="Times New Roman"/>
                <a:ea typeface="Calibri"/>
              </a:rPr>
              <a:t>На рисунке 5 показан график изменения </a:t>
            </a:r>
            <a:r>
              <a:rPr lang="ru-RU" sz="2800" dirty="0" smtClean="0">
                <a:latin typeface="Times New Roman"/>
                <a:ea typeface="Calibri"/>
              </a:rPr>
              <a:t>температуры металлической </a:t>
            </a:r>
            <a:r>
              <a:rPr lang="ru-RU" sz="2800" dirty="0">
                <a:latin typeface="Times New Roman"/>
                <a:ea typeface="Calibri"/>
              </a:rPr>
              <a:t>детали танка при остывании.</a:t>
            </a:r>
          </a:p>
          <a:p>
            <a:pPr indent="442913" algn="just"/>
            <a:r>
              <a:rPr lang="ru-RU" sz="2800" dirty="0">
                <a:latin typeface="Times New Roman"/>
                <a:ea typeface="Calibri"/>
              </a:rPr>
              <a:t>а) Как изменяется температура со временем? </a:t>
            </a:r>
          </a:p>
          <a:p>
            <a:pPr indent="442913" algn="just"/>
            <a:r>
              <a:rPr lang="ru-RU" sz="2800" dirty="0">
                <a:latin typeface="Times New Roman"/>
                <a:ea typeface="Calibri"/>
              </a:rPr>
              <a:t>б) На сколько градусов остыла деталь за первые 5 мин, за вторую пятиминутку, за третью? </a:t>
            </a:r>
          </a:p>
          <a:p>
            <a:pPr indent="442913" algn="just"/>
            <a:r>
              <a:rPr lang="ru-RU" sz="2800" dirty="0">
                <a:latin typeface="Times New Roman"/>
                <a:ea typeface="Calibri"/>
              </a:rPr>
              <a:t>в) Перерисуйте график в тетрадь и попробуйте его  </a:t>
            </a:r>
          </a:p>
          <a:p>
            <a:pPr indent="442913" algn="just"/>
            <a:r>
              <a:rPr lang="ru-RU" sz="2800" dirty="0">
                <a:latin typeface="Times New Roman"/>
                <a:ea typeface="Calibri"/>
              </a:rPr>
              <a:t>продолжить.</a:t>
            </a:r>
            <a:endParaRPr lang="ru-RU" sz="2800" dirty="0">
              <a:latin typeface="Times New Roman"/>
              <a:ea typeface="Calibri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6204-602B-431F-BC5A-D41186D63792}" type="slidenum">
              <a:rPr lang="ru-RU" smtClean="0"/>
              <a:t>10</a:t>
            </a:fld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16102"/>
            <a:ext cx="3384375" cy="2700280"/>
          </a:xfrm>
          <a:prstGeom prst="rect">
            <a:avLst/>
          </a:prstGeom>
        </p:spPr>
      </p:pic>
      <p:pic>
        <p:nvPicPr>
          <p:cNvPr id="12" name="Picture 4" descr="http://s4.goodfon.ru/wallpaper/previews-middle/2197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65104"/>
            <a:ext cx="3433973" cy="218944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6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5566" y="593339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Алгебpа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8 класс. Учебник. ФГОС. Ю.Н. Макарычев, Н.Г.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Миндюк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К.И.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Нешков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С.Б. Суворова. Под ред.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С.А.Теляковского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2013г.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Алгебра,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класс, Поурочные планы,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Дюмина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Т.Ю., Махонина А.А., 2012: CD;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http://www.arms-expo.ru/049049052052124049051054055.html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img1.liveinternet.ru/images/attach/c/4/80/35/80035455_1321199046_skola1.gif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http://s4.goodfon.ru/wallpaper/previews-middle/219776.jp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707" y="222469"/>
            <a:ext cx="365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 и Интернет–ресурсы 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6204-602B-431F-BC5A-D41186D6379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9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0" y="40267"/>
            <a:ext cx="17139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Кластер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45702" y="1880829"/>
            <a:ext cx="2664296" cy="1224136"/>
          </a:xfrm>
          <a:prstGeom prst="ellipse">
            <a:avLst/>
          </a:prstGeom>
          <a:gradFill>
            <a:gsLst>
              <a:gs pos="9000">
                <a:schemeClr val="accent2">
                  <a:lumMod val="60000"/>
                  <a:lumOff val="40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9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none" strike="noStrike" baseline="0" dirty="0" smtClean="0">
                <a:latin typeface="Times New Roman"/>
              </a:rPr>
              <a:t>ОБРАТНАЯ ПРОПОРЦИ-ОНАЛЬНОСТЬ</a:t>
            </a:r>
            <a:endParaRPr lang="ru-RU" b="1" dirty="0"/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4244458" y="1424254"/>
            <a:ext cx="409093" cy="504056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55040">
                <a:schemeClr val="bg2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130124" y="220132"/>
            <a:ext cx="2664296" cy="1224136"/>
          </a:xfrm>
          <a:prstGeom prst="ellipse">
            <a:avLst/>
          </a:prstGeom>
          <a:gradFill>
            <a:gsLst>
              <a:gs pos="9000">
                <a:schemeClr val="accent1">
                  <a:lumMod val="60000"/>
                  <a:lumOff val="40000"/>
                </a:schemeClr>
              </a:gs>
              <a:gs pos="96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9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Овал 14"/>
          <p:cNvSpPr/>
          <p:nvPr/>
        </p:nvSpPr>
        <p:spPr>
          <a:xfrm>
            <a:off x="611560" y="1281471"/>
            <a:ext cx="2664296" cy="1224136"/>
          </a:xfrm>
          <a:prstGeom prst="ellipse">
            <a:avLst/>
          </a:prstGeom>
          <a:gradFill>
            <a:gsLst>
              <a:gs pos="9000">
                <a:schemeClr val="accent1">
                  <a:lumMod val="60000"/>
                  <a:lumOff val="40000"/>
                </a:schemeClr>
              </a:gs>
              <a:gs pos="96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9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6" name="Овал 15"/>
          <p:cNvSpPr/>
          <p:nvPr/>
        </p:nvSpPr>
        <p:spPr>
          <a:xfrm>
            <a:off x="5796136" y="1340768"/>
            <a:ext cx="2664296" cy="1224136"/>
          </a:xfrm>
          <a:prstGeom prst="ellipse">
            <a:avLst/>
          </a:prstGeom>
          <a:gradFill>
            <a:gsLst>
              <a:gs pos="9000">
                <a:schemeClr val="accent1">
                  <a:lumMod val="60000"/>
                  <a:lumOff val="40000"/>
                </a:schemeClr>
              </a:gs>
              <a:gs pos="96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9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7" name="Овал 16"/>
          <p:cNvSpPr/>
          <p:nvPr/>
        </p:nvSpPr>
        <p:spPr>
          <a:xfrm>
            <a:off x="1043608" y="2924944"/>
            <a:ext cx="2664296" cy="1224136"/>
          </a:xfrm>
          <a:prstGeom prst="ellipse">
            <a:avLst/>
          </a:prstGeom>
          <a:gradFill>
            <a:gsLst>
              <a:gs pos="9000">
                <a:schemeClr val="accent1">
                  <a:lumMod val="60000"/>
                  <a:lumOff val="40000"/>
                </a:schemeClr>
              </a:gs>
              <a:gs pos="96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9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8" name="Овал 17"/>
          <p:cNvSpPr/>
          <p:nvPr/>
        </p:nvSpPr>
        <p:spPr>
          <a:xfrm>
            <a:off x="5172660" y="2924944"/>
            <a:ext cx="2664296" cy="1224136"/>
          </a:xfrm>
          <a:prstGeom prst="ellipse">
            <a:avLst/>
          </a:prstGeom>
          <a:gradFill>
            <a:gsLst>
              <a:gs pos="9000">
                <a:schemeClr val="accent1">
                  <a:lumMod val="60000"/>
                  <a:lumOff val="40000"/>
                </a:schemeClr>
              </a:gs>
              <a:gs pos="96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9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1" name="Стрелка вправо 20"/>
          <p:cNvSpPr/>
          <p:nvPr/>
        </p:nvSpPr>
        <p:spPr>
          <a:xfrm rot="9308734">
            <a:off x="2995796" y="2601092"/>
            <a:ext cx="357957" cy="445910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55040">
                <a:schemeClr val="bg2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2096426">
            <a:off x="2995796" y="2007413"/>
            <a:ext cx="357957" cy="445910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55040">
                <a:schemeClr val="bg2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9611709">
            <a:off x="5528867" y="1938622"/>
            <a:ext cx="357957" cy="445910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55040">
                <a:schemeClr val="bg2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2216916">
            <a:off x="5534171" y="2609324"/>
            <a:ext cx="357957" cy="445910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55040">
                <a:schemeClr val="bg2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Овал 24"/>
              <p:cNvSpPr/>
              <p:nvPr/>
            </p:nvSpPr>
            <p:spPr>
              <a:xfrm>
                <a:off x="-36512" y="5517232"/>
                <a:ext cx="2664296" cy="1224136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</m:oMath>
                </a14:m>
                <a:endParaRPr lang="ru-RU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Овал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5517232"/>
                <a:ext cx="2664296" cy="1224136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Овал 25"/>
              <p:cNvSpPr/>
              <p:nvPr/>
            </p:nvSpPr>
            <p:spPr>
              <a:xfrm>
                <a:off x="1784708" y="5633864"/>
                <a:ext cx="2664296" cy="122413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</m:oMath>
                </a14:m>
                <a:endParaRPr lang="ru-RU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Овал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708" y="5633864"/>
                <a:ext cx="2664296" cy="1224136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Овал 26"/>
          <p:cNvSpPr/>
          <p:nvPr/>
        </p:nvSpPr>
        <p:spPr>
          <a:xfrm>
            <a:off x="3995936" y="5733256"/>
            <a:ext cx="2664296" cy="122413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 2x-1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Овал 28"/>
              <p:cNvSpPr/>
              <p:nvPr/>
            </p:nvSpPr>
            <p:spPr>
              <a:xfrm>
                <a:off x="1786" y="4617132"/>
                <a:ext cx="2664296" cy="122413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</m:oMath>
                </a14:m>
                <a:endParaRPr lang="ru-RU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Овал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" y="4617132"/>
                <a:ext cx="2664296" cy="1224136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Овал 30"/>
              <p:cNvSpPr/>
              <p:nvPr/>
            </p:nvSpPr>
            <p:spPr>
              <a:xfrm>
                <a:off x="2555776" y="4617132"/>
                <a:ext cx="2664296" cy="1224136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𝟓𝐱</m:t>
                        </m:r>
                      </m:den>
                    </m:f>
                  </m:oMath>
                </a14:m>
                <a:endParaRPr lang="ru-RU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Овал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617132"/>
                <a:ext cx="2664296" cy="1224136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Овал 31"/>
              <p:cNvSpPr/>
              <p:nvPr/>
            </p:nvSpPr>
            <p:spPr>
              <a:xfrm>
                <a:off x="4752847" y="4747447"/>
                <a:ext cx="2664296" cy="1224136"/>
              </a:xfrm>
              <a:prstGeom prst="ellipse">
                <a:avLst/>
              </a:prstGeom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</m:oMath>
                </a14:m>
                <a:endParaRPr lang="ru-RU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Овал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847" y="4747447"/>
                <a:ext cx="2664296" cy="1224136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Овал 29"/>
              <p:cNvSpPr/>
              <p:nvPr/>
            </p:nvSpPr>
            <p:spPr>
              <a:xfrm>
                <a:off x="6504808" y="4293096"/>
                <a:ext cx="2664296" cy="1224136"/>
              </a:xfrm>
              <a:prstGeom prst="ellipse">
                <a:avLst/>
              </a:prstGeom>
              <a:gradFill>
                <a:gsLst>
                  <a:gs pos="11280">
                    <a:schemeClr val="accent3">
                      <a:lumMod val="75000"/>
                    </a:schemeClr>
                  </a:gs>
                  <a:gs pos="48000">
                    <a:schemeClr val="accent3">
                      <a:lumMod val="50000"/>
                    </a:schemeClr>
                  </a:gs>
                  <a:gs pos="0">
                    <a:srgbClr val="99FF99"/>
                  </a:gs>
                  <a:gs pos="8000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000" b="1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</m:oMath>
                </a14:m>
                <a:endParaRPr lang="ru-RU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Овал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808" y="4293096"/>
                <a:ext cx="2664296" cy="1224136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Овал 32"/>
              <p:cNvSpPr/>
              <p:nvPr/>
            </p:nvSpPr>
            <p:spPr>
              <a:xfrm>
                <a:off x="6634491" y="5733256"/>
                <a:ext cx="2664296" cy="1224136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1" i="0" smtClean="0"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3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3" name="Овал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491" y="5733256"/>
                <a:ext cx="2664296" cy="1224136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7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53574E-7 L 0.33837 -0.640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10" y="-32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8.53574E-7 L 0.35052 -0.472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7" y="-23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0.64844 -0.446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31" y="-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0.41736 -0.2604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68" y="-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37187 -0.3895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-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  <p:bldP spid="31" grpId="0" animBg="1"/>
      <p:bldP spid="32" grpId="0" animBg="1"/>
      <p:bldP spid="30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37037" y="811128"/>
                <a:ext cx="3384376" cy="892552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3200" dirty="0" smtClean="0">
                    <a:solidFill>
                      <a:prstClr val="black"/>
                    </a:solidFill>
                    <a:latin typeface="Times New Roman"/>
                  </a:rPr>
                  <a:t>Функция </a:t>
                </a:r>
                <a:r>
                  <a:rPr lang="ru-RU" sz="3200" b="1" i="1" dirty="0" smtClean="0">
                    <a:solidFill>
                      <a:schemeClr val="tx1"/>
                    </a:solidFill>
                    <a:latin typeface="Times New Roman"/>
                  </a:rPr>
                  <a:t>y</a:t>
                </a:r>
                <a:r>
                  <a:rPr lang="ru-RU" sz="3200" b="1" dirty="0">
                    <a:solidFill>
                      <a:schemeClr val="tx1"/>
                    </a:solidFill>
                    <a:latin typeface="Times New Roman"/>
                  </a:rPr>
                  <a:t> =</a:t>
                </a:r>
                <a:r>
                  <a:rPr lang="en-US" sz="24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37" y="811128"/>
                <a:ext cx="3384376" cy="8925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Группа 47"/>
          <p:cNvGrpSpPr/>
          <p:nvPr/>
        </p:nvGrpSpPr>
        <p:grpSpPr>
          <a:xfrm>
            <a:off x="3541402" y="1741691"/>
            <a:ext cx="5496409" cy="4986575"/>
            <a:chOff x="5542590" y="1267489"/>
            <a:chExt cx="3382813" cy="4033719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7308304" y="1295183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7527121" y="1295183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7747737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7966554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8185156" y="127003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8403973" y="127003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8624589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542590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5761407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5982023" y="129264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6200840" y="129264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6419442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638259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6858875" y="1267489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5542590" y="3207563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5556667" y="2994644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5542590" y="277181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5556667" y="2558898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5548274" y="2346932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5562351" y="2134013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5548274" y="191118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5562351" y="169826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5555752" y="515233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5569829" y="4939418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5555752" y="4716591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H="1">
              <a:off x="5569829" y="4503672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5561436" y="429170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>
              <a:off x="5575513" y="407878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5561436" y="3855960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5575513" y="3643041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>
              <a:off x="5549171" y="148080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Прямая со стрелкой 4"/>
          <p:cNvCxnSpPr/>
          <p:nvPr/>
        </p:nvCxnSpPr>
        <p:spPr>
          <a:xfrm>
            <a:off x="3485369" y="4413800"/>
            <a:ext cx="54989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6059345" y="1743262"/>
            <a:ext cx="0" cy="4985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511319" y="4298972"/>
            <a:ext cx="591757" cy="6468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i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2800" b="1" i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85838" y="4363277"/>
            <a:ext cx="425065" cy="3424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2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20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410342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942346" y="4146746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224404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44698" y="3971592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57281" y="1452519"/>
            <a:ext cx="557898" cy="6468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i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2800" b="1" i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7479869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7287650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5933864" y="3075650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5636217" y="2900495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5942049" y="3876872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5644401" y="3701717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5933864" y="3608067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5636217" y="343291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5936360" y="3344246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5638712" y="3169092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6778345" y="431255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6592407" y="441478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7133506" y="4319123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6947568" y="4421355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7791105" y="4102237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366438" y="3031141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7841336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7649117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4256893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4010304" y="4433051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5326420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5066243" y="4433051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4624896" y="435085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4365839" y="4420493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4980057" y="435743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4721024" y="4430866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5687887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5543965" y="4512645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5930951" y="5745251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5576979" y="5600306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5922470" y="4674155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5354383" y="4430866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>
            <a:off x="5930654" y="5475377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5560122" y="5318428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5922470" y="5206572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5570636" y="5049624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5924965" y="4942751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5559469" y="4756459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Овал 103"/>
          <p:cNvSpPr/>
          <p:nvPr/>
        </p:nvSpPr>
        <p:spPr>
          <a:xfrm>
            <a:off x="4215857" y="4640585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5292804" y="5049624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5644698" y="5704517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737031" y="3701717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6341954" y="2634089"/>
            <a:ext cx="2210895" cy="1611497"/>
          </a:xfrm>
          <a:custGeom>
            <a:avLst/>
            <a:gdLst>
              <a:gd name="connsiteX0" fmla="*/ 0 w 1360715"/>
              <a:gd name="connsiteY0" fmla="*/ 0 h 1303565"/>
              <a:gd name="connsiteX1" fmla="*/ 54429 w 1360715"/>
              <a:gd name="connsiteY1" fmla="*/ 351065 h 1303565"/>
              <a:gd name="connsiteX2" fmla="*/ 272143 w 1360715"/>
              <a:gd name="connsiteY2" fmla="*/ 895350 h 1303565"/>
              <a:gd name="connsiteX3" fmla="*/ 922565 w 1360715"/>
              <a:gd name="connsiteY3" fmla="*/ 1232807 h 1303565"/>
              <a:gd name="connsiteX4" fmla="*/ 1360715 w 1360715"/>
              <a:gd name="connsiteY4" fmla="*/ 1303565 h 1303565"/>
              <a:gd name="connsiteX0" fmla="*/ 0 w 1360715"/>
              <a:gd name="connsiteY0" fmla="*/ 0 h 1303565"/>
              <a:gd name="connsiteX1" fmla="*/ 40142 w 1360715"/>
              <a:gd name="connsiteY1" fmla="*/ 355827 h 1303565"/>
              <a:gd name="connsiteX2" fmla="*/ 272143 w 1360715"/>
              <a:gd name="connsiteY2" fmla="*/ 895350 h 1303565"/>
              <a:gd name="connsiteX3" fmla="*/ 922565 w 1360715"/>
              <a:gd name="connsiteY3" fmla="*/ 1232807 h 1303565"/>
              <a:gd name="connsiteX4" fmla="*/ 1360715 w 1360715"/>
              <a:gd name="connsiteY4" fmla="*/ 1303565 h 1303565"/>
              <a:gd name="connsiteX0" fmla="*/ 0 w 1360715"/>
              <a:gd name="connsiteY0" fmla="*/ 0 h 1303565"/>
              <a:gd name="connsiteX1" fmla="*/ 40142 w 1360715"/>
              <a:gd name="connsiteY1" fmla="*/ 355827 h 1303565"/>
              <a:gd name="connsiteX2" fmla="*/ 272143 w 1360715"/>
              <a:gd name="connsiteY2" fmla="*/ 895350 h 1303565"/>
              <a:gd name="connsiteX3" fmla="*/ 922565 w 1360715"/>
              <a:gd name="connsiteY3" fmla="*/ 1232807 h 1303565"/>
              <a:gd name="connsiteX4" fmla="*/ 1360715 w 1360715"/>
              <a:gd name="connsiteY4" fmla="*/ 1303565 h 130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0715" h="1303565">
                <a:moveTo>
                  <a:pt x="0" y="0"/>
                </a:moveTo>
                <a:cubicBezTo>
                  <a:pt x="4536" y="100920"/>
                  <a:pt x="6692" y="199458"/>
                  <a:pt x="40142" y="355827"/>
                </a:cubicBezTo>
                <a:cubicBezTo>
                  <a:pt x="73592" y="512196"/>
                  <a:pt x="125073" y="749187"/>
                  <a:pt x="272143" y="895350"/>
                </a:cubicBezTo>
                <a:cubicBezTo>
                  <a:pt x="419213" y="1041513"/>
                  <a:pt x="741136" y="1164771"/>
                  <a:pt x="922565" y="1232807"/>
                </a:cubicBezTo>
                <a:cubicBezTo>
                  <a:pt x="1103994" y="1300843"/>
                  <a:pt x="1232354" y="1302204"/>
                  <a:pt x="1360715" y="1303565"/>
                </a:cubicBezTo>
              </a:path>
            </a:pathLst>
          </a:cu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 107"/>
          <p:cNvSpPr/>
          <p:nvPr/>
        </p:nvSpPr>
        <p:spPr>
          <a:xfrm rot="11092322">
            <a:off x="3576378" y="4667528"/>
            <a:ext cx="2291531" cy="1585506"/>
          </a:xfrm>
          <a:custGeom>
            <a:avLst/>
            <a:gdLst>
              <a:gd name="connsiteX0" fmla="*/ 0 w 1360715"/>
              <a:gd name="connsiteY0" fmla="*/ 0 h 1303565"/>
              <a:gd name="connsiteX1" fmla="*/ 54429 w 1360715"/>
              <a:gd name="connsiteY1" fmla="*/ 351065 h 1303565"/>
              <a:gd name="connsiteX2" fmla="*/ 272143 w 1360715"/>
              <a:gd name="connsiteY2" fmla="*/ 895350 h 1303565"/>
              <a:gd name="connsiteX3" fmla="*/ 922565 w 1360715"/>
              <a:gd name="connsiteY3" fmla="*/ 1232807 h 1303565"/>
              <a:gd name="connsiteX4" fmla="*/ 1360715 w 1360715"/>
              <a:gd name="connsiteY4" fmla="*/ 1303565 h 1303565"/>
              <a:gd name="connsiteX0" fmla="*/ 0 w 1360715"/>
              <a:gd name="connsiteY0" fmla="*/ 0 h 1303565"/>
              <a:gd name="connsiteX1" fmla="*/ 40142 w 1360715"/>
              <a:gd name="connsiteY1" fmla="*/ 355827 h 1303565"/>
              <a:gd name="connsiteX2" fmla="*/ 272143 w 1360715"/>
              <a:gd name="connsiteY2" fmla="*/ 895350 h 1303565"/>
              <a:gd name="connsiteX3" fmla="*/ 922565 w 1360715"/>
              <a:gd name="connsiteY3" fmla="*/ 1232807 h 1303565"/>
              <a:gd name="connsiteX4" fmla="*/ 1360715 w 1360715"/>
              <a:gd name="connsiteY4" fmla="*/ 1303565 h 1303565"/>
              <a:gd name="connsiteX0" fmla="*/ 0 w 1360715"/>
              <a:gd name="connsiteY0" fmla="*/ 0 h 1303565"/>
              <a:gd name="connsiteX1" fmla="*/ 40142 w 1360715"/>
              <a:gd name="connsiteY1" fmla="*/ 355827 h 1303565"/>
              <a:gd name="connsiteX2" fmla="*/ 272143 w 1360715"/>
              <a:gd name="connsiteY2" fmla="*/ 895350 h 1303565"/>
              <a:gd name="connsiteX3" fmla="*/ 922565 w 1360715"/>
              <a:gd name="connsiteY3" fmla="*/ 1232807 h 1303565"/>
              <a:gd name="connsiteX4" fmla="*/ 1360715 w 1360715"/>
              <a:gd name="connsiteY4" fmla="*/ 1303565 h 1303565"/>
              <a:gd name="connsiteX0" fmla="*/ 51 w 1360766"/>
              <a:gd name="connsiteY0" fmla="*/ 0 h 1303565"/>
              <a:gd name="connsiteX1" fmla="*/ 40193 w 1360766"/>
              <a:gd name="connsiteY1" fmla="*/ 355827 h 1303565"/>
              <a:gd name="connsiteX2" fmla="*/ 335583 w 1360766"/>
              <a:gd name="connsiteY2" fmla="*/ 965577 h 1303565"/>
              <a:gd name="connsiteX3" fmla="*/ 922616 w 1360766"/>
              <a:gd name="connsiteY3" fmla="*/ 1232807 h 1303565"/>
              <a:gd name="connsiteX4" fmla="*/ 1360766 w 1360766"/>
              <a:gd name="connsiteY4" fmla="*/ 1303565 h 1303565"/>
              <a:gd name="connsiteX0" fmla="*/ 0 w 1360715"/>
              <a:gd name="connsiteY0" fmla="*/ 0 h 1303565"/>
              <a:gd name="connsiteX1" fmla="*/ 90279 w 1360715"/>
              <a:gd name="connsiteY1" fmla="*/ 463626 h 1303565"/>
              <a:gd name="connsiteX2" fmla="*/ 335532 w 1360715"/>
              <a:gd name="connsiteY2" fmla="*/ 965577 h 1303565"/>
              <a:gd name="connsiteX3" fmla="*/ 922565 w 1360715"/>
              <a:gd name="connsiteY3" fmla="*/ 1232807 h 1303565"/>
              <a:gd name="connsiteX4" fmla="*/ 1360715 w 1360715"/>
              <a:gd name="connsiteY4" fmla="*/ 1303565 h 1303565"/>
              <a:gd name="connsiteX0" fmla="*/ 0 w 1360715"/>
              <a:gd name="connsiteY0" fmla="*/ 0 h 1303565"/>
              <a:gd name="connsiteX1" fmla="*/ 90279 w 1360715"/>
              <a:gd name="connsiteY1" fmla="*/ 463626 h 1303565"/>
              <a:gd name="connsiteX2" fmla="*/ 335532 w 1360715"/>
              <a:gd name="connsiteY2" fmla="*/ 965577 h 1303565"/>
              <a:gd name="connsiteX3" fmla="*/ 1024805 w 1360715"/>
              <a:gd name="connsiteY3" fmla="*/ 1236818 h 1303565"/>
              <a:gd name="connsiteX4" fmla="*/ 1360715 w 1360715"/>
              <a:gd name="connsiteY4" fmla="*/ 1303565 h 1303565"/>
              <a:gd name="connsiteX0" fmla="*/ 0 w 1396758"/>
              <a:gd name="connsiteY0" fmla="*/ 0 h 1314994"/>
              <a:gd name="connsiteX1" fmla="*/ 90279 w 1396758"/>
              <a:gd name="connsiteY1" fmla="*/ 463626 h 1314994"/>
              <a:gd name="connsiteX2" fmla="*/ 335532 w 1396758"/>
              <a:gd name="connsiteY2" fmla="*/ 965577 h 1314994"/>
              <a:gd name="connsiteX3" fmla="*/ 1024805 w 1396758"/>
              <a:gd name="connsiteY3" fmla="*/ 1236818 h 1314994"/>
              <a:gd name="connsiteX4" fmla="*/ 1396758 w 1396758"/>
              <a:gd name="connsiteY4" fmla="*/ 1314994 h 1314994"/>
              <a:gd name="connsiteX0" fmla="*/ 0 w 1410343"/>
              <a:gd name="connsiteY0" fmla="*/ 0 h 1282540"/>
              <a:gd name="connsiteX1" fmla="*/ 90279 w 1410343"/>
              <a:gd name="connsiteY1" fmla="*/ 463626 h 1282540"/>
              <a:gd name="connsiteX2" fmla="*/ 335532 w 1410343"/>
              <a:gd name="connsiteY2" fmla="*/ 965577 h 1282540"/>
              <a:gd name="connsiteX3" fmla="*/ 1024805 w 1410343"/>
              <a:gd name="connsiteY3" fmla="*/ 1236818 h 1282540"/>
              <a:gd name="connsiteX4" fmla="*/ 1410343 w 1410343"/>
              <a:gd name="connsiteY4" fmla="*/ 1282540 h 1282540"/>
              <a:gd name="connsiteX0" fmla="*/ 0 w 1410343"/>
              <a:gd name="connsiteY0" fmla="*/ 0 h 1282540"/>
              <a:gd name="connsiteX1" fmla="*/ 90279 w 1410343"/>
              <a:gd name="connsiteY1" fmla="*/ 463626 h 1282540"/>
              <a:gd name="connsiteX2" fmla="*/ 335532 w 1410343"/>
              <a:gd name="connsiteY2" fmla="*/ 965577 h 1282540"/>
              <a:gd name="connsiteX3" fmla="*/ 673973 w 1410343"/>
              <a:gd name="connsiteY3" fmla="*/ 1149395 h 1282540"/>
              <a:gd name="connsiteX4" fmla="*/ 1024805 w 1410343"/>
              <a:gd name="connsiteY4" fmla="*/ 1236818 h 1282540"/>
              <a:gd name="connsiteX5" fmla="*/ 1410343 w 1410343"/>
              <a:gd name="connsiteY5" fmla="*/ 1282540 h 1282540"/>
              <a:gd name="connsiteX0" fmla="*/ 0 w 1410343"/>
              <a:gd name="connsiteY0" fmla="*/ 0 h 1282540"/>
              <a:gd name="connsiteX1" fmla="*/ 90279 w 1410343"/>
              <a:gd name="connsiteY1" fmla="*/ 463626 h 1282540"/>
              <a:gd name="connsiteX2" fmla="*/ 335532 w 1410343"/>
              <a:gd name="connsiteY2" fmla="*/ 965577 h 1282540"/>
              <a:gd name="connsiteX3" fmla="*/ 667513 w 1410343"/>
              <a:gd name="connsiteY3" fmla="*/ 1170740 h 1282540"/>
              <a:gd name="connsiteX4" fmla="*/ 1024805 w 1410343"/>
              <a:gd name="connsiteY4" fmla="*/ 1236818 h 1282540"/>
              <a:gd name="connsiteX5" fmla="*/ 1410343 w 1410343"/>
              <a:gd name="connsiteY5" fmla="*/ 1282540 h 128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0343" h="1282540">
                <a:moveTo>
                  <a:pt x="0" y="0"/>
                </a:moveTo>
                <a:cubicBezTo>
                  <a:pt x="4536" y="100920"/>
                  <a:pt x="34357" y="302697"/>
                  <a:pt x="90279" y="463626"/>
                </a:cubicBezTo>
                <a:cubicBezTo>
                  <a:pt x="146201" y="624555"/>
                  <a:pt x="239326" y="847725"/>
                  <a:pt x="335532" y="965577"/>
                </a:cubicBezTo>
                <a:cubicBezTo>
                  <a:pt x="431738" y="1083429"/>
                  <a:pt x="552634" y="1125533"/>
                  <a:pt x="667513" y="1170740"/>
                </a:cubicBezTo>
                <a:cubicBezTo>
                  <a:pt x="782392" y="1215947"/>
                  <a:pt x="901000" y="1218185"/>
                  <a:pt x="1024805" y="1236818"/>
                </a:cubicBezTo>
                <a:cubicBezTo>
                  <a:pt x="1148610" y="1255451"/>
                  <a:pt x="1281982" y="1281179"/>
                  <a:pt x="1410343" y="1282540"/>
                </a:cubicBezTo>
              </a:path>
            </a:pathLst>
          </a:cu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9" name="Группа 108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110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2" name="Прямоугольник 111"/>
          <p:cNvSpPr/>
          <p:nvPr/>
        </p:nvSpPr>
        <p:spPr>
          <a:xfrm>
            <a:off x="1970" y="30078"/>
            <a:ext cx="73374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Построение графика функции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816055"/>
              </p:ext>
            </p:extLst>
          </p:nvPr>
        </p:nvGraphicFramePr>
        <p:xfrm>
          <a:off x="270621" y="1861229"/>
          <a:ext cx="4013347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939"/>
                <a:gridCol w="576064"/>
                <a:gridCol w="864096"/>
                <a:gridCol w="576064"/>
                <a:gridCol w="504056"/>
                <a:gridCol w="720080"/>
                <a:gridCol w="4320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-2,5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7107932" y="-11777"/>
                <a:ext cx="1277914" cy="1170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i="1" dirty="0">
                    <a:solidFill>
                      <a:srgbClr val="FF0000"/>
                    </a:solidFill>
                    <a:latin typeface="Times New Roman"/>
                  </a:rPr>
                  <a:t>y</a:t>
                </a:r>
                <a:r>
                  <a:rPr lang="ru-RU" sz="4400" b="1" dirty="0">
                    <a:solidFill>
                      <a:srgbClr val="FF0000"/>
                    </a:solidFill>
                    <a:latin typeface="Times New Roman"/>
                  </a:rPr>
                  <a:t> =</a:t>
                </a:r>
                <a:r>
                  <a:rPr lang="en-US" sz="36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12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932" y="-11777"/>
                <a:ext cx="1277914" cy="1170449"/>
              </a:xfrm>
              <a:prstGeom prst="rect">
                <a:avLst/>
              </a:prstGeom>
              <a:blipFill rotWithShape="1">
                <a:blip r:embed="rId4"/>
                <a:stretch>
                  <a:fillRect l="-19048" b="-88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677575" y="3991305"/>
            <a:ext cx="1656224" cy="923330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 &gt; 0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7750495" y="1575437"/>
            <a:ext cx="324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000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4282890" y="1601317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1000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4198960" y="6160463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1000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7835055" y="6160463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ru-RU" sz="1000" dirty="0"/>
          </a:p>
        </p:txBody>
      </p:sp>
      <p:sp>
        <p:nvSpPr>
          <p:cNvPr id="25" name="Овал 24"/>
          <p:cNvSpPr/>
          <p:nvPr/>
        </p:nvSpPr>
        <p:spPr>
          <a:xfrm>
            <a:off x="7649117" y="1575437"/>
            <a:ext cx="541472" cy="54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4220295" y="6134583"/>
            <a:ext cx="541472" cy="54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27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104" grpId="0" animBg="1"/>
      <p:bldP spid="105" grpId="0" animBg="1"/>
      <p:bldP spid="106" grpId="0" animBg="1"/>
      <p:bldP spid="107" grpId="0" animBg="1"/>
      <p:bldP spid="13" grpId="0" animBg="1"/>
      <p:bldP spid="108" grpId="0" animBg="1"/>
      <p:bldP spid="25" grpId="0" animBg="1"/>
      <p:bldP spid="1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10519" y="708260"/>
                <a:ext cx="3384376" cy="900824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3200" dirty="0" smtClean="0">
                    <a:solidFill>
                      <a:prstClr val="black"/>
                    </a:solidFill>
                    <a:latin typeface="Times New Roman"/>
                  </a:rPr>
                  <a:t>Функция </a:t>
                </a:r>
                <a:r>
                  <a:rPr lang="ru-RU" sz="3200" b="1" i="1" dirty="0" smtClean="0">
                    <a:solidFill>
                      <a:schemeClr val="tx1"/>
                    </a:solidFill>
                    <a:latin typeface="Times New Roman"/>
                  </a:rPr>
                  <a:t>y</a:t>
                </a:r>
                <a:r>
                  <a:rPr lang="ru-RU" sz="3200" b="1" dirty="0">
                    <a:solidFill>
                      <a:schemeClr val="tx1"/>
                    </a:solidFill>
                    <a:latin typeface="Times New Roman"/>
                  </a:rPr>
                  <a:t> =</a:t>
                </a:r>
                <a:r>
                  <a:rPr lang="en-US" sz="24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19" y="708260"/>
                <a:ext cx="3384376" cy="9008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Группа 47"/>
          <p:cNvGrpSpPr/>
          <p:nvPr/>
        </p:nvGrpSpPr>
        <p:grpSpPr>
          <a:xfrm>
            <a:off x="3541402" y="1741691"/>
            <a:ext cx="5496409" cy="4986575"/>
            <a:chOff x="5542590" y="1267489"/>
            <a:chExt cx="3382813" cy="4033719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7308304" y="1295183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7527121" y="1295183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7747737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7966554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8185156" y="127003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8403973" y="127003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8624589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542590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5761407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5982023" y="129264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6200840" y="129264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6419442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638259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6858875" y="1267489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5542590" y="3207563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5556667" y="2994644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5542590" y="277181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5556667" y="2558898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5548274" y="2346932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5562351" y="2134013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5548274" y="191118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5562351" y="169826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5555752" y="515233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5569829" y="4939418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5555752" y="4716591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H="1">
              <a:off x="5569829" y="4503672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5561436" y="429170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>
              <a:off x="5575513" y="407878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5561436" y="3855960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5575513" y="3643041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>
              <a:off x="5549171" y="148080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Прямая со стрелкой 4"/>
          <p:cNvCxnSpPr/>
          <p:nvPr/>
        </p:nvCxnSpPr>
        <p:spPr>
          <a:xfrm>
            <a:off x="3485369" y="4413800"/>
            <a:ext cx="54989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6059345" y="1743262"/>
            <a:ext cx="0" cy="4985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511319" y="4298972"/>
            <a:ext cx="591757" cy="6468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i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2800" b="1" i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85838" y="4363277"/>
            <a:ext cx="425065" cy="3424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2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20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410342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942346" y="4146746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224404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44698" y="3971592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57281" y="1452519"/>
            <a:ext cx="557898" cy="6468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i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2800" b="1" i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7479869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7287650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5933864" y="3075650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5636217" y="2900495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5942049" y="3876872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5644401" y="3701717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5933864" y="3608067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5636217" y="343291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5936360" y="3344246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5638712" y="3169092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6778345" y="431255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6592407" y="441478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7133506" y="4319123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6947568" y="4421355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7791105" y="4637239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366438" y="5697825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7841336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7649117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4256893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4010304" y="4433051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5326420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5066243" y="4433051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4624896" y="435085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4365839" y="4420493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4980057" y="435743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4721024" y="4430866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5687887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5543965" y="4512645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5930951" y="5745251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5576979" y="5600306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5922470" y="4674155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5354383" y="4430866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>
            <a:off x="5930654" y="5475377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5560122" y="5318428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5922470" y="5206572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5570636" y="5049624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5924965" y="4942751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5559469" y="4756459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Овал 103"/>
          <p:cNvSpPr/>
          <p:nvPr/>
        </p:nvSpPr>
        <p:spPr>
          <a:xfrm>
            <a:off x="4215857" y="4098892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5282112" y="3695248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5635607" y="3039425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728114" y="5066848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9" name="Группа 108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110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2" name="Прямоугольник 111"/>
          <p:cNvSpPr/>
          <p:nvPr/>
        </p:nvSpPr>
        <p:spPr>
          <a:xfrm>
            <a:off x="1970" y="30078"/>
            <a:ext cx="73374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Построение графика функции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336236"/>
              </p:ext>
            </p:extLst>
          </p:nvPr>
        </p:nvGraphicFramePr>
        <p:xfrm>
          <a:off x="210519" y="1604454"/>
          <a:ext cx="3785417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033"/>
                <a:gridCol w="504056"/>
                <a:gridCol w="648072"/>
                <a:gridCol w="504056"/>
                <a:gridCol w="504056"/>
                <a:gridCol w="792088"/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-2,5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7107932" y="-11777"/>
                <a:ext cx="1606530" cy="1170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i="1" dirty="0">
                    <a:solidFill>
                      <a:srgbClr val="FF0000"/>
                    </a:solidFill>
                    <a:latin typeface="Times New Roman"/>
                  </a:rPr>
                  <a:t>y</a:t>
                </a:r>
                <a:r>
                  <a:rPr lang="ru-RU" sz="4400" b="1" dirty="0">
                    <a:solidFill>
                      <a:srgbClr val="FF0000"/>
                    </a:solidFill>
                    <a:latin typeface="Times New Roman"/>
                  </a:rPr>
                  <a:t> </a:t>
                </a:r>
                <a:r>
                  <a:rPr lang="ru-RU" sz="4400" b="1" dirty="0" smtClean="0">
                    <a:solidFill>
                      <a:srgbClr val="FF0000"/>
                    </a:solidFill>
                    <a:latin typeface="Times New Roman"/>
                  </a:rPr>
                  <a:t>= -</a:t>
                </a:r>
                <a:r>
                  <a:rPr lang="en-US" sz="3600" b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12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932" y="-11777"/>
                <a:ext cx="1606530" cy="1170449"/>
              </a:xfrm>
              <a:prstGeom prst="rect">
                <a:avLst/>
              </a:prstGeom>
              <a:blipFill rotWithShape="1">
                <a:blip r:embed="rId4"/>
                <a:stretch>
                  <a:fillRect l="-15152" b="-88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олилиния 19"/>
          <p:cNvSpPr/>
          <p:nvPr/>
        </p:nvSpPr>
        <p:spPr>
          <a:xfrm rot="621578">
            <a:off x="6371850" y="4439440"/>
            <a:ext cx="1728807" cy="2005546"/>
          </a:xfrm>
          <a:custGeom>
            <a:avLst/>
            <a:gdLst>
              <a:gd name="connsiteX0" fmla="*/ 2095500 w 2095500"/>
              <a:gd name="connsiteY0" fmla="*/ 0 h 1781175"/>
              <a:gd name="connsiteX1" fmla="*/ 533400 w 2095500"/>
              <a:gd name="connsiteY1" fmla="*/ 628650 h 1781175"/>
              <a:gd name="connsiteX2" fmla="*/ 0 w 2095500"/>
              <a:gd name="connsiteY2" fmla="*/ 1781175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0" h="1781175">
                <a:moveTo>
                  <a:pt x="2095500" y="0"/>
                </a:moveTo>
                <a:cubicBezTo>
                  <a:pt x="1489075" y="165894"/>
                  <a:pt x="882650" y="331788"/>
                  <a:pt x="533400" y="628650"/>
                </a:cubicBezTo>
                <a:cubicBezTo>
                  <a:pt x="184150" y="925512"/>
                  <a:pt x="92075" y="1353343"/>
                  <a:pt x="0" y="1781175"/>
                </a:cubicBezTo>
              </a:path>
            </a:pathLst>
          </a:cu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олилиния 113"/>
          <p:cNvSpPr/>
          <p:nvPr/>
        </p:nvSpPr>
        <p:spPr>
          <a:xfrm rot="11535584">
            <a:off x="4201411" y="2444486"/>
            <a:ext cx="1504224" cy="1976854"/>
          </a:xfrm>
          <a:custGeom>
            <a:avLst/>
            <a:gdLst>
              <a:gd name="connsiteX0" fmla="*/ 2095500 w 2095500"/>
              <a:gd name="connsiteY0" fmla="*/ 0 h 1781175"/>
              <a:gd name="connsiteX1" fmla="*/ 533400 w 2095500"/>
              <a:gd name="connsiteY1" fmla="*/ 628650 h 1781175"/>
              <a:gd name="connsiteX2" fmla="*/ 0 w 2095500"/>
              <a:gd name="connsiteY2" fmla="*/ 1781175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0" h="1781175">
                <a:moveTo>
                  <a:pt x="2095500" y="0"/>
                </a:moveTo>
                <a:cubicBezTo>
                  <a:pt x="1489075" y="165894"/>
                  <a:pt x="882650" y="331788"/>
                  <a:pt x="533400" y="628650"/>
                </a:cubicBezTo>
                <a:cubicBezTo>
                  <a:pt x="184150" y="925512"/>
                  <a:pt x="92075" y="1353343"/>
                  <a:pt x="0" y="1781175"/>
                </a:cubicBezTo>
              </a:path>
            </a:pathLst>
          </a:cu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677575" y="3991305"/>
            <a:ext cx="1656224" cy="923330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 0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750495" y="1575437"/>
            <a:ext cx="324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000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4282890" y="1601317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1000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4198960" y="6160463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1000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7835055" y="6160463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ru-RU" sz="1000" dirty="0"/>
          </a:p>
        </p:txBody>
      </p:sp>
      <p:sp>
        <p:nvSpPr>
          <p:cNvPr id="119" name="Овал 118"/>
          <p:cNvSpPr/>
          <p:nvPr/>
        </p:nvSpPr>
        <p:spPr>
          <a:xfrm>
            <a:off x="4252784" y="1540494"/>
            <a:ext cx="541472" cy="54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7811906" y="6144930"/>
            <a:ext cx="541472" cy="54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52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104" grpId="0" animBg="1"/>
      <p:bldP spid="105" grpId="0" animBg="1"/>
      <p:bldP spid="106" grpId="0" animBg="1"/>
      <p:bldP spid="107" grpId="0" animBg="1"/>
      <p:bldP spid="20" grpId="0" animBg="1"/>
      <p:bldP spid="114" grpId="0" animBg="1"/>
      <p:bldP spid="119" grpId="0" animBg="1"/>
      <p:bldP spid="1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Прямоугольник 134"/>
          <p:cNvSpPr/>
          <p:nvPr/>
        </p:nvSpPr>
        <p:spPr>
          <a:xfrm>
            <a:off x="3767353" y="4433051"/>
            <a:ext cx="296876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87647" y="819358"/>
                <a:ext cx="2944193" cy="892552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3200" dirty="0" smtClean="0">
                    <a:solidFill>
                      <a:prstClr val="black"/>
                    </a:solidFill>
                    <a:latin typeface="Times New Roman"/>
                  </a:rPr>
                  <a:t>Функция </a:t>
                </a:r>
                <a:r>
                  <a:rPr lang="ru-RU" sz="3200" b="1" i="1" dirty="0" smtClean="0">
                    <a:solidFill>
                      <a:schemeClr val="tx1"/>
                    </a:solidFill>
                    <a:latin typeface="Times New Roman"/>
                  </a:rPr>
                  <a:t>y</a:t>
                </a:r>
                <a:r>
                  <a:rPr lang="ru-RU" sz="3200" b="1" dirty="0">
                    <a:solidFill>
                      <a:schemeClr val="tx1"/>
                    </a:solidFill>
                    <a:latin typeface="Times New Roman"/>
                  </a:rPr>
                  <a:t> =</a:t>
                </a:r>
                <a:r>
                  <a:rPr lang="en-US" sz="24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7" y="819358"/>
                <a:ext cx="2944193" cy="8925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Группа 47"/>
          <p:cNvGrpSpPr/>
          <p:nvPr/>
        </p:nvGrpSpPr>
        <p:grpSpPr>
          <a:xfrm>
            <a:off x="3541402" y="1741691"/>
            <a:ext cx="5496409" cy="4986575"/>
            <a:chOff x="5542590" y="1267489"/>
            <a:chExt cx="3382813" cy="4033719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7308304" y="1295183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7527121" y="1295183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7747737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7966554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8185156" y="127003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8403973" y="127003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8624589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542590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5761407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5982023" y="129264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6200840" y="129264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6419442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638259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6858875" y="1267489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5542590" y="3207563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5556667" y="2994644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5542590" y="277181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5556667" y="2558898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5548274" y="2346932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5562351" y="2134013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5548274" y="191118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5562351" y="169826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5555752" y="515233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5569829" y="4939418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5555752" y="4716591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H="1">
              <a:off x="5569829" y="4503672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5561436" y="429170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>
              <a:off x="5575513" y="407878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5561436" y="3855960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5575513" y="3643041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>
              <a:off x="5549171" y="148080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Прямая со стрелкой 4"/>
          <p:cNvCxnSpPr/>
          <p:nvPr/>
        </p:nvCxnSpPr>
        <p:spPr>
          <a:xfrm>
            <a:off x="3485369" y="4413800"/>
            <a:ext cx="54989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6059345" y="1743262"/>
            <a:ext cx="0" cy="4985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511319" y="4298972"/>
            <a:ext cx="591757" cy="6468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i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2800" b="1" i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85838" y="4363277"/>
            <a:ext cx="425065" cy="3424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2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20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410342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942346" y="4146746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224404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44698" y="3971592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57281" y="1452519"/>
            <a:ext cx="557898" cy="6468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i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2800" b="1" i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7479869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7287650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5933864" y="3075650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5636217" y="2900495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5942049" y="3876872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5644401" y="3701717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5933864" y="3608067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5636217" y="343291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5936360" y="3344246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5638712" y="3169092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6778345" y="431255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6592407" y="441478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7133506" y="4319123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6947568" y="4421355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7451024" y="4219431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359020" y="3831703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7841336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7649117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4256893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4010304" y="4433051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5326420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5066243" y="4433051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4624896" y="435085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4365839" y="4420493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4980057" y="435743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4721024" y="4430866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5687887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5543965" y="4512645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5930951" y="5754776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5576979" y="5609831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5922470" y="4674155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5354383" y="4430866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>
            <a:off x="5930654" y="5475377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5560122" y="5318428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5922470" y="5206572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5570636" y="5049624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5924965" y="4942751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5559469" y="4756459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Овал 103"/>
          <p:cNvSpPr/>
          <p:nvPr/>
        </p:nvSpPr>
        <p:spPr>
          <a:xfrm>
            <a:off x="4582084" y="4541937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5292804" y="4658326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5635607" y="4903801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694677" y="4102238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9" name="Группа 108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110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2" name="Прямоугольник 111"/>
          <p:cNvSpPr/>
          <p:nvPr/>
        </p:nvSpPr>
        <p:spPr>
          <a:xfrm>
            <a:off x="-31498" y="30078"/>
            <a:ext cx="74043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Сравнение графиков функций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7778581"/>
                  </p:ext>
                </p:extLst>
              </p:nvPr>
            </p:nvGraphicFramePr>
            <p:xfrm>
              <a:off x="270621" y="1861229"/>
              <a:ext cx="3860459" cy="1587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95019"/>
                    <a:gridCol w="621984"/>
                    <a:gridCol w="504056"/>
                    <a:gridCol w="504056"/>
                    <a:gridCol w="648072"/>
                    <a:gridCol w="414940"/>
                    <a:gridCol w="311547"/>
                    <a:gridCol w="56078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</a:t>
                          </a:r>
                          <a:endParaRPr lang="ru-RU" sz="2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32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a typeface="+mn-ea"/>
                              <a:cs typeface="Times New Roman" panose="02020603050405020304" pitchFamily="18" charset="0"/>
                            </a:rPr>
                            <a:t>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3200" b="1" i="1" kern="120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kern="120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endParaRPr lang="ru-RU" sz="32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</a:t>
                          </a:r>
                          <a:endParaRPr lang="ru-RU" sz="2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32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a typeface="+mn-ea"/>
                              <a:cs typeface="Times New Roman" panose="02020603050405020304" pitchFamily="18" charset="0"/>
                            </a:rPr>
                            <a:t>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3200" b="1" i="1" kern="120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kern="120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endParaRPr lang="ru-RU" sz="32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-4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kern="1200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kern="1200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kern="1200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8641790"/>
                  </p:ext>
                </p:extLst>
              </p:nvPr>
            </p:nvGraphicFramePr>
            <p:xfrm>
              <a:off x="270621" y="1861229"/>
              <a:ext cx="3860459" cy="1587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95019"/>
                    <a:gridCol w="621984"/>
                    <a:gridCol w="504056"/>
                    <a:gridCol w="504056"/>
                    <a:gridCol w="648072"/>
                    <a:gridCol w="414940"/>
                    <a:gridCol w="311547"/>
                    <a:gridCol w="560785"/>
                  </a:tblGrid>
                  <a:tr h="793560"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</a:t>
                          </a:r>
                          <a:endParaRPr lang="ru-RU" sz="2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95327" t="-6107" r="-197196" b="-112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  <a:tr h="793560"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</a:t>
                          </a:r>
                          <a:endParaRPr lang="ru-RU" sz="2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6602" t="-106923" r="-468932" b="-1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-4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89130" t="-106923" b="-1307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7107932" y="-11777"/>
                <a:ext cx="1277914" cy="1170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i="1" dirty="0">
                    <a:solidFill>
                      <a:srgbClr val="FF0000"/>
                    </a:solidFill>
                    <a:latin typeface="Times New Roman"/>
                  </a:rPr>
                  <a:t>y</a:t>
                </a:r>
                <a:r>
                  <a:rPr lang="ru-RU" sz="4400" b="1" dirty="0">
                    <a:solidFill>
                      <a:srgbClr val="FF0000"/>
                    </a:solidFill>
                    <a:latin typeface="Times New Roman"/>
                  </a:rPr>
                  <a:t> =</a:t>
                </a:r>
                <a:r>
                  <a:rPr lang="en-US" sz="36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12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932" y="-11777"/>
                <a:ext cx="1277914" cy="1170449"/>
              </a:xfrm>
              <a:prstGeom prst="rect">
                <a:avLst/>
              </a:prstGeom>
              <a:blipFill rotWithShape="1">
                <a:blip r:embed="rId5"/>
                <a:stretch>
                  <a:fillRect l="-19048" b="-88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Прямоугольник 112"/>
          <p:cNvSpPr/>
          <p:nvPr/>
        </p:nvSpPr>
        <p:spPr>
          <a:xfrm>
            <a:off x="7750495" y="1575437"/>
            <a:ext cx="324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000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4282890" y="1601317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1000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4198960" y="6160463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1000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7835055" y="6160463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ru-RU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Прямоугольник 117"/>
              <p:cNvSpPr/>
              <p:nvPr/>
            </p:nvSpPr>
            <p:spPr>
              <a:xfrm>
                <a:off x="251521" y="3783626"/>
                <a:ext cx="3022784" cy="892552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3200" dirty="0" smtClean="0">
                    <a:solidFill>
                      <a:prstClr val="black"/>
                    </a:solidFill>
                    <a:latin typeface="Times New Roman"/>
                  </a:rPr>
                  <a:t>Функция </a:t>
                </a:r>
                <a:r>
                  <a:rPr lang="ru-RU" sz="3200" b="1" i="1" dirty="0" smtClean="0">
                    <a:solidFill>
                      <a:schemeClr val="tx1"/>
                    </a:solidFill>
                    <a:latin typeface="Times New Roman"/>
                  </a:rPr>
                  <a:t>y</a:t>
                </a:r>
                <a:r>
                  <a:rPr lang="ru-RU" sz="3200" b="1" dirty="0">
                    <a:solidFill>
                      <a:schemeClr val="tx1"/>
                    </a:solidFill>
                    <a:latin typeface="Times New Roman"/>
                  </a:rPr>
                  <a:t> =</a:t>
                </a:r>
                <a:r>
                  <a:rPr lang="en-US" sz="24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8" name="Прямоугольник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3783626"/>
                <a:ext cx="3022784" cy="8925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9" name="Таблица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664351"/>
              </p:ext>
            </p:extLst>
          </p:nvPr>
        </p:nvGraphicFramePr>
        <p:xfrm>
          <a:off x="165819" y="5154654"/>
          <a:ext cx="3248583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635"/>
                <a:gridCol w="457517"/>
                <a:gridCol w="457517"/>
                <a:gridCol w="457517"/>
                <a:gridCol w="457517"/>
                <a:gridCol w="288720"/>
                <a:gridCol w="288720"/>
                <a:gridCol w="288720"/>
                <a:gridCol w="2887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-6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-6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20" name="Овал 119"/>
          <p:cNvSpPr/>
          <p:nvPr/>
        </p:nvSpPr>
        <p:spPr>
          <a:xfrm>
            <a:off x="3896937" y="4633893"/>
            <a:ext cx="100462" cy="8901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4915883" y="4914160"/>
            <a:ext cx="100462" cy="8901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5638712" y="5961040"/>
            <a:ext cx="100462" cy="8901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6408221" y="2801810"/>
            <a:ext cx="100462" cy="8901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6715645" y="3563558"/>
            <a:ext cx="100462" cy="8901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8137447" y="4108199"/>
            <a:ext cx="100462" cy="8901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2" name="Прямая соединительная линия 131"/>
          <p:cNvCxnSpPr/>
          <p:nvPr/>
        </p:nvCxnSpPr>
        <p:spPr>
          <a:xfrm>
            <a:off x="5943753" y="2812067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3" name="Прямоугольник 132"/>
          <p:cNvSpPr/>
          <p:nvPr/>
        </p:nvSpPr>
        <p:spPr>
          <a:xfrm>
            <a:off x="5727433" y="2636912"/>
            <a:ext cx="251992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4" name="Прямая соединительная линия 133"/>
          <p:cNvCxnSpPr/>
          <p:nvPr/>
        </p:nvCxnSpPr>
        <p:spPr>
          <a:xfrm>
            <a:off x="3917290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5930951" y="6009739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5669723" y="5864794"/>
            <a:ext cx="296876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8" name="Прямая соединительная линия 137"/>
          <p:cNvCxnSpPr/>
          <p:nvPr/>
        </p:nvCxnSpPr>
        <p:spPr>
          <a:xfrm>
            <a:off x="8206976" y="4328634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0" name="Овал 139"/>
          <p:cNvSpPr/>
          <p:nvPr/>
        </p:nvSpPr>
        <p:spPr>
          <a:xfrm>
            <a:off x="5837818" y="5442480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8096084" y="4430866"/>
            <a:ext cx="251992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олилиния 130"/>
          <p:cNvSpPr/>
          <p:nvPr/>
        </p:nvSpPr>
        <p:spPr bwMode="auto">
          <a:xfrm rot="10800000">
            <a:off x="3906314" y="4519712"/>
            <a:ext cx="2063634" cy="1565709"/>
          </a:xfrm>
          <a:custGeom>
            <a:avLst/>
            <a:gdLst>
              <a:gd name="connsiteX0" fmla="*/ 0 w 2928258"/>
              <a:gd name="connsiteY0" fmla="*/ 0 h 2939143"/>
              <a:gd name="connsiteX1" fmla="*/ 108858 w 2928258"/>
              <a:gd name="connsiteY1" fmla="*/ 979715 h 2939143"/>
              <a:gd name="connsiteX2" fmla="*/ 326572 w 2928258"/>
              <a:gd name="connsiteY2" fmla="*/ 1948543 h 2939143"/>
              <a:gd name="connsiteX3" fmla="*/ 805543 w 2928258"/>
              <a:gd name="connsiteY3" fmla="*/ 2525486 h 2939143"/>
              <a:gd name="connsiteX4" fmla="*/ 1654629 w 2928258"/>
              <a:gd name="connsiteY4" fmla="*/ 2786743 h 2939143"/>
              <a:gd name="connsiteX5" fmla="*/ 2928258 w 2928258"/>
              <a:gd name="connsiteY5" fmla="*/ 2939143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8258" h="2939143">
                <a:moveTo>
                  <a:pt x="0" y="0"/>
                </a:moveTo>
                <a:cubicBezTo>
                  <a:pt x="27214" y="327479"/>
                  <a:pt x="54429" y="654958"/>
                  <a:pt x="108858" y="979715"/>
                </a:cubicBezTo>
                <a:cubicBezTo>
                  <a:pt x="163287" y="1304472"/>
                  <a:pt x="210458" y="1690915"/>
                  <a:pt x="326572" y="1948543"/>
                </a:cubicBezTo>
                <a:cubicBezTo>
                  <a:pt x="442686" y="2206171"/>
                  <a:pt x="584200" y="2385786"/>
                  <a:pt x="805543" y="2525486"/>
                </a:cubicBezTo>
                <a:cubicBezTo>
                  <a:pt x="1026886" y="2665186"/>
                  <a:pt x="1300843" y="2717800"/>
                  <a:pt x="1654629" y="2786743"/>
                </a:cubicBezTo>
                <a:cubicBezTo>
                  <a:pt x="2008415" y="2855686"/>
                  <a:pt x="2630715" y="2910114"/>
                  <a:pt x="2928258" y="293914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6234015" y="3330097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олилиния 141"/>
          <p:cNvSpPr/>
          <p:nvPr/>
        </p:nvSpPr>
        <p:spPr bwMode="auto">
          <a:xfrm>
            <a:off x="6178768" y="2784021"/>
            <a:ext cx="1989434" cy="1535102"/>
          </a:xfrm>
          <a:custGeom>
            <a:avLst/>
            <a:gdLst>
              <a:gd name="connsiteX0" fmla="*/ 0 w 2928258"/>
              <a:gd name="connsiteY0" fmla="*/ 0 h 2939143"/>
              <a:gd name="connsiteX1" fmla="*/ 108858 w 2928258"/>
              <a:gd name="connsiteY1" fmla="*/ 979715 h 2939143"/>
              <a:gd name="connsiteX2" fmla="*/ 326572 w 2928258"/>
              <a:gd name="connsiteY2" fmla="*/ 1948543 h 2939143"/>
              <a:gd name="connsiteX3" fmla="*/ 805543 w 2928258"/>
              <a:gd name="connsiteY3" fmla="*/ 2525486 h 2939143"/>
              <a:gd name="connsiteX4" fmla="*/ 1654629 w 2928258"/>
              <a:gd name="connsiteY4" fmla="*/ 2786743 h 2939143"/>
              <a:gd name="connsiteX5" fmla="*/ 2928258 w 2928258"/>
              <a:gd name="connsiteY5" fmla="*/ 2939143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8258" h="2939143">
                <a:moveTo>
                  <a:pt x="0" y="0"/>
                </a:moveTo>
                <a:cubicBezTo>
                  <a:pt x="27214" y="327479"/>
                  <a:pt x="54429" y="654958"/>
                  <a:pt x="108858" y="979715"/>
                </a:cubicBezTo>
                <a:cubicBezTo>
                  <a:pt x="163287" y="1304472"/>
                  <a:pt x="210458" y="1690915"/>
                  <a:pt x="326572" y="1948543"/>
                </a:cubicBezTo>
                <a:cubicBezTo>
                  <a:pt x="442686" y="2206171"/>
                  <a:pt x="584200" y="2385786"/>
                  <a:pt x="805543" y="2525486"/>
                </a:cubicBezTo>
                <a:cubicBezTo>
                  <a:pt x="1026886" y="2665186"/>
                  <a:pt x="1300843" y="2717800"/>
                  <a:pt x="1654629" y="2786743"/>
                </a:cubicBezTo>
                <a:cubicBezTo>
                  <a:pt x="2008415" y="2855686"/>
                  <a:pt x="2630715" y="2910114"/>
                  <a:pt x="2928258" y="293914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7123254" y="3846765"/>
            <a:ext cx="100462" cy="8901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/>
          <p:nvPr/>
        </p:nvSpPr>
        <p:spPr>
          <a:xfrm>
            <a:off x="5311333" y="5179264"/>
            <a:ext cx="100462" cy="8901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олилиния 144"/>
          <p:cNvSpPr/>
          <p:nvPr/>
        </p:nvSpPr>
        <p:spPr bwMode="auto">
          <a:xfrm rot="11395616">
            <a:off x="3586280" y="4804431"/>
            <a:ext cx="2230280" cy="1610801"/>
          </a:xfrm>
          <a:custGeom>
            <a:avLst/>
            <a:gdLst>
              <a:gd name="connsiteX0" fmla="*/ 0 w 2928258"/>
              <a:gd name="connsiteY0" fmla="*/ 0 h 2939143"/>
              <a:gd name="connsiteX1" fmla="*/ 108858 w 2928258"/>
              <a:gd name="connsiteY1" fmla="*/ 979715 h 2939143"/>
              <a:gd name="connsiteX2" fmla="*/ 326572 w 2928258"/>
              <a:gd name="connsiteY2" fmla="*/ 1948543 h 2939143"/>
              <a:gd name="connsiteX3" fmla="*/ 805543 w 2928258"/>
              <a:gd name="connsiteY3" fmla="*/ 2525486 h 2939143"/>
              <a:gd name="connsiteX4" fmla="*/ 1654629 w 2928258"/>
              <a:gd name="connsiteY4" fmla="*/ 2786743 h 2939143"/>
              <a:gd name="connsiteX5" fmla="*/ 2928258 w 2928258"/>
              <a:gd name="connsiteY5" fmla="*/ 2939143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8258" h="2939143">
                <a:moveTo>
                  <a:pt x="0" y="0"/>
                </a:moveTo>
                <a:cubicBezTo>
                  <a:pt x="27214" y="327479"/>
                  <a:pt x="54429" y="654958"/>
                  <a:pt x="108858" y="979715"/>
                </a:cubicBezTo>
                <a:cubicBezTo>
                  <a:pt x="163287" y="1304472"/>
                  <a:pt x="210458" y="1690915"/>
                  <a:pt x="326572" y="1948543"/>
                </a:cubicBezTo>
                <a:cubicBezTo>
                  <a:pt x="442686" y="2206171"/>
                  <a:pt x="584200" y="2385786"/>
                  <a:pt x="805543" y="2525486"/>
                </a:cubicBezTo>
                <a:cubicBezTo>
                  <a:pt x="1026886" y="2665186"/>
                  <a:pt x="1300843" y="2717800"/>
                  <a:pt x="1654629" y="2786743"/>
                </a:cubicBezTo>
                <a:cubicBezTo>
                  <a:pt x="2008415" y="2855686"/>
                  <a:pt x="2630715" y="2910114"/>
                  <a:pt x="2928258" y="2939143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7" name="Полилиния 146"/>
          <p:cNvSpPr/>
          <p:nvPr/>
        </p:nvSpPr>
        <p:spPr bwMode="auto">
          <a:xfrm rot="298434">
            <a:off x="6380820" y="2432014"/>
            <a:ext cx="2412282" cy="1686017"/>
          </a:xfrm>
          <a:custGeom>
            <a:avLst/>
            <a:gdLst>
              <a:gd name="connsiteX0" fmla="*/ 0 w 2928258"/>
              <a:gd name="connsiteY0" fmla="*/ 0 h 2939143"/>
              <a:gd name="connsiteX1" fmla="*/ 108858 w 2928258"/>
              <a:gd name="connsiteY1" fmla="*/ 979715 h 2939143"/>
              <a:gd name="connsiteX2" fmla="*/ 326572 w 2928258"/>
              <a:gd name="connsiteY2" fmla="*/ 1948543 h 2939143"/>
              <a:gd name="connsiteX3" fmla="*/ 805543 w 2928258"/>
              <a:gd name="connsiteY3" fmla="*/ 2525486 h 2939143"/>
              <a:gd name="connsiteX4" fmla="*/ 1654629 w 2928258"/>
              <a:gd name="connsiteY4" fmla="*/ 2786743 h 2939143"/>
              <a:gd name="connsiteX5" fmla="*/ 2928258 w 2928258"/>
              <a:gd name="connsiteY5" fmla="*/ 2939143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8258" h="2939143">
                <a:moveTo>
                  <a:pt x="0" y="0"/>
                </a:moveTo>
                <a:cubicBezTo>
                  <a:pt x="27214" y="327479"/>
                  <a:pt x="54429" y="654958"/>
                  <a:pt x="108858" y="979715"/>
                </a:cubicBezTo>
                <a:cubicBezTo>
                  <a:pt x="163287" y="1304472"/>
                  <a:pt x="210458" y="1690915"/>
                  <a:pt x="326572" y="1948543"/>
                </a:cubicBezTo>
                <a:cubicBezTo>
                  <a:pt x="442686" y="2206171"/>
                  <a:pt x="584200" y="2385786"/>
                  <a:pt x="805543" y="2525486"/>
                </a:cubicBezTo>
                <a:cubicBezTo>
                  <a:pt x="1026886" y="2665186"/>
                  <a:pt x="1300843" y="2717800"/>
                  <a:pt x="1654629" y="2786743"/>
                </a:cubicBezTo>
                <a:cubicBezTo>
                  <a:pt x="2008415" y="2855686"/>
                  <a:pt x="2630715" y="2910114"/>
                  <a:pt x="2928258" y="2939143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95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104" grpId="0" animBg="1"/>
      <p:bldP spid="105" grpId="0" animBg="1"/>
      <p:bldP spid="106" grpId="0" animBg="1"/>
      <p:bldP spid="107" grpId="0" animBg="1"/>
      <p:bldP spid="120" grpId="0" animBg="1"/>
      <p:bldP spid="121" grpId="0" animBg="1"/>
      <p:bldP spid="122" grpId="0" animBg="1"/>
      <p:bldP spid="128" grpId="0" animBg="1"/>
      <p:bldP spid="129" grpId="0" animBg="1"/>
      <p:bldP spid="130" grpId="0" animBg="1"/>
      <p:bldP spid="140" grpId="0" animBg="1"/>
      <p:bldP spid="131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42400" y="184475"/>
            <a:ext cx="52222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6204-602B-431F-BC5A-D41186D63792}" type="slidenum">
              <a:rPr lang="ru-RU" smtClean="0"/>
              <a:t>6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3" y="764704"/>
            <a:ext cx="788436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5"/>
            <a:ext cx="7868821" cy="28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5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2555" y="390243"/>
            <a:ext cx="31177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Упражнения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6204-602B-431F-BC5A-D41186D63792}" type="slidenum">
              <a:rPr lang="ru-RU" smtClean="0"/>
              <a:t>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1778" y="979835"/>
            <a:ext cx="8389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ru-RU" sz="3200" dirty="0" smtClean="0">
                <a:latin typeface="Times New Roman"/>
              </a:rPr>
              <a:t>№ </a:t>
            </a:r>
            <a:r>
              <a:rPr lang="ru-RU" sz="3200" dirty="0">
                <a:latin typeface="Times New Roman"/>
              </a:rPr>
              <a:t>183, № 190 (в</a:t>
            </a:r>
            <a:r>
              <a:rPr lang="ru-RU" sz="3200" dirty="0" smtClean="0">
                <a:latin typeface="Times New Roman"/>
              </a:rPr>
              <a:t>), </a:t>
            </a:r>
            <a:r>
              <a:rPr lang="ru-RU" sz="3200" u="sng" dirty="0" smtClean="0">
                <a:latin typeface="Times New Roman"/>
              </a:rPr>
              <a:t>№ </a:t>
            </a:r>
            <a:r>
              <a:rPr lang="ru-RU" sz="3200" u="sng" dirty="0">
                <a:latin typeface="Times New Roman"/>
              </a:rPr>
              <a:t>186 (а), № </a:t>
            </a:r>
            <a:r>
              <a:rPr lang="ru-RU" sz="3200" u="sng" dirty="0" smtClean="0">
                <a:latin typeface="Times New Roman"/>
              </a:rPr>
              <a:t>187</a:t>
            </a:r>
            <a:endParaRPr lang="ru-RU" sz="3200" u="sng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38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6300"/>
            <a:ext cx="66840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 на самоподготовку: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268760"/>
            <a:ext cx="5192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/>
              </a:rPr>
              <a:t>№ </a:t>
            </a:r>
            <a:r>
              <a:rPr lang="ru-RU" sz="3200" dirty="0">
                <a:latin typeface="Times New Roman"/>
              </a:rPr>
              <a:t>186 (б), № 189, № 190 (б</a:t>
            </a:r>
            <a:r>
              <a:rPr lang="ru-RU" sz="3200" dirty="0" smtClean="0">
                <a:latin typeface="Times New Roman"/>
              </a:rPr>
              <a:t>)</a:t>
            </a:r>
            <a:endParaRPr lang="ru-RU" sz="3200" dirty="0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6204-602B-431F-BC5A-D41186D6379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9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395536" y="1205699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indent="-514350" algn="just">
              <a:buAutoNum type="arabicPeriod"/>
            </a:pPr>
            <a:r>
              <a:rPr lang="ru-RU" sz="3200" dirty="0" smtClean="0">
                <a:latin typeface="Times New Roman"/>
              </a:rPr>
              <a:t>Обратная пропорциональность</a:t>
            </a:r>
          </a:p>
          <a:p>
            <a:pPr marL="514350" marR="0" indent="-514350">
              <a:buAutoNum type="arabicPeriod"/>
            </a:pPr>
            <a:r>
              <a:rPr lang="ru-RU" sz="3200" b="0" i="0" u="none" strike="noStrike" baseline="0" dirty="0" smtClean="0">
                <a:latin typeface="Times New Roman"/>
              </a:rPr>
              <a:t>График симметричный, не пересекающийся</a:t>
            </a:r>
          </a:p>
          <a:p>
            <a:pPr marL="514350" marR="0" indent="-514350">
              <a:buAutoNum type="arabicPeriod"/>
            </a:pPr>
            <a:r>
              <a:rPr lang="ru-RU" sz="3200" baseline="0" dirty="0" smtClean="0">
                <a:latin typeface="Times New Roman"/>
              </a:rPr>
              <a:t>Найти точки,</a:t>
            </a:r>
            <a:r>
              <a:rPr lang="ru-RU" sz="3200" dirty="0" smtClean="0">
                <a:latin typeface="Times New Roman"/>
              </a:rPr>
              <a:t> построить</a:t>
            </a:r>
          </a:p>
          <a:p>
            <a:pPr marL="514350" marR="0" indent="-514350" algn="just">
              <a:buAutoNum type="arabicPeriod"/>
            </a:pPr>
            <a:r>
              <a:rPr lang="ru-RU" sz="3200" dirty="0">
                <a:latin typeface="Times New Roman"/>
              </a:rPr>
              <a:t>С ростом </a:t>
            </a:r>
            <a:r>
              <a:rPr lang="ru-RU" sz="3200" dirty="0" smtClean="0">
                <a:latin typeface="Times New Roman"/>
              </a:rPr>
              <a:t>значения Y значение Х уменьшается</a:t>
            </a:r>
          </a:p>
          <a:p>
            <a:pPr marL="514350" marR="0" indent="-514350" algn="just">
              <a:buAutoNum type="arabicPeriod"/>
            </a:pPr>
            <a:r>
              <a:rPr lang="ru-RU" sz="3200" b="0" i="0" u="none" strike="noStrike" baseline="0" dirty="0" smtClean="0">
                <a:latin typeface="Times New Roman"/>
              </a:rPr>
              <a:t>Гипербола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45004" y="301709"/>
            <a:ext cx="25346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557</Words>
  <Application>Microsoft Office PowerPoint</Application>
  <PresentationFormat>Экран (4:3)</PresentationFormat>
  <Paragraphs>208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126</cp:revision>
  <dcterms:created xsi:type="dcterms:W3CDTF">2013-10-12T19:21:06Z</dcterms:created>
  <dcterms:modified xsi:type="dcterms:W3CDTF">2013-10-27T10:39:10Z</dcterms:modified>
</cp:coreProperties>
</file>