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 </a:t>
            </a:r>
            <a:b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(ОД</a:t>
            </a:r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соответствии с ФГОС    ДО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</a:rPr>
              <a:t>Учет разнообразных потребностей ребенка: в признании, в общении, в познании, в движении, в проявлении активности и самостоятельности;</a:t>
            </a:r>
          </a:p>
          <a:p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</a:rPr>
              <a:t>Поощрение  детской игры, исследовательской и творческой активности детей, детских вопросов;</a:t>
            </a:r>
          </a:p>
          <a:p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</a:rPr>
              <a:t>Развивающее взаимодействие ребенка со взрослыми и со сверстниками:</a:t>
            </a:r>
          </a:p>
          <a:p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</a:rPr>
              <a:t>Реализация деятельностного подхода;</a:t>
            </a:r>
          </a:p>
          <a:p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</a:rPr>
              <a:t>В современном детском саду ребенка ценят, а не оценивают.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sz="27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Ценностные </a:t>
            </a:r>
            <a:r>
              <a:rPr lang="ru-RU" sz="2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ориентиры организации образовательного процесса  в соответствии с требованиями ФГОС ДО</a:t>
            </a: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052736"/>
            <a:ext cx="568863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То, что предлагает делать взрослый, ребенку обязательно должно быть </a:t>
            </a:r>
            <a:br>
              <a:rPr lang="ru-RU" sz="3200" dirty="0" smtClean="0"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нужно и интересно. </a:t>
            </a:r>
            <a:b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sz="3200" dirty="0" smtClean="0">
                <a:latin typeface="Monotype Corsiva" pitchFamily="66" charset="0"/>
              </a:rPr>
              <a:t>Осмысленность для ребенка предлагаемой взрослым деятельности - главный залог </a:t>
            </a:r>
            <a:r>
              <a:rPr lang="ru-RU" sz="3200" b="1" dirty="0" smtClean="0">
                <a:solidFill>
                  <a:srgbClr val="0070C0"/>
                </a:solidFill>
                <a:latin typeface="Monotype Corsiva" pitchFamily="66" charset="0"/>
              </a:rPr>
              <a:t>развивающего эффекта.</a:t>
            </a:r>
            <a:r>
              <a:rPr lang="ru-RU" sz="3200" b="1" i="1" dirty="0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Модели </a:t>
            </a:r>
            <a:r>
              <a:rPr lang="ru-RU" sz="36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организации образовательного процесса</a:t>
            </a:r>
            <a:r>
              <a:rPr lang="ru-RU" sz="4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sz="4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 fontAlgn="base">
              <a:buNone/>
            </a:pPr>
            <a:r>
              <a:rPr lang="ru-RU" b="1" i="1" dirty="0" smtClean="0"/>
              <a:t>До ФГТ и ФГОС</a:t>
            </a:r>
            <a:endParaRPr lang="ru-RU" i="1" dirty="0" smtClean="0"/>
          </a:p>
          <a:p>
            <a:pPr algn="ctr" fontAlgn="base">
              <a:buNone/>
            </a:pPr>
            <a:r>
              <a:rPr lang="ru-RU" i="1" dirty="0" smtClean="0"/>
              <a:t>Учебно-дисциплинарная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pPr algn="ctr" fontAlgn="base">
              <a:buNone/>
            </a:pPr>
            <a:r>
              <a:rPr lang="ru-RU" b="1" i="1" dirty="0" smtClean="0"/>
              <a:t>В соответствии с ФГОС</a:t>
            </a:r>
            <a:endParaRPr lang="ru-RU" i="1" dirty="0" smtClean="0"/>
          </a:p>
          <a:p>
            <a:pPr algn="ctr" fontAlgn="base">
              <a:buNone/>
            </a:pPr>
            <a:r>
              <a:rPr lang="ru-RU" b="1" i="1" dirty="0" smtClean="0"/>
              <a:t>Комплексно- </a:t>
            </a:r>
            <a:r>
              <a:rPr lang="ru-RU" b="1" i="1" dirty="0" smtClean="0"/>
              <a:t>тематическая  модель</a:t>
            </a:r>
            <a:endParaRPr lang="en-US" b="1" i="1" dirty="0" smtClean="0"/>
          </a:p>
          <a:p>
            <a:pPr algn="ctr" fontAlgn="base">
              <a:buNone/>
            </a:pPr>
            <a:r>
              <a:rPr lang="ru-RU" i="1" dirty="0" smtClean="0"/>
              <a:t>организации образовательных содержаний. Тема</a:t>
            </a:r>
            <a:endParaRPr lang="en-US" i="1" dirty="0" smtClean="0"/>
          </a:p>
          <a:p>
            <a:pPr algn="ctr" fontAlgn="base">
              <a:buNone/>
            </a:pPr>
            <a:r>
              <a:rPr lang="ru-RU" i="1" dirty="0" smtClean="0"/>
              <a:t>выступает как сообщаемое знание  и</a:t>
            </a:r>
            <a:endParaRPr lang="en-US" i="1" dirty="0" smtClean="0"/>
          </a:p>
          <a:p>
            <a:pPr algn="ctr" fontAlgn="base">
              <a:buNone/>
            </a:pPr>
            <a:r>
              <a:rPr lang="ru-RU" i="1" dirty="0" smtClean="0"/>
              <a:t>представляется в эмоционально-образной форме;</a:t>
            </a:r>
            <a:endParaRPr lang="en-US" i="1" dirty="0" smtClean="0"/>
          </a:p>
          <a:p>
            <a:pPr algn="ctr" fontAlgn="base">
              <a:buNone/>
            </a:pPr>
            <a:r>
              <a:rPr lang="ru-RU" i="1" dirty="0" smtClean="0"/>
              <a:t>реализуется в разных видах детской деятельности</a:t>
            </a:r>
            <a:endParaRPr lang="en-US" i="1" dirty="0" smtClean="0"/>
          </a:p>
          <a:p>
            <a:pPr algn="ctr" fontAlgn="base">
              <a:buNone/>
            </a:pPr>
            <a:r>
              <a:rPr lang="ru-RU" i="1" dirty="0" smtClean="0"/>
              <a:t>(тематический день, неделя)</a:t>
            </a:r>
          </a:p>
          <a:p>
            <a:pPr algn="ctr" eaLnBrk="0" fontAlgn="base" hangingPunct="0">
              <a:buNone/>
            </a:pPr>
            <a:r>
              <a:rPr lang="ru-RU" b="1" i="1" dirty="0" smtClean="0"/>
              <a:t>Предметная среда гибко меняется </a:t>
            </a:r>
            <a:r>
              <a:rPr lang="ru-RU" i="1" dirty="0" smtClean="0"/>
              <a:t>в</a:t>
            </a:r>
            <a:endParaRPr lang="en-US" i="1" dirty="0" smtClean="0"/>
          </a:p>
          <a:p>
            <a:pPr algn="ctr" eaLnBrk="0" fontAlgn="base" hangingPunct="0">
              <a:buNone/>
            </a:pPr>
            <a:r>
              <a:rPr lang="ru-RU" i="1" dirty="0" smtClean="0"/>
              <a:t>соответствии с содержанием – темой.</a:t>
            </a:r>
          </a:p>
          <a:p>
            <a:pPr algn="ctr" eaLnBrk="0" fontAlgn="base" hangingPunct="0">
              <a:buNone/>
            </a:pPr>
            <a:r>
              <a:rPr lang="ru-RU" i="1" dirty="0" smtClean="0"/>
              <a:t>Образовательный процесс направлен не только</a:t>
            </a:r>
            <a:endParaRPr lang="en-US" i="1" dirty="0" smtClean="0"/>
          </a:p>
          <a:p>
            <a:pPr algn="ctr" eaLnBrk="0" fontAlgn="base" hangingPunct="0">
              <a:buNone/>
            </a:pPr>
            <a:r>
              <a:rPr lang="ru-RU" i="1" dirty="0" smtClean="0"/>
              <a:t>на расширение осведомленности ребенка об</a:t>
            </a:r>
            <a:endParaRPr lang="en-US" i="1" dirty="0" smtClean="0"/>
          </a:p>
          <a:p>
            <a:pPr algn="ctr" eaLnBrk="0" fontAlgn="base" hangingPunct="0">
              <a:buNone/>
            </a:pPr>
            <a:r>
              <a:rPr lang="ru-RU" i="1" dirty="0" smtClean="0"/>
              <a:t>окружающем</a:t>
            </a:r>
            <a:r>
              <a:rPr lang="ru-RU" b="1" i="1" dirty="0" smtClean="0"/>
              <a:t>, важны воспитательные цели,</a:t>
            </a:r>
            <a:endParaRPr lang="en-US" b="1" i="1" dirty="0" smtClean="0"/>
          </a:p>
          <a:p>
            <a:pPr algn="ctr" eaLnBrk="0" fontAlgn="base" hangingPunct="0">
              <a:buNone/>
            </a:pPr>
            <a:r>
              <a:rPr lang="ru-RU" b="1" i="1" dirty="0" smtClean="0"/>
              <a:t>ненавязчивая позиция взрослого</a:t>
            </a:r>
            <a:r>
              <a:rPr lang="ru-RU" i="1" dirty="0" smtClean="0"/>
              <a:t>, разнообразие</a:t>
            </a:r>
            <a:endParaRPr lang="en-US" i="1" dirty="0" smtClean="0"/>
          </a:p>
          <a:p>
            <a:pPr algn="ctr" eaLnBrk="0" fontAlgn="base" hangingPunct="0">
              <a:buNone/>
            </a:pPr>
            <a:r>
              <a:rPr lang="ru-RU" i="1" dirty="0" smtClean="0"/>
              <a:t>детской активности, свободный выбор</a:t>
            </a:r>
            <a:endParaRPr lang="en-US" i="1" dirty="0" smtClean="0"/>
          </a:p>
          <a:p>
            <a:pPr algn="ctr" eaLnBrk="0" fontAlgn="base" hangingPunct="0">
              <a:buNone/>
            </a:pPr>
            <a:r>
              <a:rPr lang="ru-RU" i="1" dirty="0" smtClean="0"/>
              <a:t>предметного материала. </a:t>
            </a:r>
          </a:p>
          <a:p>
            <a:pPr algn="ctr" eaLnBrk="0" fontAlgn="base" hangingPunct="0">
              <a:buNone/>
            </a:pPr>
            <a:r>
              <a:rPr lang="ru-RU" i="1" dirty="0" smtClean="0"/>
              <a:t>Выстраиваются </a:t>
            </a:r>
            <a:r>
              <a:rPr lang="ru-RU" b="1" i="1" u="sng" dirty="0" smtClean="0"/>
              <a:t>партнерские </a:t>
            </a:r>
            <a:r>
              <a:rPr lang="ru-RU" i="1" dirty="0" smtClean="0"/>
              <a:t>(сотрудничество</a:t>
            </a:r>
            <a:endParaRPr lang="en-US" i="1" dirty="0" smtClean="0"/>
          </a:p>
          <a:p>
            <a:pPr algn="ctr" eaLnBrk="0" fontAlgn="base" hangingPunct="0">
              <a:buNone/>
            </a:pPr>
            <a:r>
              <a:rPr lang="ru-RU" i="1" dirty="0" smtClean="0"/>
              <a:t>взрослого и детей, возможность свободного</a:t>
            </a:r>
            <a:endParaRPr lang="en-US" i="1" dirty="0" smtClean="0"/>
          </a:p>
          <a:p>
            <a:pPr algn="ctr" eaLnBrk="0" fontAlgn="base" hangingPunct="0">
              <a:buNone/>
            </a:pPr>
            <a:r>
              <a:rPr lang="ru-RU" i="1" dirty="0" smtClean="0"/>
              <a:t>размещения, перемещения и общения детей)</a:t>
            </a:r>
          </a:p>
          <a:p>
            <a:pPr algn="ctr" eaLnBrk="0" fontAlgn="base" hangingPunct="0">
              <a:buNone/>
            </a:pPr>
            <a:r>
              <a:rPr lang="ru-RU" i="1" dirty="0" smtClean="0"/>
              <a:t>взаимодействия </a:t>
            </a:r>
            <a:r>
              <a:rPr lang="ru-RU" b="1" i="1" dirty="0" smtClean="0"/>
              <a:t>взрослого с </a:t>
            </a:r>
            <a:r>
              <a:rPr lang="ru-RU" i="1" dirty="0" smtClean="0"/>
              <a:t>ребенком. </a:t>
            </a:r>
          </a:p>
          <a:p>
            <a:pPr algn="ctr" eaLnBrk="0" fontAlgn="base" hangingPunct="0">
              <a:buNone/>
            </a:pPr>
            <a:r>
              <a:rPr lang="ru-RU" b="1" i="1" dirty="0" smtClean="0"/>
              <a:t>Предъявляются высокие требования к общей</a:t>
            </a:r>
            <a:endParaRPr lang="en-US" b="1" i="1" dirty="0" smtClean="0"/>
          </a:p>
          <a:p>
            <a:pPr algn="ctr" eaLnBrk="0" fontAlgn="base" hangingPunct="0">
              <a:buNone/>
            </a:pPr>
            <a:r>
              <a:rPr lang="ru-RU" b="1" i="1" dirty="0" smtClean="0"/>
              <a:t>культуре воспитателя и к его творческому</a:t>
            </a:r>
            <a:endParaRPr lang="en-US" b="1" i="1" dirty="0" smtClean="0"/>
          </a:p>
          <a:p>
            <a:pPr algn="ctr" eaLnBrk="0" fontAlgn="base" hangingPunct="0">
              <a:buNone/>
            </a:pPr>
            <a:r>
              <a:rPr lang="ru-RU" b="1" i="1" dirty="0" smtClean="0"/>
              <a:t>потенциалу.                                                                                                                                      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i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образовательная деятельность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Monotype Corsiva" panose="03010101010201010101" pitchFamily="66" charset="0"/>
              </a:rPr>
              <a:t>Р</a:t>
            </a:r>
            <a:r>
              <a:rPr lang="ru-RU" b="1" dirty="0" smtClean="0">
                <a:latin typeface="Monotype Corsiva" panose="03010101010201010101" pitchFamily="66" charset="0"/>
              </a:rPr>
              <a:t>еализуется </a:t>
            </a:r>
            <a:r>
              <a:rPr lang="ru-RU" b="1" dirty="0" smtClean="0">
                <a:latin typeface="Monotype Corsiva" panose="03010101010201010101" pitchFamily="66" charset="0"/>
              </a:rPr>
              <a:t>через</a:t>
            </a:r>
            <a:r>
              <a:rPr lang="ru-RU" b="1" i="1" dirty="0" smtClean="0">
                <a:latin typeface="Monotype Corsiva" panose="03010101010201010101" pitchFamily="66" charset="0"/>
              </a:rPr>
              <a:t> организацию различных видов детской деятельности или их интеграцию с использованием разнообразных форм и методов работы,</a:t>
            </a:r>
            <a:r>
              <a:rPr lang="ru-RU" dirty="0" smtClean="0">
                <a:latin typeface="Monotype Corsiva" panose="03010101010201010101" pitchFamily="66" charset="0"/>
              </a:rPr>
              <a:t> выбор которых осуществляется педагогами самостоятельно в зависимости от контингента детей, уровня освоения общеобразовательной программы дошкольного образования и решения конкретных образовательных задач.</a:t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dirty="0" smtClean="0">
                <a:latin typeface="Monotype Corsiva" panose="03010101010201010101" pitchFamily="66" charset="0"/>
              </a:rPr>
              <a:t>     </a:t>
            </a:r>
            <a:br>
              <a:rPr lang="ru-RU" dirty="0" smtClean="0">
                <a:latin typeface="Monotype Corsiva" panose="03010101010201010101" pitchFamily="66" charset="0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Monotype Corsiva" panose="03010101010201010101" pitchFamily="66" charset="0"/>
              </a:rPr>
              <a:t>Согласно теории Л.С. </a:t>
            </a:r>
            <a:r>
              <a:rPr lang="ru-RU" dirty="0" err="1" smtClean="0">
                <a:latin typeface="Monotype Corsiva" panose="03010101010201010101" pitchFamily="66" charset="0"/>
              </a:rPr>
              <a:t>Выготского</a:t>
            </a:r>
            <a:r>
              <a:rPr lang="ru-RU" dirty="0" smtClean="0">
                <a:latin typeface="Monotype Corsiva" panose="03010101010201010101" pitchFamily="66" charset="0"/>
              </a:rPr>
              <a:t> и его последователей, процессы воспитания и обучения не сами по себе непосредственно развивают ребенка, а лишь тогда, когда они имеют </a:t>
            </a:r>
            <a:r>
              <a:rPr lang="ru-RU" b="1" dirty="0" smtClean="0">
                <a:latin typeface="Monotype Corsiva" panose="03010101010201010101" pitchFamily="66" charset="0"/>
              </a:rPr>
              <a:t>деятельностные формы </a:t>
            </a:r>
            <a:r>
              <a:rPr lang="ru-RU" dirty="0" smtClean="0">
                <a:latin typeface="Monotype Corsiva" panose="03010101010201010101" pitchFamily="66" charset="0"/>
              </a:rPr>
              <a:t>и </a:t>
            </a:r>
            <a:r>
              <a:rPr lang="ru-RU" b="1" dirty="0" smtClean="0">
                <a:latin typeface="Monotype Corsiva" panose="03010101010201010101" pitchFamily="66" charset="0"/>
              </a:rPr>
              <a:t>обладают соответствующим содержанием.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- </a:t>
            </a:r>
            <a: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предметная деятельность и игры</a:t>
            </a:r>
            <a:r>
              <a:rPr lang="ru-RU" sz="2800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с составными и динамическими </a:t>
            </a:r>
            <a: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игрушками;</a:t>
            </a:r>
            <a:r>
              <a:rPr lang="ru-RU" sz="2800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br>
              <a:rPr lang="ru-RU" sz="2800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- </a:t>
            </a:r>
            <a: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экспериментирование с материалами и веществами</a:t>
            </a:r>
            <a:r>
              <a:rPr lang="ru-RU" sz="2800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(песок, вода, тесто </a:t>
            </a:r>
            <a:r>
              <a:rPr lang="ru-RU" sz="2800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); </a:t>
            </a:r>
            <a:r>
              <a:rPr lang="ru-RU" sz="2800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- </a:t>
            </a:r>
            <a: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общение со взрослым и сверстниками;</a:t>
            </a:r>
            <a:b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- совместные игры со сверстниками под руководством взрослого; </a:t>
            </a:r>
            <a:b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- самообслуживание и действия с бытовыми предметами-орудиями</a:t>
            </a:r>
            <a:r>
              <a:rPr lang="ru-RU" sz="2800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(ложка, </a:t>
            </a:r>
            <a:r>
              <a:rPr lang="ru-RU" sz="2800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совок);</a:t>
            </a:r>
            <a:r>
              <a:rPr lang="ru-RU" sz="2800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- </a:t>
            </a:r>
            <a: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восприятие смысла музыки, сказок, стихов;</a:t>
            </a:r>
            <a:b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- рассматривание картинок, двигательная активность</a:t>
            </a:r>
            <a:r>
              <a:rPr lang="ru-RU" sz="2800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;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>В ФГОС   ДО </a:t>
            </a:r>
            <a:r>
              <a:rPr lang="ru-RU" sz="2000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содержится указание на то, какие виды деятельности можно считать приемлемыми формами практики для ребенка дошкольного возраста:  </a:t>
            </a:r>
            <a:br>
              <a:rPr lang="ru-RU" sz="2000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>В раннем возрасте (1 год - 3 года):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- </a:t>
            </a:r>
            <a:r>
              <a:rPr lang="ru-RU" sz="2800" b="1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игровая,</a:t>
            </a: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включая сюжетно-ролевую игру, игру с правилами и другие виды игры,</a:t>
            </a:r>
            <a:b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- </a:t>
            </a:r>
            <a:r>
              <a:rPr lang="ru-RU" sz="2800" b="1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коммуникативная</a:t>
            </a: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(общение и взаимодействие со взрослыми и сверстниками),</a:t>
            </a:r>
            <a:b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- </a:t>
            </a:r>
            <a:r>
              <a:rPr lang="ru-RU" sz="2800" b="1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познавательно-исследовательская</a:t>
            </a: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(исследования объектов окружающего мира и экспериментирования с ними), </a:t>
            </a:r>
            <a:b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- </a:t>
            </a:r>
            <a:r>
              <a:rPr lang="ru-RU" sz="2800" b="1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восприятие художественной литературы и фольклора</a:t>
            </a: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, </a:t>
            </a:r>
            <a:b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- </a:t>
            </a:r>
            <a:r>
              <a:rPr lang="ru-RU" sz="2800" b="1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самообслуживание и элементарный бытовой труд</a:t>
            </a: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(в помещении и на улице),</a:t>
            </a:r>
            <a:b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-  </a:t>
            </a:r>
            <a:r>
              <a:rPr lang="ru-RU" sz="2800" b="1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конструирование</a:t>
            </a: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из разного материала, включая конструкторы, модули, бумагу, природный и иной материал, </a:t>
            </a:r>
            <a:b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- </a:t>
            </a:r>
            <a:r>
              <a:rPr lang="ru-RU" sz="2800" b="1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изобразительная</a:t>
            </a: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(рисование, лепка, аппликация), </a:t>
            </a:r>
            <a:b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- </a:t>
            </a:r>
            <a:r>
              <a:rPr lang="ru-RU" sz="2800" b="1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музыкальная</a:t>
            </a: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(восприятие и понимание смысла музыкальных произведений, пение, музыкально-ритмические движения, игры на детских музыкальных инструментах)),</a:t>
            </a:r>
            <a:b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- </a:t>
            </a:r>
            <a:r>
              <a:rPr lang="ru-RU" sz="2800" b="1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двигательная</a:t>
            </a: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(овладение основными движениями) формы активности </a:t>
            </a:r>
            <a:b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ребенка.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Для детей дошкольного возраста (3 года - </a:t>
            </a: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7 </a:t>
            </a:r>
            <a:r>
              <a:rPr lang="ru-RU" sz="2800" dirty="0" smtClean="0">
                <a:solidFill>
                  <a:srgbClr val="0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лет) - ряд видов деятельности, таких как :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</a:rPr>
              <a:t>Программные цели и задачи дошкольного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</a:rPr>
              <a:t>образования реализуются при комплексно-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</a:rPr>
              <a:t>тематическом планировании ( тематический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</a:rPr>
              <a:t> день, тематическая неделя и т.д.) и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</a:rPr>
              <a:t>организацию различных видов детской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</a:rPr>
              <a:t>деятельности или их интеграцию с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</a:rPr>
              <a:t>использованием разнообразных форм и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</a:rPr>
              <a:t>методов работы.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</a:rPr>
              <a:t>	Формы и методы выбирает  педагог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</a:rPr>
              <a:t>самостоятельно в зависимости от контингента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</a:rPr>
              <a:t>детей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Примерные формы организации</a:t>
            </a:r>
            <a:br>
              <a:rPr lang="ru-RU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  образовательной деятельности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1196751"/>
          <a:ext cx="8352928" cy="4320482"/>
        </p:xfrm>
        <a:graphic>
          <a:graphicData uri="http://schemas.openxmlformats.org/drawingml/2006/table">
            <a:tbl>
              <a:tblPr/>
              <a:tblGrid>
                <a:gridCol w="1989763"/>
                <a:gridCol w="6363165"/>
              </a:tblGrid>
              <a:tr h="36927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Детская деятельность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Примеры форм работы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111127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Двигательная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*Подвижные игры с правилами *Подвижные дидактические игры *Игровые упражнения * Соревнования *Игровые ситуации *Досуг *Ритмика *Аэробика, детский фитнес *Спортивные игры и упражнения *Аттракционы *Спортивные праздники *Гимнастика (утренняя и пробуждения) *Организация плавания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86432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Игровая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*Сюжетные игры * Игры с правилами *Создание игровой ситуации по режимным моментам, с использованием литературного произведения *Игры с речевым сопровождением *Пальчиковые игры *Театрализованные игры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86432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Изобразительная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Конструирование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*Мастерская по изготовлению продуктов детского творчества *Реализация проектов *Создание творческой группы *Детский дизайн *Опытно-экспериментальная деятельность *Выставки *Мини-музеи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111127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Восприятие  художественной литературы и фольклора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*Чтение *Обсуждение *Заучивание, рассказывание *Беседа *Театрализованная деятельность *Самостоятельная художественная речевая деятельность *Викторина *КВН *Вопросы и ответы *Презентация книжек *Выставки в книжном уголке *Литературные праздники, досуг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404664"/>
          <a:ext cx="7560840" cy="5184576"/>
        </p:xfrm>
        <a:graphic>
          <a:graphicData uri="http://schemas.openxmlformats.org/drawingml/2006/table">
            <a:tbl>
              <a:tblPr/>
              <a:tblGrid>
                <a:gridCol w="1808534"/>
                <a:gridCol w="5752306"/>
              </a:tblGrid>
              <a:tr h="19010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Познавательно-исследовательская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*Наблюдение *Экскурсия *Решение проблемных ситуаций *Экспериментирование *Коллекционирование *Моделирование *Исследование *Реализация проекта *Игры (сюжетные, с правилами) *Интеллектуальные игры (головоломки, викторины, задачи-шутки, ребусы, кроссворды, шарады) *Мини-музеи *Конструирование *Увлечения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121060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*Беседа. Ситуативный разговор *речевая ситуация *Составление и отгадывание загадок *Игры (сюжетные, с правилами, театрализованные) *Игровые ситуации *Этюды и постановки *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Логоритмика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12090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Самообслуживание и элементарный бытовой труд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*Дежурство *Поручения *Задания *Самообслуживание *Совместные действия *Экскурсия *Реализация проекта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863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*Слушание *Импровизация *Исполнение *Экспериментирование *Подвижные игры (с музыкальным сопровождением) *Музыкально-дидактические игры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195737" y="548681"/>
            <a:ext cx="4464495" cy="936104"/>
            <a:chOff x="2005137" y="112813"/>
            <a:chExt cx="4390601" cy="77420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2005137" y="112813"/>
              <a:ext cx="4390601" cy="774207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2027813" y="135489"/>
              <a:ext cx="4345249" cy="7288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tx1"/>
                  </a:solidFill>
                </a:rPr>
                <a:t>Схема развития любого вида деятельности </a:t>
              </a:r>
              <a:endParaRPr lang="ru-RU" sz="20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403648" y="1916833"/>
            <a:ext cx="3024336" cy="1728192"/>
            <a:chOff x="997818" y="1674149"/>
            <a:chExt cx="2568472" cy="148830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997818" y="1674149"/>
              <a:ext cx="2568472" cy="1488303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40000"/>
                <a:lumOff val="6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4">
                <a:hueOff val="10395693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1041409" y="1717740"/>
              <a:ext cx="2481290" cy="14011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tx1"/>
                  </a:solidFill>
                </a:rPr>
                <a:t>сначала она осуществляется в совместной деятельности со взрослым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932040" y="1988840"/>
            <a:ext cx="3096344" cy="1728192"/>
            <a:chOff x="4889885" y="1694900"/>
            <a:chExt cx="2457872" cy="14468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4889885" y="1694900"/>
              <a:ext cx="2457872" cy="1446800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3465231"/>
                <a:satOff val="-15989"/>
                <a:lumOff val="588"/>
                <a:alphaOff val="0"/>
              </a:schemeClr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4932260" y="1737275"/>
              <a:ext cx="2373122" cy="13620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tx1"/>
                  </a:solidFill>
                </a:rPr>
                <a:t>затем в совместной деятельности со сверстниками </a:t>
              </a:r>
              <a:endParaRPr lang="ru-RU" sz="20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275856" y="4149080"/>
            <a:ext cx="3182231" cy="998372"/>
            <a:chOff x="2704966" y="3838229"/>
            <a:chExt cx="3182231" cy="99837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2704966" y="3838229"/>
              <a:ext cx="3182231" cy="998372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6930462"/>
                <a:satOff val="-31979"/>
                <a:lumOff val="1177"/>
                <a:alphaOff val="0"/>
              </a:schemeClr>
            </a:fillRef>
            <a:effectRef idx="2">
              <a:schemeClr val="accent4">
                <a:hueOff val="6930462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2734207" y="3867470"/>
              <a:ext cx="3123749" cy="9398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b="1" kern="1200" dirty="0" smtClean="0">
                <a:solidFill>
                  <a:schemeClr val="tx1"/>
                </a:solidFill>
              </a:endParaRP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kern="1200" dirty="0" smtClean="0">
                  <a:solidFill>
                    <a:schemeClr val="tx1"/>
                  </a:solidFill>
                </a:rPr>
                <a:t>и становится </a:t>
              </a:r>
              <a:r>
                <a:rPr lang="ru-RU" sz="1600" b="1" kern="1200" dirty="0" smtClean="0">
                  <a:solidFill>
                    <a:schemeClr val="tx1"/>
                  </a:solidFill>
                </a:rPr>
                <a:t>самостоятельной</a:t>
              </a:r>
              <a:endParaRPr lang="ru-RU" sz="1600" b="1" kern="1200" dirty="0">
                <a:solidFill>
                  <a:schemeClr val="tx1"/>
                </a:solidFill>
              </a:endParaRPr>
            </a:p>
            <a:p>
              <a:pPr marL="57150" lvl="1" indent="-5715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000" b="1" kern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477</TotalTime>
  <Words>659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.</vt:lpstr>
      <vt:lpstr> Модели организации образовательного процесса </vt:lpstr>
      <vt:lpstr> образовательная деятельность</vt:lpstr>
      <vt:lpstr>В ФГОС   ДО содержится указание на то, какие виды деятельности можно считать приемлемыми формами практики для ребенка дошкольного возраста:   В раннем возрасте (1 год - 3 года):</vt:lpstr>
      <vt:lpstr>Для детей дошкольного возраста (3 года - 7 лет) - ряд видов деятельности, таких как :</vt:lpstr>
      <vt:lpstr>Примерные формы организации   образовательной деятельности</vt:lpstr>
      <vt:lpstr>Слайд 7</vt:lpstr>
      <vt:lpstr>Слайд 8</vt:lpstr>
      <vt:lpstr>Слайд 9</vt:lpstr>
      <vt:lpstr> Ценностные ориентиры организации образовательного процесса  в соответствии с требованиями ФГОС ДО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123</dc:creator>
  <cp:lastModifiedBy>123</cp:lastModifiedBy>
  <cp:revision>48</cp:revision>
  <dcterms:created xsi:type="dcterms:W3CDTF">2016-02-15T06:32:32Z</dcterms:created>
  <dcterms:modified xsi:type="dcterms:W3CDTF">2016-02-15T14:39:46Z</dcterms:modified>
</cp:coreProperties>
</file>