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257" r:id="rId3"/>
    <p:sldId id="259" r:id="rId4"/>
    <p:sldId id="369" r:id="rId5"/>
    <p:sldId id="370" r:id="rId6"/>
    <p:sldId id="377" r:id="rId7"/>
    <p:sldId id="378" r:id="rId8"/>
    <p:sldId id="379" r:id="rId9"/>
    <p:sldId id="380" r:id="rId10"/>
    <p:sldId id="383" r:id="rId11"/>
    <p:sldId id="384" r:id="rId12"/>
    <p:sldId id="381" r:id="rId13"/>
    <p:sldId id="382" r:id="rId14"/>
    <p:sldId id="385" r:id="rId15"/>
    <p:sldId id="386" r:id="rId16"/>
    <p:sldId id="399" r:id="rId17"/>
    <p:sldId id="400" r:id="rId18"/>
    <p:sldId id="387" r:id="rId19"/>
    <p:sldId id="388" r:id="rId20"/>
    <p:sldId id="389" r:id="rId21"/>
    <p:sldId id="390" r:id="rId22"/>
    <p:sldId id="391" r:id="rId23"/>
    <p:sldId id="392" r:id="rId24"/>
    <p:sldId id="265" r:id="rId25"/>
    <p:sldId id="266" r:id="rId26"/>
    <p:sldId id="401" r:id="rId27"/>
    <p:sldId id="402" r:id="rId28"/>
    <p:sldId id="373" r:id="rId29"/>
    <p:sldId id="374" r:id="rId30"/>
    <p:sldId id="267" r:id="rId31"/>
    <p:sldId id="268" r:id="rId32"/>
    <p:sldId id="269" r:id="rId33"/>
    <p:sldId id="271" r:id="rId34"/>
    <p:sldId id="270" r:id="rId35"/>
    <p:sldId id="272" r:id="rId36"/>
    <p:sldId id="403" r:id="rId37"/>
    <p:sldId id="404" r:id="rId38"/>
    <p:sldId id="273" r:id="rId39"/>
    <p:sldId id="275" r:id="rId40"/>
    <p:sldId id="397" r:id="rId41"/>
    <p:sldId id="398" r:id="rId42"/>
    <p:sldId id="277" r:id="rId43"/>
    <p:sldId id="279" r:id="rId44"/>
    <p:sldId id="278" r:id="rId45"/>
    <p:sldId id="280" r:id="rId46"/>
    <p:sldId id="281" r:id="rId47"/>
    <p:sldId id="283" r:id="rId48"/>
    <p:sldId id="282" r:id="rId49"/>
    <p:sldId id="284" r:id="rId50"/>
    <p:sldId id="393" r:id="rId51"/>
    <p:sldId id="394" r:id="rId52"/>
    <p:sldId id="395" r:id="rId53"/>
    <p:sldId id="396" r:id="rId54"/>
    <p:sldId id="286" r:id="rId55"/>
    <p:sldId id="288" r:id="rId56"/>
    <p:sldId id="306" r:id="rId57"/>
    <p:sldId id="307" r:id="rId58"/>
    <p:sldId id="314" r:id="rId59"/>
    <p:sldId id="357" r:id="rId60"/>
    <p:sldId id="315" r:id="rId61"/>
    <p:sldId id="359" r:id="rId62"/>
    <p:sldId id="305" r:id="rId63"/>
    <p:sldId id="260" r:id="rId6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8000"/>
    <a:srgbClr val="0000FF"/>
    <a:srgbClr val="3399FF"/>
    <a:srgbClr val="33CC33"/>
    <a:srgbClr val="FF6699"/>
    <a:srgbClr val="CC00CC"/>
    <a:srgbClr val="FF99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FA4F0-DBC0-4DF2-8077-E7C296AAC15B}" type="datetimeFigureOut">
              <a:rPr lang="ru-RU" smtClean="0"/>
              <a:pPr/>
              <a:t>15.02.2016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85AAA-3B8F-49DB-94B8-95D5CCE0BA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31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5AAA-3B8F-49DB-94B8-95D5CCE0BAB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795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5AAA-3B8F-49DB-94B8-95D5CCE0BAB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519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85AAA-3B8F-49DB-94B8-95D5CCE0BAB4}" type="slidenum">
              <a:rPr lang="ru-RU" smtClean="0"/>
              <a:pPr/>
              <a:t>63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665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95DC-084F-4D76-BE98-4BDFC8D9944E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C0E55-2957-499C-8A64-8167FE021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829F9-7097-4ECF-99F5-02EE5F478BA5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AAB25-45B8-4CB7-B2AC-021527D65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85639-4169-44DD-B4F1-5F47C5E76D96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56C4B-EE6D-43DB-B877-2E409A0A97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E9C8A-913B-4437-B8B0-97182C2A1A01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AC0D2-5BF4-4020-B956-8F0F8D3F0F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38D7B-EA99-42F9-908C-B503F753F205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F9834-1CA2-4296-BE1C-68D13D793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F383-D5EF-4CDD-9DE4-A63683EA2894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D5FBE-3195-4BAD-B2BC-CDB59DB20C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74286-27B4-4AF6-850A-9095336DA0FC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D4D26-9F66-4953-B79B-4C7182DFAD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FE67D-52F0-4D93-AD8E-429284A2F11A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D9C2E-327A-467A-A4E9-ACB2CCE640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3A50E-5678-4B5F-8E9B-641C51208F66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624E-80B2-4513-A9E5-1376F4641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CADB-3C97-4596-BDD7-E2CD5EDEAC8F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43AE6-3E88-4A48-B242-27CBF84A0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C11F4-6089-4202-99BC-2A7947A5299E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B9157-014F-4565-B884-E0A836891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05474F-14BE-47C4-8C0E-117C7C977E61}" type="datetimeFigureOut">
              <a:rPr lang="ru-RU"/>
              <a:pPr>
                <a:defRPr/>
              </a:pPr>
              <a:t>15.02.2016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E8498C-CCCA-4532-9AE1-DA91F41AA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ipe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hyperlink" Target="http://top-antropos.com/literature/item/97-libico-maraja" TargetMode="External"/><Relationship Id="rId13" Type="http://schemas.openxmlformats.org/officeDocument/2006/relationships/hyperlink" Target="http://www.desktopwallpapers.ro/artistice/images/wmwallpapers/Vise-Parfumate-si-Imagini-Artistice-Colorate-1.jpeg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://images.yandex.ru/yandsearch?text" TargetMode="External"/><Relationship Id="rId12" Type="http://schemas.openxmlformats.org/officeDocument/2006/relationships/hyperlink" Target="http://www.bankreceptov.ru/skazki/skazki-0043.s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airyroom.ru/?page_id=805" TargetMode="External"/><Relationship Id="rId11" Type="http://schemas.openxmlformats.org/officeDocument/2006/relationships/hyperlink" Target="http://clubs.ya.ru/4611686018427432699/replies.xml?item_no=32" TargetMode="External"/><Relationship Id="rId5" Type="http://schemas.openxmlformats.org/officeDocument/2006/relationships/hyperlink" Target="http://multmir.net/seriya-38-skazki-andersena" TargetMode="External"/><Relationship Id="rId10" Type="http://schemas.openxmlformats.org/officeDocument/2006/relationships/hyperlink" Target="http://bibnout.ru/andersen/p232aa1.html" TargetMode="External"/><Relationship Id="rId4" Type="http://schemas.openxmlformats.org/officeDocument/2006/relationships/hyperlink" Target="http://detochki.su/index.php?option=com_content&amp;view=category&amp;layout=blog&amp;id=64&amp;Itemid=166" TargetMode="External"/><Relationship Id="rId9" Type="http://schemas.openxmlformats.org/officeDocument/2006/relationships/hyperlink" Target="http://www.miloliza.com/illyustratsi-skazki-andersen/278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7158" y="285728"/>
            <a:ext cx="8501122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08000"/>
                </a:solidFill>
                <a:latin typeface="+mn-lt"/>
                <a:cs typeface="+mn-cs"/>
              </a:rPr>
              <a:t> </a:t>
            </a:r>
            <a:r>
              <a:rPr lang="ru-RU" sz="48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latin typeface="Comic Sans MS" pitchFamily="66" charset="0"/>
                <a:cs typeface="+mn-cs"/>
              </a:rPr>
              <a:t>Ханс</a:t>
            </a:r>
            <a:r>
              <a:rPr lang="ru-RU" sz="48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latin typeface="Comic Sans MS" pitchFamily="66" charset="0"/>
                <a:cs typeface="+mn-cs"/>
              </a:rPr>
              <a:t> </a:t>
            </a:r>
            <a:r>
              <a:rPr lang="ru-RU" sz="4800" b="1" i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latin typeface="Comic Sans MS" pitchFamily="66" charset="0"/>
                <a:cs typeface="+mn-cs"/>
              </a:rPr>
              <a:t>Кристиан</a:t>
            </a:r>
            <a:r>
              <a:rPr lang="ru-RU" sz="48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latin typeface="Comic Sans MS" pitchFamily="66" charset="0"/>
                <a:cs typeface="+mn-cs"/>
              </a:rPr>
              <a:t> Андерсен</a:t>
            </a:r>
            <a:endParaRPr lang="ru-RU" b="1" i="1" dirty="0">
              <a:ln>
                <a:solidFill>
                  <a:sysClr val="windowText" lastClr="000000"/>
                </a:solidFill>
              </a:ln>
              <a:solidFill>
                <a:srgbClr val="008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714488"/>
            <a:ext cx="14350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latin typeface="Comic Sans MS" pitchFamily="66" charset="0"/>
                <a:cs typeface="+mn-cs"/>
              </a:rPr>
              <a:t>1805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008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768" y="1714488"/>
            <a:ext cx="14350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008000"/>
                </a:solidFill>
                <a:latin typeface="Comic Sans MS" pitchFamily="66" charset="0"/>
                <a:cs typeface="+mn-cs"/>
              </a:rPr>
              <a:t>1875</a:t>
            </a:r>
            <a:endParaRPr lang="ru-RU" sz="4000" b="1" dirty="0">
              <a:ln>
                <a:solidFill>
                  <a:sysClr val="windowText" lastClr="000000"/>
                </a:solidFill>
              </a:ln>
              <a:solidFill>
                <a:srgbClr val="008000"/>
              </a:solidFill>
              <a:latin typeface="Comic Sans MS" pitchFamily="66" charset="0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357298"/>
            <a:ext cx="4286280" cy="497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7-конечная звезда 3"/>
          <p:cNvSpPr/>
          <p:nvPr/>
        </p:nvSpPr>
        <p:spPr>
          <a:xfrm>
            <a:off x="214313" y="285750"/>
            <a:ext cx="1000125" cy="857250"/>
          </a:xfrm>
          <a:prstGeom prst="star7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3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28688" y="1500188"/>
            <a:ext cx="7500937" cy="3429000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Что стало для </a:t>
            </a:r>
            <a:r>
              <a:rPr lang="ru-RU" sz="6000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Дюймовочки</a:t>
            </a: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колыбелькой?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85728"/>
            <a:ext cx="64636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Вопрос </a:t>
            </a:r>
            <a:r>
              <a:rPr lang="ru-RU" sz="5400" b="1" i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1 </a:t>
            </a: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команде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6699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43240" y="142852"/>
            <a:ext cx="283603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ОТВЕТ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57188" y="1214438"/>
            <a:ext cx="4000500" cy="5000625"/>
          </a:xfrm>
          <a:prstGeom prst="vertic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Скорлупа грецкого ореха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b="88"/>
          <a:stretch>
            <a:fillRect/>
          </a:stretch>
        </p:blipFill>
        <p:spPr bwMode="auto">
          <a:xfrm>
            <a:off x="4429124" y="1714488"/>
            <a:ext cx="4324613" cy="3643338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7-конечная звезда 3"/>
          <p:cNvSpPr/>
          <p:nvPr/>
        </p:nvSpPr>
        <p:spPr>
          <a:xfrm>
            <a:off x="214313" y="285750"/>
            <a:ext cx="1000125" cy="857250"/>
          </a:xfrm>
          <a:prstGeom prst="star7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3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28688" y="1500188"/>
            <a:ext cx="7500937" cy="3429000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400" b="1" dirty="0" smtClean="0">
                <a:solidFill>
                  <a:srgbClr val="632523"/>
                </a:solidFill>
                <a:latin typeface="Comic Sans MS" pitchFamily="66" charset="0"/>
                <a:cs typeface="Arial" charset="0"/>
              </a:rPr>
              <a:t>Кто украл </a:t>
            </a:r>
            <a:r>
              <a:rPr lang="ru-RU" sz="4400" b="1" dirty="0" err="1" smtClean="0">
                <a:solidFill>
                  <a:srgbClr val="632523"/>
                </a:solidFill>
                <a:latin typeface="Comic Sans MS" pitchFamily="66" charset="0"/>
                <a:cs typeface="Arial" charset="0"/>
              </a:rPr>
              <a:t>Дюймовочку</a:t>
            </a:r>
            <a:r>
              <a:rPr lang="ru-RU" sz="4400" b="1" dirty="0" smtClean="0">
                <a:solidFill>
                  <a:srgbClr val="632523"/>
                </a:solidFill>
                <a:latin typeface="Comic Sans MS" pitchFamily="66" charset="0"/>
                <a:cs typeface="Arial" charset="0"/>
              </a:rPr>
              <a:t> для своего сына в невесты?</a:t>
            </a:r>
            <a:endParaRPr lang="ru-RU" sz="4400" b="1" dirty="0">
              <a:solidFill>
                <a:srgbClr val="632523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85728"/>
            <a:ext cx="64636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Вопрос </a:t>
            </a:r>
            <a:r>
              <a:rPr lang="ru-RU" sz="5400" b="1" i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2 </a:t>
            </a: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команде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6699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43240" y="142852"/>
            <a:ext cx="283603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ОТВЕТ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57188" y="1214438"/>
            <a:ext cx="4000500" cy="5000625"/>
          </a:xfrm>
          <a:prstGeom prst="vertic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Старая жаба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785926"/>
            <a:ext cx="4071966" cy="3714776"/>
          </a:xfrm>
          <a:prstGeom prst="rect">
            <a:avLst/>
          </a:prstGeom>
          <a:noFill/>
          <a:ln w="76200">
            <a:solidFill>
              <a:srgbClr val="6600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7-конечная звезда 3"/>
          <p:cNvSpPr/>
          <p:nvPr/>
        </p:nvSpPr>
        <p:spPr>
          <a:xfrm>
            <a:off x="214313" y="285750"/>
            <a:ext cx="1000125" cy="857250"/>
          </a:xfrm>
          <a:prstGeom prst="star7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4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28688" y="1500188"/>
            <a:ext cx="7500937" cy="3429000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solidFill>
                  <a:srgbClr val="632523"/>
                </a:solidFill>
                <a:latin typeface="Comic Sans MS" pitchFamily="66" charset="0"/>
                <a:cs typeface="Arial" charset="0"/>
              </a:rPr>
              <a:t>Кому принадлежат слова: «Ты можешь жить у меня всю зиму, только убирай хорошенько мои комнаты да рассказывай мне сказки – я до них большая охотница»?</a:t>
            </a:r>
            <a:endParaRPr lang="ru-RU" sz="2800" b="1" dirty="0">
              <a:solidFill>
                <a:srgbClr val="632523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85728"/>
            <a:ext cx="64636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Вопрос </a:t>
            </a:r>
            <a:r>
              <a:rPr lang="ru-RU" sz="5400" b="1" i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1 </a:t>
            </a: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команде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6699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43240" y="142852"/>
            <a:ext cx="283603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ОТВЕТ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57188" y="1214438"/>
            <a:ext cx="4000500" cy="5000625"/>
          </a:xfrm>
          <a:prstGeom prst="vertic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Полевой мыши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r="-102" b="59"/>
          <a:stretch>
            <a:fillRect/>
          </a:stretch>
        </p:blipFill>
        <p:spPr bwMode="auto">
          <a:xfrm>
            <a:off x="4714876" y="1285860"/>
            <a:ext cx="4143404" cy="4857784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7-конечная звезда 3"/>
          <p:cNvSpPr/>
          <p:nvPr/>
        </p:nvSpPr>
        <p:spPr>
          <a:xfrm>
            <a:off x="214313" y="285750"/>
            <a:ext cx="1000125" cy="857250"/>
          </a:xfrm>
          <a:prstGeom prst="star7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28688" y="1500188"/>
            <a:ext cx="7500937" cy="3429000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Кто носил красивую черную бархатную шубку? Чьим он был женихом?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428604"/>
            <a:ext cx="64636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Вопрос </a:t>
            </a:r>
            <a:r>
              <a:rPr lang="ru-RU" sz="5400" b="1" i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2 </a:t>
            </a: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команде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6699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43240" y="142852"/>
            <a:ext cx="283603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ОТВЕТ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57188" y="1214438"/>
            <a:ext cx="4000500" cy="5000625"/>
          </a:xfrm>
          <a:prstGeom prst="vertic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Крот из сказки «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Дюймо-вочка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». Он был женихом </a:t>
            </a:r>
            <a:r>
              <a:rPr lang="ru-RU" sz="3200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Дюймовочки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r="-70"/>
          <a:stretch>
            <a:fillRect/>
          </a:stretch>
        </p:blipFill>
        <p:spPr bwMode="auto">
          <a:xfrm>
            <a:off x="4643438" y="1285860"/>
            <a:ext cx="4071966" cy="4786346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7-конечная звезда 3"/>
          <p:cNvSpPr/>
          <p:nvPr/>
        </p:nvSpPr>
        <p:spPr>
          <a:xfrm>
            <a:off x="214313" y="285750"/>
            <a:ext cx="1000125" cy="857250"/>
          </a:xfrm>
          <a:prstGeom prst="star7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5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28688" y="1500188"/>
            <a:ext cx="7500937" cy="3429000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5400" b="1" dirty="0" smtClean="0">
                <a:solidFill>
                  <a:srgbClr val="632523"/>
                </a:solidFill>
                <a:latin typeface="Comic Sans MS" pitchFamily="66" charset="0"/>
                <a:cs typeface="Arial" charset="0"/>
              </a:rPr>
              <a:t>Кого </a:t>
            </a:r>
            <a:r>
              <a:rPr lang="ru-RU" sz="5400" b="1" dirty="0" err="1" smtClean="0">
                <a:solidFill>
                  <a:srgbClr val="632523"/>
                </a:solidFill>
                <a:latin typeface="Comic Sans MS" pitchFamily="66" charset="0"/>
                <a:cs typeface="Arial" charset="0"/>
              </a:rPr>
              <a:t>Дюймовочка</a:t>
            </a:r>
            <a:r>
              <a:rPr lang="ru-RU" sz="5400" b="1" dirty="0" smtClean="0">
                <a:solidFill>
                  <a:srgbClr val="632523"/>
                </a:solidFill>
                <a:latin typeface="Comic Sans MS" pitchFamily="66" charset="0"/>
                <a:cs typeface="Arial" charset="0"/>
              </a:rPr>
              <a:t> спасла от гибели?</a:t>
            </a:r>
            <a:endParaRPr lang="ru-RU" sz="5400" b="1" dirty="0">
              <a:solidFill>
                <a:srgbClr val="632523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85728"/>
            <a:ext cx="64636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Вопрос </a:t>
            </a:r>
            <a:r>
              <a:rPr lang="ru-RU" sz="5400" b="1" i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1 </a:t>
            </a: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команде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6699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43240" y="142852"/>
            <a:ext cx="283603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ОТВЕТ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57188" y="1214438"/>
            <a:ext cx="4000500" cy="5000625"/>
          </a:xfrm>
          <a:prstGeom prst="vertic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Ласточку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 r="70" b="-52"/>
          <a:stretch>
            <a:fillRect/>
          </a:stretch>
        </p:blipFill>
        <p:spPr bwMode="auto">
          <a:xfrm>
            <a:off x="4643438" y="1285860"/>
            <a:ext cx="3929090" cy="485778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7-конечная звезда 3"/>
          <p:cNvSpPr/>
          <p:nvPr/>
        </p:nvSpPr>
        <p:spPr>
          <a:xfrm>
            <a:off x="214313" y="285750"/>
            <a:ext cx="1000125" cy="857250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28688" y="1500188"/>
            <a:ext cx="7500937" cy="3429000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 какой сказке Андерсена действие происходит на птичьем дворе?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357166"/>
            <a:ext cx="64636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Вопрос </a:t>
            </a:r>
            <a:r>
              <a:rPr lang="ru-RU" sz="5400" b="1" i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1 </a:t>
            </a: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команде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7-конечная звезда 3"/>
          <p:cNvSpPr/>
          <p:nvPr/>
        </p:nvSpPr>
        <p:spPr>
          <a:xfrm>
            <a:off x="285720" y="285728"/>
            <a:ext cx="1000125" cy="857250"/>
          </a:xfrm>
          <a:prstGeom prst="star7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5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28688" y="1500188"/>
            <a:ext cx="7500937" cy="3429000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632523"/>
                </a:solidFill>
                <a:latin typeface="Comic Sans MS" pitchFamily="66" charset="0"/>
                <a:cs typeface="Arial" charset="0"/>
              </a:rPr>
              <a:t>Как отблагодарила ласточка </a:t>
            </a:r>
            <a:r>
              <a:rPr lang="ru-RU" sz="3600" b="1" dirty="0" err="1" smtClean="0">
                <a:solidFill>
                  <a:srgbClr val="632523"/>
                </a:solidFill>
                <a:latin typeface="Comic Sans MS" pitchFamily="66" charset="0"/>
                <a:cs typeface="Arial" charset="0"/>
              </a:rPr>
              <a:t>Дюймовочку</a:t>
            </a:r>
            <a:r>
              <a:rPr lang="ru-RU" sz="3600" b="1" dirty="0" smtClean="0">
                <a:solidFill>
                  <a:srgbClr val="632523"/>
                </a:solidFill>
                <a:latin typeface="Comic Sans MS" pitchFamily="66" charset="0"/>
                <a:cs typeface="Arial" charset="0"/>
              </a:rPr>
              <a:t>?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85728"/>
            <a:ext cx="64636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Вопрос </a:t>
            </a:r>
            <a:r>
              <a:rPr lang="ru-RU" sz="5400" b="1" i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2 </a:t>
            </a: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команде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6699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43240" y="142852"/>
            <a:ext cx="283603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ОТВЕТ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57188" y="1214438"/>
            <a:ext cx="4000500" cy="5000625"/>
          </a:xfrm>
          <a:prstGeom prst="vertic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Унесла с собой в теплые края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r="86"/>
          <a:stretch>
            <a:fillRect/>
          </a:stretch>
        </p:blipFill>
        <p:spPr bwMode="auto">
          <a:xfrm>
            <a:off x="4572000" y="1285860"/>
            <a:ext cx="4214842" cy="4929222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7-конечная звезда 3"/>
          <p:cNvSpPr/>
          <p:nvPr/>
        </p:nvSpPr>
        <p:spPr>
          <a:xfrm>
            <a:off x="214313" y="285750"/>
            <a:ext cx="1000125" cy="857250"/>
          </a:xfrm>
          <a:prstGeom prst="star7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6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28688" y="1500188"/>
            <a:ext cx="7500937" cy="3429000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Какой подарок преподнесли эльфы </a:t>
            </a:r>
            <a:r>
              <a:rPr lang="ru-RU" sz="4400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Дюймовочке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?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85728"/>
            <a:ext cx="64636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Вопрос </a:t>
            </a:r>
            <a:r>
              <a:rPr lang="ru-RU" sz="5400" b="1" i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1 </a:t>
            </a: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команде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7286604"/>
          </a:xfrm>
          <a:prstGeom prst="rect">
            <a:avLst/>
          </a:prstGeom>
          <a:noFill/>
          <a:ln w="9525">
            <a:solidFill>
              <a:srgbClr val="FF6699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43240" y="142852"/>
            <a:ext cx="283603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ОТВЕТ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57188" y="1214438"/>
            <a:ext cx="4000500" cy="5000625"/>
          </a:xfrm>
          <a:prstGeom prst="vertic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Крылышки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85860"/>
            <a:ext cx="4214842" cy="4919678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7-конечная звезда 3"/>
          <p:cNvSpPr/>
          <p:nvPr/>
        </p:nvSpPr>
        <p:spPr>
          <a:xfrm>
            <a:off x="214313" y="285750"/>
            <a:ext cx="1000125" cy="857250"/>
          </a:xfrm>
          <a:prstGeom prst="star7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6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28688" y="1500188"/>
            <a:ext cx="7500937" cy="3429000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Какие цветы росли у Кая и Герды в цветочных ящиках?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85728"/>
            <a:ext cx="64636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Вопрос </a:t>
            </a:r>
            <a:r>
              <a:rPr lang="ru-RU" sz="5400" b="1" i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2 </a:t>
            </a: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команде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6699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43240" y="142852"/>
            <a:ext cx="283603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ОТВЕТ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57188" y="1214438"/>
            <a:ext cx="4000500" cy="5000625"/>
          </a:xfrm>
          <a:prstGeom prst="vertic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Кусты роз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b="-72"/>
          <a:stretch>
            <a:fillRect/>
          </a:stretch>
        </p:blipFill>
        <p:spPr bwMode="auto">
          <a:xfrm>
            <a:off x="4643438" y="1214422"/>
            <a:ext cx="4071966" cy="4929222"/>
          </a:xfrm>
          <a:prstGeom prst="rect">
            <a:avLst/>
          </a:prstGeom>
          <a:noFill/>
          <a:ln w="762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7-конечная звезда 3"/>
          <p:cNvSpPr/>
          <p:nvPr/>
        </p:nvSpPr>
        <p:spPr>
          <a:xfrm>
            <a:off x="214313" y="285750"/>
            <a:ext cx="1000125" cy="857250"/>
          </a:xfrm>
          <a:prstGeom prst="star7">
            <a:avLst/>
          </a:prstGeom>
          <a:solidFill>
            <a:srgbClr val="CC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7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28688" y="1500188"/>
            <a:ext cx="7500937" cy="3429000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Что отдала Герда маленькой разбойнице перед тем, как расстаться с ней?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85728"/>
            <a:ext cx="64636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Вопрос </a:t>
            </a:r>
            <a:r>
              <a:rPr lang="ru-RU" sz="5400" b="1" i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1 </a:t>
            </a: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команде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6699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43240" y="142852"/>
            <a:ext cx="283603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ОТВЕТ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57188" y="1214438"/>
            <a:ext cx="4000500" cy="5000625"/>
          </a:xfrm>
          <a:prstGeom prst="vertic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Муфту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428736"/>
            <a:ext cx="2928958" cy="4714908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7-конечная звезда 3"/>
          <p:cNvSpPr/>
          <p:nvPr/>
        </p:nvSpPr>
        <p:spPr>
          <a:xfrm>
            <a:off x="214313" y="285750"/>
            <a:ext cx="1000125" cy="857250"/>
          </a:xfrm>
          <a:prstGeom prst="star7">
            <a:avLst/>
          </a:prstGeom>
          <a:solidFill>
            <a:srgbClr val="CC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7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28688" y="1500188"/>
            <a:ext cx="7500937" cy="3429000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600" b="1" dirty="0" smtClean="0">
                <a:solidFill>
                  <a:srgbClr val="632523"/>
                </a:solidFill>
                <a:latin typeface="Comic Sans MS" pitchFamily="66" charset="0"/>
                <a:cs typeface="Arial" charset="0"/>
              </a:rPr>
              <a:t>Какое слово должен был сложить Кай в чертогах Снежной королевы, чтобы получить свободу?</a:t>
            </a:r>
            <a:endParaRPr lang="ru-RU" sz="3600" b="1" dirty="0">
              <a:solidFill>
                <a:srgbClr val="632523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85728"/>
            <a:ext cx="64636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Вопрос </a:t>
            </a:r>
            <a:r>
              <a:rPr lang="ru-RU" sz="5400" b="1" i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2 </a:t>
            </a: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команде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6699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43240" y="142852"/>
            <a:ext cx="283603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ОТВЕТ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57188" y="1214438"/>
            <a:ext cx="4000500" cy="5000625"/>
          </a:xfrm>
          <a:prstGeom prst="vertic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Вечность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85859"/>
            <a:ext cx="3929090" cy="4857785"/>
          </a:xfrm>
          <a:prstGeom prst="rect">
            <a:avLst/>
          </a:prstGeom>
          <a:noFill/>
          <a:ln w="762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43240" y="142852"/>
            <a:ext cx="283603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ОТВЕТ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57188" y="1214438"/>
            <a:ext cx="4000500" cy="5000625"/>
          </a:xfrm>
          <a:prstGeom prst="vertic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«Гадкий утенок»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285860"/>
            <a:ext cx="4286280" cy="4929222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7-конечная звезда 3"/>
          <p:cNvSpPr/>
          <p:nvPr/>
        </p:nvSpPr>
        <p:spPr>
          <a:xfrm>
            <a:off x="214313" y="285750"/>
            <a:ext cx="1000125" cy="857250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28688" y="1500188"/>
            <a:ext cx="7500937" cy="3429000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Какие драгоценные дары послал принцессе бедный принц из сказки «Свинопас»?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357166"/>
            <a:ext cx="64636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Вопрос </a:t>
            </a:r>
            <a:r>
              <a:rPr lang="ru-RU" sz="5400" b="1" i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1 </a:t>
            </a: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команде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6699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43240" y="142852"/>
            <a:ext cx="283603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ОТВЕТ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214313" y="1214438"/>
            <a:ext cx="4357687" cy="5000625"/>
          </a:xfrm>
          <a:prstGeom prst="vertic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6000" b="1" dirty="0" smtClean="0">
                <a:solidFill>
                  <a:srgbClr val="632523"/>
                </a:solidFill>
                <a:latin typeface="Comic Sans MS" pitchFamily="66" charset="0"/>
                <a:cs typeface="Arial" charset="0"/>
              </a:rPr>
              <a:t>Розу и соловья</a:t>
            </a:r>
            <a:endParaRPr lang="ru-RU" sz="6000" b="1" dirty="0">
              <a:solidFill>
                <a:srgbClr val="632523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71611"/>
            <a:ext cx="3929090" cy="4286281"/>
          </a:xfrm>
          <a:prstGeom prst="rect">
            <a:avLst/>
          </a:prstGeom>
          <a:noFill/>
          <a:ln w="76200">
            <a:solidFill>
              <a:srgbClr val="00B0F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7-конечная звезда 3"/>
          <p:cNvSpPr/>
          <p:nvPr/>
        </p:nvSpPr>
        <p:spPr>
          <a:xfrm>
            <a:off x="214313" y="285750"/>
            <a:ext cx="1000125" cy="857250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8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000125" y="1428750"/>
            <a:ext cx="7500938" cy="3429000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 каких птиц превратились 11 королевских сыновей? В какой сказке это произошло?</a:t>
            </a:r>
            <a:endParaRPr lang="ru-RU" sz="38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85728"/>
            <a:ext cx="64636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Вопрос </a:t>
            </a:r>
            <a:r>
              <a:rPr lang="ru-RU" sz="5400" b="1" i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2 </a:t>
            </a: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команде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6699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43240" y="142852"/>
            <a:ext cx="283603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ОТВЕТ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57188" y="1214438"/>
            <a:ext cx="4000500" cy="5000625"/>
          </a:xfrm>
          <a:prstGeom prst="vertic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 лебедей в сказке «Дикие лебеди»</a:t>
            </a:r>
            <a:endParaRPr lang="ru-RU" sz="66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00174"/>
            <a:ext cx="4000528" cy="44196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7-конечная звезда 3"/>
          <p:cNvSpPr/>
          <p:nvPr/>
        </p:nvSpPr>
        <p:spPr>
          <a:xfrm>
            <a:off x="214313" y="285750"/>
            <a:ext cx="1000125" cy="857250"/>
          </a:xfrm>
          <a:prstGeom prst="star7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9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28688" y="1500188"/>
            <a:ext cx="7500937" cy="3429000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Из какого растения </a:t>
            </a:r>
            <a:r>
              <a:rPr lang="ru-RU" sz="4400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Элиза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сплела рубашки для своих братьев?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357166"/>
            <a:ext cx="64636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Вопрос </a:t>
            </a:r>
            <a:r>
              <a:rPr lang="ru-RU" sz="5400" b="1" i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1 </a:t>
            </a: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команде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6699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43240" y="142852"/>
            <a:ext cx="283603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ОТВЕТ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57188" y="1214438"/>
            <a:ext cx="4000500" cy="5000625"/>
          </a:xfrm>
          <a:prstGeom prst="vertic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800" b="1" dirty="0" smtClean="0">
                <a:solidFill>
                  <a:srgbClr val="632523"/>
                </a:solidFill>
                <a:latin typeface="Comic Sans MS" pitchFamily="66" charset="0"/>
                <a:cs typeface="Arial" charset="0"/>
              </a:rPr>
              <a:t>Из крапивы</a:t>
            </a:r>
            <a:endParaRPr lang="ru-RU" sz="4800" b="1" dirty="0">
              <a:solidFill>
                <a:srgbClr val="632523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57298"/>
            <a:ext cx="4286280" cy="4786346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7-конечная звезда 3"/>
          <p:cNvSpPr/>
          <p:nvPr/>
        </p:nvSpPr>
        <p:spPr>
          <a:xfrm>
            <a:off x="214313" y="285750"/>
            <a:ext cx="1000125" cy="857250"/>
          </a:xfrm>
          <a:prstGeom prst="star7">
            <a:avLst/>
          </a:prstGeom>
          <a:solidFill>
            <a:srgbClr val="33CC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9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28688" y="1500188"/>
            <a:ext cx="7500937" cy="3429000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Сколько оловянных солдатиков подарили мальчику?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85728"/>
            <a:ext cx="64636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Вопрос </a:t>
            </a:r>
            <a:r>
              <a:rPr lang="ru-RU" sz="5400" b="1" i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2 команде</a:t>
            </a:r>
            <a:endParaRPr lang="ru-RU" sz="5400" b="1" i="1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6699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43240" y="142852"/>
            <a:ext cx="283603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ОТВЕТ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57188" y="1214438"/>
            <a:ext cx="4000500" cy="5000625"/>
          </a:xfrm>
          <a:prstGeom prst="vertic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Двадцать пять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428736"/>
            <a:ext cx="4286280" cy="4572032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7-конечная звезда 3"/>
          <p:cNvSpPr/>
          <p:nvPr/>
        </p:nvSpPr>
        <p:spPr>
          <a:xfrm>
            <a:off x="214313" y="285750"/>
            <a:ext cx="1000125" cy="857250"/>
          </a:xfrm>
          <a:prstGeom prst="star7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10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28688" y="1500188"/>
            <a:ext cx="7500937" cy="3429000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Чем отличался двадцать пятый оловянный солдатик от своих братьев?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85728"/>
            <a:ext cx="64636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Вопрос </a:t>
            </a:r>
            <a:r>
              <a:rPr lang="ru-RU" sz="5400" b="1" i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1 </a:t>
            </a: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команде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6699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43240" y="142852"/>
            <a:ext cx="283603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ОТВЕТ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57188" y="1214438"/>
            <a:ext cx="4000500" cy="5000625"/>
          </a:xfrm>
          <a:prstGeom prst="vertic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800" b="1" dirty="0" smtClean="0">
                <a:solidFill>
                  <a:srgbClr val="632523"/>
                </a:solidFill>
                <a:latin typeface="Comic Sans MS" pitchFamily="66" charset="0"/>
                <a:cs typeface="Arial" charset="0"/>
              </a:rPr>
              <a:t>Последний</a:t>
            </a:r>
          </a:p>
          <a:p>
            <a:pPr algn="ctr"/>
            <a:r>
              <a:rPr lang="ru-RU" sz="3800" b="1" dirty="0" smtClean="0">
                <a:solidFill>
                  <a:srgbClr val="632523"/>
                </a:solidFill>
                <a:latin typeface="Comic Sans MS" pitchFamily="66" charset="0"/>
                <a:cs typeface="Arial" charset="0"/>
              </a:rPr>
              <a:t>оловянный солдатик был с одной ного</a:t>
            </a:r>
            <a:r>
              <a:rPr lang="ru-RU" sz="4000" b="1" dirty="0" smtClean="0">
                <a:solidFill>
                  <a:srgbClr val="632523"/>
                </a:solidFill>
                <a:latin typeface="Comic Sans MS" pitchFamily="66" charset="0"/>
                <a:cs typeface="Arial" charset="0"/>
              </a:rPr>
              <a:t>й</a:t>
            </a:r>
            <a:endParaRPr lang="ru-RU" sz="4000" b="1" dirty="0">
              <a:solidFill>
                <a:srgbClr val="632523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1285860"/>
            <a:ext cx="4000529" cy="4929222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7-конечная звезда 3"/>
          <p:cNvSpPr/>
          <p:nvPr/>
        </p:nvSpPr>
        <p:spPr>
          <a:xfrm>
            <a:off x="214313" y="285750"/>
            <a:ext cx="1000125" cy="857250"/>
          </a:xfrm>
          <a:prstGeom prst="star7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1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28688" y="1500188"/>
            <a:ext cx="7500937" cy="3429000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 кого превратился гадкий утенок, когда вырос?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357166"/>
            <a:ext cx="64636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Вопрос </a:t>
            </a:r>
            <a:r>
              <a:rPr lang="ru-RU" sz="5400" b="1" i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2 </a:t>
            </a: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команде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7-конечная звезда 3"/>
          <p:cNvSpPr/>
          <p:nvPr/>
        </p:nvSpPr>
        <p:spPr>
          <a:xfrm>
            <a:off x="214313" y="285750"/>
            <a:ext cx="1000125" cy="857250"/>
          </a:xfrm>
          <a:prstGeom prst="star7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10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28688" y="1500188"/>
            <a:ext cx="7500937" cy="3429000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Из чего была сделана барышня в сказке «Стойкий оловянный солдатик?»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85728"/>
            <a:ext cx="64636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Вопрос </a:t>
            </a:r>
            <a:r>
              <a:rPr lang="ru-RU" sz="5400" b="1" i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2 </a:t>
            </a: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команде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6699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43240" y="142852"/>
            <a:ext cx="283603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ОТВЕТ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57188" y="1214438"/>
            <a:ext cx="4000500" cy="5000625"/>
          </a:xfrm>
          <a:prstGeom prst="vertic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Из бумаги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643050"/>
            <a:ext cx="4143404" cy="392909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7-конечная звезда 3"/>
          <p:cNvSpPr/>
          <p:nvPr/>
        </p:nvSpPr>
        <p:spPr>
          <a:xfrm>
            <a:off x="214313" y="285750"/>
            <a:ext cx="1000125" cy="857250"/>
          </a:xfrm>
          <a:prstGeom prst="star7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11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28688" y="1500188"/>
            <a:ext cx="7500937" cy="3429000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 какой предмет была назначена цена в 100 поцелуев принцессы и в какой сказке?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85728"/>
            <a:ext cx="64636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Вопрос </a:t>
            </a:r>
            <a:r>
              <a:rPr lang="ru-RU" sz="5400" b="1" i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1 </a:t>
            </a: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команде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6699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43240" y="142852"/>
            <a:ext cx="283603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ОТВЕТ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57188" y="1214438"/>
            <a:ext cx="4000500" cy="5000625"/>
          </a:xfrm>
          <a:prstGeom prst="vertic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За трещотку в сказке «Свинопас»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85860"/>
            <a:ext cx="4000528" cy="4929222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7-конечная звезда 3"/>
          <p:cNvSpPr/>
          <p:nvPr/>
        </p:nvSpPr>
        <p:spPr>
          <a:xfrm>
            <a:off x="214313" y="285750"/>
            <a:ext cx="1000125" cy="857250"/>
          </a:xfrm>
          <a:prstGeom prst="star7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11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28688" y="1500188"/>
            <a:ext cx="7500937" cy="3429000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400" b="1" dirty="0" smtClean="0">
                <a:solidFill>
                  <a:srgbClr val="632523"/>
                </a:solidFill>
                <a:latin typeface="Comic Sans MS" pitchFamily="66" charset="0"/>
                <a:cs typeface="Arial" charset="0"/>
              </a:rPr>
              <a:t>Кто охранял сундуки с медью, серебром и золотом и в какой сказке?</a:t>
            </a:r>
            <a:endParaRPr lang="ru-RU" sz="4400" b="1" dirty="0">
              <a:solidFill>
                <a:srgbClr val="632523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85728"/>
            <a:ext cx="64636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Вопрос </a:t>
            </a:r>
            <a:r>
              <a:rPr lang="ru-RU" sz="5400" b="1" i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2 </a:t>
            </a: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команде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6699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43240" y="142852"/>
            <a:ext cx="283603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ОТВЕТ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57188" y="1214438"/>
            <a:ext cx="4000500" cy="5000625"/>
          </a:xfrm>
          <a:prstGeom prst="vertic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Собаки в сказке «Огниво»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 r="-34"/>
          <a:stretch>
            <a:fillRect/>
          </a:stretch>
        </p:blipFill>
        <p:spPr bwMode="auto">
          <a:xfrm>
            <a:off x="4786314" y="1214422"/>
            <a:ext cx="3929090" cy="500066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7-конечная звезда 3"/>
          <p:cNvSpPr/>
          <p:nvPr/>
        </p:nvSpPr>
        <p:spPr>
          <a:xfrm>
            <a:off x="214313" y="285750"/>
            <a:ext cx="1000125" cy="857250"/>
          </a:xfrm>
          <a:prstGeom prst="star7">
            <a:avLst/>
          </a:prstGeom>
          <a:solidFill>
            <a:srgbClr val="CC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12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28688" y="1500188"/>
            <a:ext cx="7500937" cy="3429000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Какую ткань ткали два обманщика в сказке «Новый наряд короля»?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85728"/>
            <a:ext cx="64636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Вопрос </a:t>
            </a:r>
            <a:r>
              <a:rPr lang="ru-RU" sz="5400" b="1" i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1 </a:t>
            </a: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команде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6699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43240" y="142852"/>
            <a:ext cx="283603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ОТВЕТ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57188" y="1214438"/>
            <a:ext cx="4000500" cy="5000625"/>
          </a:xfrm>
          <a:prstGeom prst="vertic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Никакую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214422"/>
            <a:ext cx="3714776" cy="5095891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7-конечная звезда 3"/>
          <p:cNvSpPr/>
          <p:nvPr/>
        </p:nvSpPr>
        <p:spPr>
          <a:xfrm>
            <a:off x="214313" y="285750"/>
            <a:ext cx="1000125" cy="857250"/>
          </a:xfrm>
          <a:prstGeom prst="star7">
            <a:avLst/>
          </a:prstGeom>
          <a:solidFill>
            <a:srgbClr val="CC00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12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28688" y="1500188"/>
            <a:ext cx="7500937" cy="3429000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Что больше всего любила делать русалочка?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85728"/>
            <a:ext cx="64636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Вопрос </a:t>
            </a:r>
            <a:r>
              <a:rPr lang="ru-RU" sz="5400" b="1" i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2 </a:t>
            </a: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команде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6699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43240" y="142852"/>
            <a:ext cx="283603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ОТВЕТ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57188" y="1214438"/>
            <a:ext cx="4000500" cy="5000625"/>
          </a:xfrm>
          <a:prstGeom prst="vertic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800" b="1" dirty="0" smtClean="0">
                <a:solidFill>
                  <a:srgbClr val="632523"/>
                </a:solidFill>
                <a:latin typeface="Comic Sans MS" pitchFamily="66" charset="0"/>
                <a:cs typeface="Arial" charset="0"/>
              </a:rPr>
              <a:t>Слушать рассказы о людях</a:t>
            </a:r>
            <a:endParaRPr lang="ru-RU" sz="4800" b="1" dirty="0">
              <a:solidFill>
                <a:srgbClr val="632523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85860"/>
            <a:ext cx="4071966" cy="500066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6699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43240" y="142852"/>
            <a:ext cx="283603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ОТВЕТ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57188" y="1214438"/>
            <a:ext cx="4000500" cy="5000625"/>
          </a:xfrm>
          <a:prstGeom prst="vertic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 лебедя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285860"/>
            <a:ext cx="3786214" cy="488634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7-конечная звезда 3"/>
          <p:cNvSpPr/>
          <p:nvPr/>
        </p:nvSpPr>
        <p:spPr>
          <a:xfrm>
            <a:off x="214313" y="285750"/>
            <a:ext cx="1000125" cy="857250"/>
          </a:xfrm>
          <a:prstGeom prst="star7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13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28688" y="1500188"/>
            <a:ext cx="7500937" cy="3429000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 sz="40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40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Что отдала русалочка морской ведьме за то, что вместо русалочьего хвоста у нее появились человечьи ножки?</a:t>
            </a:r>
          </a:p>
          <a:p>
            <a:pPr algn="ctr"/>
            <a:endParaRPr lang="ru-RU" sz="5400" b="1" dirty="0" smtClean="0">
              <a:solidFill>
                <a:srgbClr val="632523"/>
              </a:solidFill>
              <a:latin typeface="Comic Sans MS" pitchFamily="66" charset="0"/>
              <a:cs typeface="Arial" charset="0"/>
            </a:endParaRPr>
          </a:p>
          <a:p>
            <a:pPr algn="ctr"/>
            <a:endParaRPr lang="ru-RU" sz="5400" b="1" dirty="0">
              <a:solidFill>
                <a:srgbClr val="632523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85728"/>
            <a:ext cx="64636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Вопрос </a:t>
            </a:r>
            <a:r>
              <a:rPr lang="ru-RU" sz="5400" b="1" i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1 </a:t>
            </a: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команде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6699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43240" y="142852"/>
            <a:ext cx="283603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ОТВЕТ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57188" y="1214438"/>
            <a:ext cx="4000500" cy="5000625"/>
          </a:xfrm>
          <a:prstGeom prst="vertic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Голос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95450"/>
            <a:ext cx="4143404" cy="4305318"/>
          </a:xfrm>
          <a:prstGeom prst="rect">
            <a:avLst/>
          </a:prstGeom>
          <a:solidFill>
            <a:schemeClr val="accent3">
              <a:lumMod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7-конечная звезда 3"/>
          <p:cNvSpPr/>
          <p:nvPr/>
        </p:nvSpPr>
        <p:spPr>
          <a:xfrm>
            <a:off x="214313" y="285750"/>
            <a:ext cx="1000125" cy="857250"/>
          </a:xfrm>
          <a:prstGeom prst="star7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13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28688" y="1500188"/>
            <a:ext cx="7500937" cy="3429000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Во что превратилась русалочка?</a:t>
            </a:r>
            <a:endParaRPr lang="ru-RU" sz="54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85728"/>
            <a:ext cx="64636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Вопрос </a:t>
            </a:r>
            <a:r>
              <a:rPr lang="ru-RU" sz="5400" b="1" i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2 </a:t>
            </a: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команде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6699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43240" y="142852"/>
            <a:ext cx="283603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ОТВЕТ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57188" y="1214438"/>
            <a:ext cx="4000500" cy="5000625"/>
          </a:xfrm>
          <a:prstGeom prst="vertic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 морскую пену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214422"/>
            <a:ext cx="4071966" cy="500066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7-конечная звезда 3"/>
          <p:cNvSpPr/>
          <p:nvPr/>
        </p:nvSpPr>
        <p:spPr>
          <a:xfrm>
            <a:off x="214313" y="285750"/>
            <a:ext cx="1000125" cy="857250"/>
          </a:xfrm>
          <a:prstGeom prst="star7">
            <a:avLst/>
          </a:prstGeom>
          <a:solidFill>
            <a:srgbClr val="33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14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28688" y="1500188"/>
            <a:ext cx="7500937" cy="3429000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Какую принцессу хотел взять в жены принц из сказки «Принцесса на горошине»?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85728"/>
            <a:ext cx="64636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Вопрос </a:t>
            </a:r>
            <a:r>
              <a:rPr lang="ru-RU" sz="5400" b="1" i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1 </a:t>
            </a: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команде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6699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43240" y="142852"/>
            <a:ext cx="283603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ОТВЕТ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57188" y="1214438"/>
            <a:ext cx="4000500" cy="5000625"/>
          </a:xfrm>
          <a:prstGeom prst="vertic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Настоящую</a:t>
            </a:r>
            <a:endParaRPr lang="ru-RU" sz="38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500174"/>
            <a:ext cx="4357718" cy="4600575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7-конечная звезда 3"/>
          <p:cNvSpPr/>
          <p:nvPr/>
        </p:nvSpPr>
        <p:spPr>
          <a:xfrm>
            <a:off x="214313" y="285750"/>
            <a:ext cx="1000125" cy="857250"/>
          </a:xfrm>
          <a:prstGeom prst="star7">
            <a:avLst/>
          </a:prstGeom>
          <a:solidFill>
            <a:srgbClr val="33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14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28688" y="1500188"/>
            <a:ext cx="7500937" cy="3429000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6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Кто отворил дверь принцессе в непогоду и в какой сказке?</a:t>
            </a:r>
            <a:endParaRPr lang="ru-RU" sz="46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85728"/>
            <a:ext cx="64636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Вопрос </a:t>
            </a:r>
            <a:r>
              <a:rPr lang="ru-RU" sz="5400" b="1" i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2 </a:t>
            </a: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команде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6699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43240" y="142852"/>
            <a:ext cx="283603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ОТВЕТ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57188" y="1214438"/>
            <a:ext cx="4000500" cy="5000625"/>
          </a:xfrm>
          <a:prstGeom prst="vertic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Король в сказке «Принцесса на горошине»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85860"/>
            <a:ext cx="3786214" cy="4929222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7-конечная звезда 3"/>
          <p:cNvSpPr/>
          <p:nvPr/>
        </p:nvSpPr>
        <p:spPr>
          <a:xfrm>
            <a:off x="214313" y="285750"/>
            <a:ext cx="1000125" cy="857250"/>
          </a:xfrm>
          <a:prstGeom prst="star7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15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28688" y="1500188"/>
            <a:ext cx="7500937" cy="3429000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Как старая королева решила проверить, настоящая ли принцесса постучалась к ним в дом?</a:t>
            </a:r>
            <a:endParaRPr lang="ru-RU" sz="38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85728"/>
            <a:ext cx="64636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Вопрос </a:t>
            </a:r>
            <a:r>
              <a:rPr lang="ru-RU" sz="5400" b="1" i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1 </a:t>
            </a: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команде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6699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43240" y="142852"/>
            <a:ext cx="283603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ОТВЕТ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57188" y="1214438"/>
            <a:ext cx="4000500" cy="5000625"/>
          </a:xfrm>
          <a:prstGeom prst="vertic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Под 20 тюфяков и 20 пуховиков положила горошину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285860"/>
            <a:ext cx="4429156" cy="4857784"/>
          </a:xfrm>
          <a:prstGeom prst="rect">
            <a:avLst/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7-конечная звезда 3"/>
          <p:cNvSpPr/>
          <p:nvPr/>
        </p:nvSpPr>
        <p:spPr>
          <a:xfrm>
            <a:off x="214313" y="285750"/>
            <a:ext cx="1000125" cy="857250"/>
          </a:xfrm>
          <a:prstGeom prst="star7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28688" y="1500188"/>
            <a:ext cx="7500937" cy="3429000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400" b="1" dirty="0" smtClean="0">
                <a:solidFill>
                  <a:srgbClr val="632523"/>
                </a:solidFill>
                <a:latin typeface="Comic Sans MS" pitchFamily="66" charset="0"/>
                <a:cs typeface="Arial" charset="0"/>
              </a:rPr>
              <a:t> </a:t>
            </a:r>
            <a:r>
              <a:rPr lang="ru-RU" sz="4000" b="1" dirty="0" smtClean="0">
                <a:solidFill>
                  <a:srgbClr val="632523"/>
                </a:solidFill>
                <a:latin typeface="Comic Sans MS" pitchFamily="66" charset="0"/>
                <a:cs typeface="Arial" charset="0"/>
              </a:rPr>
              <a:t>Как звали девочку, которая появилась на свет из чудесного цветка, похожего на тюльпан?</a:t>
            </a:r>
            <a:endParaRPr lang="ru-RU" sz="4000" b="1" dirty="0">
              <a:solidFill>
                <a:srgbClr val="632523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85728"/>
            <a:ext cx="64636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Вопрос </a:t>
            </a:r>
            <a:r>
              <a:rPr lang="ru-RU" sz="5400" b="1" i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1 </a:t>
            </a: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команде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7-конечная звезда 3"/>
          <p:cNvSpPr/>
          <p:nvPr/>
        </p:nvSpPr>
        <p:spPr>
          <a:xfrm>
            <a:off x="214313" y="285750"/>
            <a:ext cx="1000125" cy="857250"/>
          </a:xfrm>
          <a:prstGeom prst="star7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Comic Sans MS" pitchFamily="66" charset="0"/>
              </a:rPr>
              <a:t>15</a:t>
            </a:r>
            <a:endParaRPr lang="ru-RU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28688" y="1500188"/>
            <a:ext cx="7500937" cy="3429000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Где теперь лежит горошина?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85728"/>
            <a:ext cx="64636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Вопрос </a:t>
            </a:r>
            <a:r>
              <a:rPr lang="ru-RU" sz="5400" b="1" i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2 </a:t>
            </a: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команде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6699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43240" y="142852"/>
            <a:ext cx="283603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ОТВЕТ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57188" y="1214438"/>
            <a:ext cx="4000500" cy="5000625"/>
          </a:xfrm>
          <a:prstGeom prst="vertic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 </a:t>
            </a:r>
            <a:r>
              <a:rPr lang="ru-RU" sz="4800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кунстка-мере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000240"/>
            <a:ext cx="4429156" cy="3500462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42844" y="2857496"/>
            <a:ext cx="8643998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МОЛОДЦЫ !</a:t>
            </a:r>
            <a:endParaRPr lang="ru-RU" sz="6600" b="1" i="1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0"/>
              </a:gra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Прямоугольник 3"/>
          <p:cNvSpPr>
            <a:spLocks noChangeArrowheads="1"/>
          </p:cNvSpPr>
          <p:nvPr/>
        </p:nvSpPr>
        <p:spPr bwMode="auto">
          <a:xfrm>
            <a:off x="142875" y="500063"/>
            <a:ext cx="8786813" cy="1572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>
                <a:latin typeface="Calibri" pitchFamily="34" charset="0"/>
              </a:rPr>
              <a:t> Андерсен Х.-К. Сказки/ Пер. с </a:t>
            </a:r>
            <a:r>
              <a:rPr lang="ru-RU" sz="1400" dirty="0" err="1" smtClean="0">
                <a:latin typeface="Calibri" pitchFamily="34" charset="0"/>
              </a:rPr>
              <a:t>датск</a:t>
            </a:r>
            <a:r>
              <a:rPr lang="ru-RU" sz="1400" dirty="0" smtClean="0">
                <a:latin typeface="Calibri" pitchFamily="34" charset="0"/>
              </a:rPr>
              <a:t>.; </a:t>
            </a:r>
            <a:r>
              <a:rPr lang="ru-RU" sz="1400" dirty="0" err="1" smtClean="0">
                <a:latin typeface="Calibri" pitchFamily="34" charset="0"/>
              </a:rPr>
              <a:t>Предисл</a:t>
            </a:r>
            <a:r>
              <a:rPr lang="ru-RU" sz="1400" dirty="0" smtClean="0">
                <a:latin typeface="Calibri" pitchFamily="34" charset="0"/>
              </a:rPr>
              <a:t>. В. </a:t>
            </a:r>
            <a:r>
              <a:rPr lang="ru-RU" sz="1400" dirty="0" err="1" smtClean="0">
                <a:latin typeface="Calibri" pitchFamily="34" charset="0"/>
              </a:rPr>
              <a:t>Финикова</a:t>
            </a:r>
            <a:r>
              <a:rPr lang="ru-RU" sz="1400" dirty="0" smtClean="0">
                <a:latin typeface="Calibri" pitchFamily="34" charset="0"/>
              </a:rPr>
              <a:t>; Рис. В. Конашевича, В. Самойлова. – М.: Дет. лит., 1991. – 256 с.: ил.</a:t>
            </a:r>
          </a:p>
          <a:p>
            <a:r>
              <a:rPr lang="ru-RU" sz="1400" dirty="0" smtClean="0">
                <a:latin typeface="Calibri" pitchFamily="34" charset="0"/>
              </a:rPr>
              <a:t>Цыферов Г.М.. Мой Андерсен. – М.: Малыш, 1969</a:t>
            </a:r>
          </a:p>
          <a:p>
            <a:r>
              <a:rPr lang="ru-RU" sz="1400" u="sng" dirty="0" smtClean="0">
                <a:hlinkClick r:id="rId4"/>
              </a:rPr>
              <a:t>http://detochki.su/index.php?option=com_content&amp;view=category&amp;layout=blog&amp;id=64&amp;Itemid=166</a:t>
            </a:r>
            <a:endParaRPr lang="ru-RU" sz="1400" dirty="0" smtClean="0"/>
          </a:p>
          <a:p>
            <a:r>
              <a:rPr lang="ru-RU" sz="1400" u="sng" dirty="0" smtClean="0">
                <a:hlinkClick r:id="rId5"/>
              </a:rPr>
              <a:t>http://multmir.net/seriya-38-skazki-andersena</a:t>
            </a:r>
            <a:endParaRPr lang="ru-RU" sz="1400" dirty="0" smtClean="0"/>
          </a:p>
          <a:p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  <a:hlinkClick r:id="rId6"/>
              </a:rPr>
              <a:t>http://www.fairyroom.ru/?page_id=805</a:t>
            </a:r>
            <a:endParaRPr lang="ru-RU" sz="1400" dirty="0" smtClean="0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  <a:hlinkClick r:id="rId7"/>
              </a:rPr>
              <a:t>http://images.yandex.ru/yandsearch?text</a:t>
            </a:r>
            <a:endParaRPr lang="ru-RU" sz="1400" dirty="0" smtClean="0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  <a:hlinkClick r:id="rId8"/>
              </a:rPr>
              <a:t>http://top-antropos.com/literature/item/97-libico-maraja</a:t>
            </a:r>
            <a:endParaRPr lang="ru-RU" sz="1400" dirty="0" smtClean="0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  <a:hlinkClick r:id="rId9"/>
              </a:rPr>
              <a:t>http://www.miloliza.com/illyustratsi-skazki-andersen/278.html</a:t>
            </a:r>
            <a:endParaRPr lang="ru-RU" sz="1400" dirty="0" smtClean="0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  <a:hlinkClick r:id="rId10"/>
              </a:rPr>
              <a:t>http://bibnout.ru/andersen/p232aa1.html</a:t>
            </a:r>
            <a:endParaRPr lang="ru-RU" sz="1400" dirty="0" smtClean="0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  <a:hlinkClick r:id="rId11"/>
              </a:rPr>
              <a:t>http://clubs.ya.ru/4611686018427432699/replies.xml?item_no=32</a:t>
            </a:r>
            <a:endParaRPr lang="ru-RU" sz="1400" dirty="0" smtClean="0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  <a:hlinkClick r:id="rId12"/>
              </a:rPr>
              <a:t>http://www.bankreceptov.ru/skazki/skazki-0043.shtml</a:t>
            </a:r>
            <a:endParaRPr lang="ru-RU" sz="1400" dirty="0" smtClean="0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sz="1400" dirty="0" smtClean="0">
                <a:solidFill>
                  <a:srgbClr val="0000FF"/>
                </a:solidFill>
                <a:latin typeface="Calibri" pitchFamily="34" charset="0"/>
                <a:hlinkClick r:id="rId7"/>
              </a:rPr>
              <a:t>http://images.yandex.ru/yandsearch?text</a:t>
            </a:r>
            <a:endParaRPr lang="ru-RU" sz="1400" dirty="0" smtClean="0">
              <a:solidFill>
                <a:srgbClr val="0000FF"/>
              </a:solidFill>
              <a:latin typeface="Calibri" pitchFamily="34" charset="0"/>
            </a:endParaRPr>
          </a:p>
          <a:p>
            <a:endParaRPr lang="ru-RU" sz="1400" dirty="0" smtClean="0">
              <a:solidFill>
                <a:srgbClr val="0000FF"/>
              </a:solidFill>
              <a:latin typeface="Calibri" pitchFamily="34" charset="0"/>
            </a:endParaRPr>
          </a:p>
          <a:p>
            <a:endParaRPr lang="ru-RU" sz="1400" dirty="0" smtClean="0">
              <a:solidFill>
                <a:srgbClr val="0000FF"/>
              </a:solidFill>
              <a:latin typeface="Calibri" pitchFamily="34" charset="0"/>
              <a:hlinkClick r:id="rId13"/>
            </a:endParaRPr>
          </a:p>
          <a:p>
            <a:endParaRPr lang="ru-RU" sz="1400" dirty="0" smtClean="0">
              <a:solidFill>
                <a:srgbClr val="0000FF"/>
              </a:solidFill>
              <a:latin typeface="Calibri" pitchFamily="34" charset="0"/>
              <a:hlinkClick r:id="rId13"/>
            </a:endParaRPr>
          </a:p>
          <a:p>
            <a:endParaRPr lang="ru-RU" sz="1400" dirty="0" smtClean="0">
              <a:solidFill>
                <a:srgbClr val="0000FF"/>
              </a:solidFill>
              <a:latin typeface="Calibri" pitchFamily="34" charset="0"/>
              <a:hlinkClick r:id="rId13"/>
            </a:endParaRPr>
          </a:p>
          <a:p>
            <a:endParaRPr lang="ru-RU" sz="1400" dirty="0" smtClean="0">
              <a:solidFill>
                <a:srgbClr val="0000FF"/>
              </a:solidFill>
              <a:latin typeface="Calibri" pitchFamily="34" charset="0"/>
              <a:hlinkClick r:id="rId13"/>
            </a:endParaRPr>
          </a:p>
          <a:p>
            <a:endParaRPr lang="ru-RU" sz="1400" dirty="0" smtClean="0">
              <a:solidFill>
                <a:srgbClr val="0000FF"/>
              </a:solidFill>
              <a:latin typeface="Calibri" pitchFamily="34" charset="0"/>
              <a:hlinkClick r:id="rId13"/>
            </a:endParaRPr>
          </a:p>
          <a:p>
            <a:endParaRPr lang="ru-RU" sz="1400" dirty="0" smtClean="0">
              <a:solidFill>
                <a:srgbClr val="0000FF"/>
              </a:solidFill>
              <a:latin typeface="Calibri" pitchFamily="34" charset="0"/>
              <a:hlinkClick r:id="rId13"/>
            </a:endParaRPr>
          </a:p>
          <a:p>
            <a:endParaRPr lang="ru-RU" sz="1400" dirty="0" smtClean="0">
              <a:solidFill>
                <a:srgbClr val="0000FF"/>
              </a:solidFill>
              <a:latin typeface="Calibri" pitchFamily="34" charset="0"/>
              <a:hlinkClick r:id="rId13"/>
            </a:endParaRPr>
          </a:p>
          <a:p>
            <a:endParaRPr lang="ru-RU" sz="1400" dirty="0" smtClean="0">
              <a:solidFill>
                <a:srgbClr val="0000FF"/>
              </a:solidFill>
              <a:latin typeface="Calibri" pitchFamily="34" charset="0"/>
              <a:hlinkClick r:id="rId13"/>
            </a:endParaRPr>
          </a:p>
          <a:p>
            <a:endParaRPr lang="ru-RU" sz="1400" dirty="0" smtClean="0">
              <a:solidFill>
                <a:srgbClr val="0000FF"/>
              </a:solidFill>
              <a:latin typeface="Calibri" pitchFamily="34" charset="0"/>
              <a:hlinkClick r:id="rId13"/>
            </a:endParaRPr>
          </a:p>
          <a:p>
            <a:endParaRPr lang="ru-RU" sz="1400" dirty="0" smtClean="0">
              <a:solidFill>
                <a:srgbClr val="0000FF"/>
              </a:solidFill>
              <a:latin typeface="Calibri" pitchFamily="34" charset="0"/>
              <a:hlinkClick r:id="rId13"/>
            </a:endParaRPr>
          </a:p>
          <a:p>
            <a:endParaRPr lang="ru-RU" sz="1400" dirty="0" smtClean="0">
              <a:solidFill>
                <a:srgbClr val="0000FF"/>
              </a:solidFill>
              <a:latin typeface="Calibri" pitchFamily="34" charset="0"/>
              <a:hlinkClick r:id="rId13"/>
            </a:endParaRPr>
          </a:p>
          <a:p>
            <a:endParaRPr lang="ru-RU" sz="1400" dirty="0" smtClean="0">
              <a:solidFill>
                <a:srgbClr val="0000FF"/>
              </a:solidFill>
              <a:latin typeface="Calibri" pitchFamily="34" charset="0"/>
              <a:hlinkClick r:id="rId13"/>
            </a:endParaRPr>
          </a:p>
          <a:p>
            <a:endParaRPr lang="ru-RU" sz="1400" dirty="0" smtClean="0">
              <a:solidFill>
                <a:srgbClr val="0000FF"/>
              </a:solidFill>
              <a:latin typeface="Calibri" pitchFamily="34" charset="0"/>
              <a:hlinkClick r:id="rId13"/>
            </a:endParaRPr>
          </a:p>
          <a:p>
            <a:endParaRPr lang="ru-RU" sz="1400" dirty="0" smtClean="0">
              <a:solidFill>
                <a:srgbClr val="0000FF"/>
              </a:solidFill>
              <a:latin typeface="Calibri" pitchFamily="34" charset="0"/>
              <a:hlinkClick r:id="rId13"/>
            </a:endParaRPr>
          </a:p>
          <a:p>
            <a:endParaRPr lang="ru-RU" sz="1400" dirty="0" smtClean="0">
              <a:solidFill>
                <a:srgbClr val="0000FF"/>
              </a:solidFill>
              <a:latin typeface="Calibri" pitchFamily="34" charset="0"/>
              <a:hlinkClick r:id="rId13"/>
            </a:endParaRPr>
          </a:p>
          <a:p>
            <a:endParaRPr lang="ru-RU" sz="1400" dirty="0" smtClean="0">
              <a:solidFill>
                <a:srgbClr val="0000FF"/>
              </a:solidFill>
              <a:latin typeface="Calibri" pitchFamily="34" charset="0"/>
              <a:hlinkClick r:id="rId13"/>
            </a:endParaRPr>
          </a:p>
          <a:p>
            <a:endParaRPr lang="ru-RU" sz="1400" dirty="0" smtClean="0">
              <a:solidFill>
                <a:srgbClr val="0000FF"/>
              </a:solidFill>
              <a:latin typeface="Calibri" pitchFamily="34" charset="0"/>
              <a:hlinkClick r:id="rId13"/>
            </a:endParaRPr>
          </a:p>
          <a:p>
            <a:endParaRPr lang="ru-RU" sz="1400" dirty="0" smtClean="0">
              <a:solidFill>
                <a:srgbClr val="0000FF"/>
              </a:solidFill>
              <a:latin typeface="Calibri" pitchFamily="34" charset="0"/>
              <a:hlinkClick r:id="rId13"/>
            </a:endParaRPr>
          </a:p>
          <a:p>
            <a:endParaRPr lang="ru-RU" sz="1400" dirty="0" smtClean="0">
              <a:solidFill>
                <a:srgbClr val="0000FF"/>
              </a:solidFill>
              <a:latin typeface="Calibri" pitchFamily="34" charset="0"/>
              <a:hlinkClick r:id="rId13"/>
            </a:endParaRPr>
          </a:p>
          <a:p>
            <a:endParaRPr lang="ru-RU" sz="1400" dirty="0" smtClean="0">
              <a:latin typeface="Calibri" pitchFamily="34" charset="0"/>
              <a:hlinkClick r:id="rId13"/>
            </a:endParaRPr>
          </a:p>
          <a:p>
            <a:endParaRPr lang="ru-RU" sz="1400" dirty="0" smtClean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  <a:p>
            <a:endParaRPr lang="ru-RU" sz="1400" dirty="0">
              <a:latin typeface="Calibri" pitchFamily="34" charset="0"/>
            </a:endParaRPr>
          </a:p>
          <a:p>
            <a:endParaRPr lang="ru-RU" sz="1600" dirty="0">
              <a:latin typeface="Calibri" pitchFamily="34" charset="0"/>
            </a:endParaRPr>
          </a:p>
          <a:p>
            <a:endParaRPr lang="ru-RU" sz="1600" dirty="0">
              <a:latin typeface="Calibri" pitchFamily="34" charset="0"/>
            </a:endParaRPr>
          </a:p>
          <a:p>
            <a:endParaRPr lang="ru-RU" sz="1600" dirty="0">
              <a:latin typeface="Calibri" pitchFamily="34" charset="0"/>
            </a:endParaRPr>
          </a:p>
          <a:p>
            <a:endParaRPr lang="ru-RU" sz="1600" dirty="0">
              <a:latin typeface="Calibri" pitchFamily="34" charset="0"/>
            </a:endParaRPr>
          </a:p>
          <a:p>
            <a:endParaRPr lang="ru-RU" sz="1600" dirty="0">
              <a:latin typeface="Calibri" pitchFamily="34" charset="0"/>
            </a:endParaRPr>
          </a:p>
          <a:p>
            <a:endParaRPr lang="ru-RU" sz="1600" dirty="0">
              <a:latin typeface="Calibri" pitchFamily="34" charset="0"/>
            </a:endParaRPr>
          </a:p>
          <a:p>
            <a:endParaRPr lang="ru-RU" sz="1600" dirty="0">
              <a:latin typeface="Calibri" pitchFamily="34" charset="0"/>
            </a:endParaRPr>
          </a:p>
          <a:p>
            <a:endParaRPr lang="ru-RU" sz="1600" dirty="0">
              <a:latin typeface="Calibri" pitchFamily="34" charset="0"/>
            </a:endParaRPr>
          </a:p>
          <a:p>
            <a:endParaRPr lang="ru-RU" sz="1600" dirty="0">
              <a:latin typeface="Calibri" pitchFamily="34" charset="0"/>
            </a:endParaRPr>
          </a:p>
          <a:p>
            <a:endParaRPr lang="ru-RU" sz="1600" dirty="0">
              <a:latin typeface="Calibri" pitchFamily="34" charset="0"/>
            </a:endParaRPr>
          </a:p>
          <a:p>
            <a:endParaRPr lang="ru-RU" sz="1600" dirty="0">
              <a:latin typeface="Calibri" pitchFamily="34" charset="0"/>
            </a:endParaRPr>
          </a:p>
          <a:p>
            <a:endParaRPr lang="ru-RU" sz="1600" dirty="0">
              <a:latin typeface="Calibri" pitchFamily="34" charset="0"/>
            </a:endParaRPr>
          </a:p>
          <a:p>
            <a:endParaRPr lang="ru-RU" sz="1600" dirty="0">
              <a:latin typeface="Calibri" pitchFamily="34" charset="0"/>
            </a:endParaRPr>
          </a:p>
          <a:p>
            <a:endParaRPr lang="ru-RU" sz="1600" dirty="0">
              <a:latin typeface="Calibri" pitchFamily="34" charset="0"/>
            </a:endParaRPr>
          </a:p>
          <a:p>
            <a:endParaRPr lang="ru-RU" sz="1600" dirty="0">
              <a:latin typeface="Calibri" pitchFamily="34" charset="0"/>
            </a:endParaRPr>
          </a:p>
          <a:p>
            <a:endParaRPr lang="ru-RU" sz="1600" dirty="0">
              <a:latin typeface="Calibri" pitchFamily="34" charset="0"/>
            </a:endParaRPr>
          </a:p>
          <a:p>
            <a:endParaRPr lang="ru-RU" sz="1600" dirty="0">
              <a:latin typeface="Calibri" pitchFamily="34" charset="0"/>
            </a:endParaRPr>
          </a:p>
          <a:p>
            <a:endParaRPr lang="ru-RU" sz="1600" dirty="0">
              <a:latin typeface="Calibri" pitchFamily="34" charset="0"/>
            </a:endParaRPr>
          </a:p>
          <a:p>
            <a:endParaRPr lang="ru-RU" sz="1600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  <a:p>
            <a:endParaRPr lang="ru-RU" dirty="0">
              <a:latin typeface="Calibri" pitchFamily="34" charset="0"/>
            </a:endParaRPr>
          </a:p>
        </p:txBody>
      </p:sp>
      <p:sp>
        <p:nvSpPr>
          <p:cNvPr id="62468" name="TextBox 4"/>
          <p:cNvSpPr txBox="1">
            <a:spLocks noChangeArrowheads="1"/>
          </p:cNvSpPr>
          <p:nvPr/>
        </p:nvSpPr>
        <p:spPr bwMode="auto">
          <a:xfrm>
            <a:off x="2928938" y="142875"/>
            <a:ext cx="32496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>
                <a:latin typeface="Comic Sans MS" pitchFamily="66" charset="0"/>
              </a:rPr>
              <a:t>Источники информации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6699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43240" y="142852"/>
            <a:ext cx="283603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ОТВЕТ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57188" y="1214438"/>
            <a:ext cx="4000500" cy="5000625"/>
          </a:xfrm>
          <a:prstGeom prst="vertic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Дюймо-вочка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785926"/>
            <a:ext cx="4286279" cy="3714776"/>
          </a:xfrm>
          <a:prstGeom prst="rect">
            <a:avLst/>
          </a:prstGeom>
          <a:noFill/>
          <a:ln w="76200">
            <a:solidFill>
              <a:srgbClr val="CC00CC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7-конечная звезда 3"/>
          <p:cNvSpPr/>
          <p:nvPr/>
        </p:nvSpPr>
        <p:spPr>
          <a:xfrm>
            <a:off x="214313" y="285750"/>
            <a:ext cx="1000125" cy="857250"/>
          </a:xfrm>
          <a:prstGeom prst="star7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2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928688" y="1500188"/>
            <a:ext cx="7500937" cy="3429000"/>
          </a:xfrm>
          <a:prstGeom prst="horizont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400" b="1" dirty="0" smtClean="0">
                <a:solidFill>
                  <a:srgbClr val="632523"/>
                </a:solidFill>
                <a:latin typeface="Comic Sans MS" pitchFamily="66" charset="0"/>
                <a:cs typeface="Arial" charset="0"/>
              </a:rPr>
              <a:t>Из какого зернышка вырос цветок, в котором сидела </a:t>
            </a:r>
            <a:r>
              <a:rPr lang="ru-RU" sz="4400" b="1" dirty="0" err="1" smtClean="0">
                <a:solidFill>
                  <a:srgbClr val="632523"/>
                </a:solidFill>
                <a:latin typeface="Comic Sans MS" pitchFamily="66" charset="0"/>
                <a:cs typeface="Arial" charset="0"/>
              </a:rPr>
              <a:t>Дюймовочка</a:t>
            </a:r>
            <a:r>
              <a:rPr lang="ru-RU" sz="3600" b="1" dirty="0" smtClean="0">
                <a:solidFill>
                  <a:srgbClr val="632523"/>
                </a:solidFill>
                <a:latin typeface="Comic Sans MS" pitchFamily="66" charset="0"/>
                <a:cs typeface="Arial" charset="0"/>
              </a:rPr>
              <a:t>?</a:t>
            </a:r>
            <a:endParaRPr lang="ru-RU" sz="3600" b="1" dirty="0">
              <a:solidFill>
                <a:srgbClr val="632523"/>
              </a:solidFill>
              <a:latin typeface="Comic Sans MS" pitchFamily="66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0166" y="285728"/>
            <a:ext cx="646362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Вопрос </a:t>
            </a:r>
            <a:r>
              <a:rPr lang="ru-RU" sz="5400" b="1" i="1" dirty="0" smtClean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2 </a:t>
            </a:r>
            <a:r>
              <a:rPr lang="ru-RU" sz="54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команде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46038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b="-4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6699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143240" y="142852"/>
            <a:ext cx="2836033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Comic Sans MS" pitchFamily="66" charset="0"/>
                <a:cs typeface="+mn-cs"/>
              </a:rPr>
              <a:t>ОТВЕТ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57188" y="1214438"/>
            <a:ext cx="4000500" cy="5000625"/>
          </a:xfrm>
          <a:prstGeom prst="verticalScroll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Из ячменного зернышка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571612"/>
            <a:ext cx="3429024" cy="4214842"/>
          </a:xfrm>
          <a:prstGeom prst="rect">
            <a:avLst/>
          </a:prstGeom>
          <a:noFill/>
          <a:ln w="762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690</Words>
  <Application>Microsoft Office PowerPoint</Application>
  <PresentationFormat>Экран (4:3)</PresentationFormat>
  <Paragraphs>224</Paragraphs>
  <Slides>63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63</vt:i4>
      </vt:variant>
    </vt:vector>
  </HeadingPairs>
  <TitlesOfParts>
    <vt:vector size="67" baseType="lpstr"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Организация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игра</dc:subject>
  <dc:creator>Лукина О.В.</dc:creator>
  <cp:lastModifiedBy>user1</cp:lastModifiedBy>
  <cp:revision>221</cp:revision>
  <dcterms:created xsi:type="dcterms:W3CDTF">2012-02-10T11:15:45Z</dcterms:created>
  <dcterms:modified xsi:type="dcterms:W3CDTF">2016-02-15T12:43:59Z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1574681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D6.2.0</vt:lpwstr>
  </property>
</Properties>
</file>