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4" r:id="rId2"/>
    <p:sldId id="269" r:id="rId3"/>
    <p:sldId id="285" r:id="rId4"/>
    <p:sldId id="287" r:id="rId5"/>
    <p:sldId id="292" r:id="rId6"/>
    <p:sldId id="293" r:id="rId7"/>
    <p:sldId id="294" r:id="rId8"/>
    <p:sldId id="299" r:id="rId9"/>
    <p:sldId id="300" r:id="rId10"/>
    <p:sldId id="301" r:id="rId11"/>
    <p:sldId id="306" r:id="rId12"/>
    <p:sldId id="307" r:id="rId13"/>
    <p:sldId id="308" r:id="rId14"/>
    <p:sldId id="309" r:id="rId15"/>
    <p:sldId id="310" r:id="rId16"/>
    <p:sldId id="314" r:id="rId17"/>
    <p:sldId id="315" r:id="rId18"/>
    <p:sldId id="270" r:id="rId19"/>
    <p:sldId id="271" r:id="rId20"/>
    <p:sldId id="273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692696"/>
            <a:ext cx="89289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МАСТЕР – КЛАСС</a:t>
            </a:r>
          </a:p>
          <a:p>
            <a:pPr algn="ctr"/>
            <a:endParaRPr lang="ru-RU" sz="6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«ПРИОБЩЕНИЕ К ИСТОКАМ РУССКОЙ НАРОДНОЙ КУЛЬТУРЫ</a:t>
            </a:r>
            <a:endParaRPr lang="ru-RU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176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Мои документы\Мои рисунки\702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1357313"/>
            <a:ext cx="2357437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00188" y="214313"/>
            <a:ext cx="6000750" cy="9239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rgbClr val="FFC000"/>
                </a:solidFill>
              </a:rPr>
              <a:t>Гжель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625" y="1428750"/>
            <a:ext cx="3929063" cy="57246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FFFF00"/>
                </a:solidFill>
                <a:latin typeface="+mn-lt"/>
              </a:rPr>
              <a:t>Фарфоровые чайники, подсвечники, часы,</a:t>
            </a:r>
            <a:br>
              <a:rPr lang="ru-RU" sz="2800" i="1" dirty="0">
                <a:solidFill>
                  <a:srgbClr val="FFFF00"/>
                </a:solidFill>
                <a:latin typeface="+mn-lt"/>
              </a:rPr>
            </a:br>
            <a:r>
              <a:rPr lang="ru-RU" sz="2800" i="1" dirty="0">
                <a:solidFill>
                  <a:srgbClr val="FFFF00"/>
                </a:solidFill>
                <a:latin typeface="+mn-lt"/>
              </a:rPr>
              <a:t>Животные и птицы невиданной красы.</a:t>
            </a:r>
            <a:br>
              <a:rPr lang="ru-RU" sz="2800" i="1" dirty="0">
                <a:solidFill>
                  <a:srgbClr val="FFFF00"/>
                </a:solidFill>
                <a:latin typeface="+mn-lt"/>
              </a:rPr>
            </a:br>
            <a:r>
              <a:rPr lang="ru-RU" sz="2800" i="1" dirty="0">
                <a:solidFill>
                  <a:srgbClr val="FFFF00"/>
                </a:solidFill>
                <a:latin typeface="+mn-lt"/>
              </a:rPr>
              <a:t>Деревня в Подмосковье прославилась теперь.</a:t>
            </a:r>
            <a:br>
              <a:rPr lang="ru-RU" sz="2800" i="1" dirty="0">
                <a:solidFill>
                  <a:srgbClr val="FFFF00"/>
                </a:solidFill>
                <a:latin typeface="+mn-lt"/>
              </a:rPr>
            </a:br>
            <a:r>
              <a:rPr lang="ru-RU" sz="2800" i="1" dirty="0">
                <a:solidFill>
                  <a:srgbClr val="FFFF00"/>
                </a:solidFill>
                <a:latin typeface="+mn-lt"/>
              </a:rPr>
              <a:t>Известно всем в народе её названье – Гжель.</a:t>
            </a:r>
            <a:r>
              <a:rPr lang="ru-RU" sz="3000" i="1" dirty="0">
                <a:latin typeface="+mn-lt"/>
              </a:rPr>
              <a:t/>
            </a:r>
            <a:br>
              <a:rPr lang="ru-RU" sz="3000" i="1" dirty="0">
                <a:latin typeface="+mn-lt"/>
              </a:rPr>
            </a:br>
            <a:endParaRPr lang="ru-RU" sz="3000" dirty="0">
              <a:latin typeface="+mn-lt"/>
            </a:endParaRPr>
          </a:p>
        </p:txBody>
      </p:sp>
      <p:pic>
        <p:nvPicPr>
          <p:cNvPr id="9" name="Picture 8" descr="C:\Мои документы\Мои рисунки\403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1214438"/>
            <a:ext cx="4376737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C:\Мои документы\Мои рисунки\901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5" y="1285875"/>
            <a:ext cx="4224338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EEBD0-D0C7-4C79-BB65-6440CEB0060A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Управляющая кнопка: назад 2">
            <a:hlinkClick r:id="rId5" action="ppaction://hlinksldjump" highlightClick="1"/>
          </p:cNvPr>
          <p:cNvSpPr/>
          <p:nvPr/>
        </p:nvSpPr>
        <p:spPr>
          <a:xfrm>
            <a:off x="7858125" y="6357938"/>
            <a:ext cx="1071563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id="2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642938" y="5857875"/>
            <a:ext cx="2714625" cy="500063"/>
            <a:chOff x="1142976" y="5929330"/>
            <a:chExt cx="2714644" cy="500066"/>
          </a:xfrm>
        </p:grpSpPr>
        <p:sp>
          <p:nvSpPr>
            <p:cNvPr id="3" name="Блок-схема: процесс 2"/>
            <p:cNvSpPr/>
            <p:nvPr/>
          </p:nvSpPr>
          <p:spPr>
            <a:xfrm>
              <a:off x="1142976" y="5929330"/>
              <a:ext cx="2714644" cy="500066"/>
            </a:xfrm>
            <a:prstGeom prst="flowChartProcess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49" name="TextBox 3"/>
            <p:cNvSpPr txBox="1">
              <a:spLocks noChangeArrowheads="1"/>
            </p:cNvSpPr>
            <p:nvPr/>
          </p:nvSpPr>
          <p:spPr bwMode="auto">
            <a:xfrm>
              <a:off x="1214414" y="5929330"/>
              <a:ext cx="26432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002060"/>
                  </a:solidFill>
                  <a:latin typeface="Times New Roman" pitchFamily="18" charset="0"/>
                  <a:hlinkClick r:id="rId2" action="ppaction://hlinksldjump"/>
                </a:rPr>
                <a:t>Правильный ответ</a:t>
              </a:r>
              <a:endParaRPr lang="ru-RU" sz="240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00063" y="1714500"/>
            <a:ext cx="8286750" cy="40318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FFFF00"/>
                </a:solidFill>
                <a:latin typeface="+mn-lt"/>
              </a:rPr>
              <a:t>Эта декоративная живопись характерна изображением крупных букетов цветов, гирлянд, натюрмортов. Крупные цветы связаны с более мелкими элементами узора  травами, стеблями.</a:t>
            </a:r>
            <a:br>
              <a:rPr lang="ru-RU" sz="3200" dirty="0">
                <a:solidFill>
                  <a:srgbClr val="FFFF00"/>
                </a:solidFill>
                <a:latin typeface="+mn-lt"/>
              </a:rPr>
            </a:br>
            <a:r>
              <a:rPr lang="ru-RU" sz="3200" dirty="0">
                <a:solidFill>
                  <a:srgbClr val="FFFF00"/>
                </a:solidFill>
                <a:latin typeface="+mn-lt"/>
              </a:rPr>
              <a:t>Большой цветок непременно будет иметь розовый отблеск - это традиция.</a:t>
            </a:r>
            <a:r>
              <a:rPr lang="ru-RU" sz="32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ru-RU" sz="3200" dirty="0">
                <a:solidFill>
                  <a:srgbClr val="FFFF00"/>
                </a:solidFill>
                <a:latin typeface="+mn-lt"/>
              </a:rPr>
              <a:t/>
            </a:r>
            <a:br>
              <a:rPr lang="ru-RU" sz="3200" dirty="0">
                <a:solidFill>
                  <a:srgbClr val="FFFF00"/>
                </a:solidFill>
                <a:latin typeface="+mn-lt"/>
              </a:rPr>
            </a:br>
            <a:endParaRPr lang="ru-RU" sz="32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42938" y="357188"/>
            <a:ext cx="7786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Times New Roman" pitchFamily="18" charset="0"/>
              </a:rPr>
              <a:t>Какому народному промыслу характерны такие элементы росписи?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A0C83C-D692-4BD0-A23E-8A51DC056BAE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4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4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4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0" y="285750"/>
            <a:ext cx="6000750" cy="9239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 err="1">
                <a:solidFill>
                  <a:srgbClr val="FFC000"/>
                </a:solidFill>
              </a:rPr>
              <a:t>Жостово</a:t>
            </a:r>
            <a:r>
              <a:rPr lang="ru-RU" sz="5400" dirty="0">
                <a:solidFill>
                  <a:srgbClr val="FFC000"/>
                </a:solidFill>
              </a:rPr>
              <a:t>  </a:t>
            </a: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715250" y="6357938"/>
            <a:ext cx="1071563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 descr="D:\Кривобокова\информатика и иск\жостово\жостово\160.jpg"/>
          <p:cNvPicPr>
            <a:picLocks noChangeAspect="1" noChangeArrowheads="1"/>
          </p:cNvPicPr>
          <p:nvPr/>
        </p:nvPicPr>
        <p:blipFill>
          <a:blip r:embed="rId3"/>
          <a:srcRect l="1910" t="6166" b="4433"/>
          <a:stretch>
            <a:fillRect/>
          </a:stretch>
        </p:blipFill>
        <p:spPr bwMode="auto">
          <a:xfrm>
            <a:off x="428625" y="1785938"/>
            <a:ext cx="36671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D:\Кривобокова\информатика и иск\жостово\42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1500188"/>
            <a:ext cx="3768725" cy="491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D:\Кривобокова\информатика и иск\жостово\419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1428750"/>
            <a:ext cx="4427537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Box 13"/>
          <p:cNvSpPr txBox="1">
            <a:spLocks noChangeArrowheads="1"/>
          </p:cNvSpPr>
          <p:nvPr/>
        </p:nvSpPr>
        <p:spPr bwMode="auto">
          <a:xfrm>
            <a:off x="5072063" y="1500188"/>
            <a:ext cx="4071937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Кто смел раскинуть на подносе</a:t>
            </a:r>
            <a:br>
              <a:rPr lang="ru-RU" sz="2400" dirty="0">
                <a:solidFill>
                  <a:srgbClr val="FFFF00"/>
                </a:solidFill>
                <a:ea typeface="Times New Roman" pitchFamily="18" charset="0"/>
                <a:cs typeface="Arial" charset="0"/>
              </a:rPr>
            </a:br>
            <a:r>
              <a:rPr lang="ru-RU" sz="2400" dirty="0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Такие яркие цветы?</a:t>
            </a:r>
            <a:br>
              <a:rPr lang="ru-RU" sz="2400" dirty="0">
                <a:solidFill>
                  <a:srgbClr val="FFFF00"/>
                </a:solidFill>
                <a:ea typeface="Times New Roman" pitchFamily="18" charset="0"/>
                <a:cs typeface="Arial" charset="0"/>
              </a:rPr>
            </a:br>
            <a:r>
              <a:rPr lang="ru-RU" sz="2400" dirty="0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В своем бесхитростном вопросе</a:t>
            </a:r>
            <a:br>
              <a:rPr lang="ru-RU" sz="2400" dirty="0">
                <a:solidFill>
                  <a:srgbClr val="FFFF00"/>
                </a:solidFill>
                <a:ea typeface="Times New Roman" pitchFamily="18" charset="0"/>
                <a:cs typeface="Arial" charset="0"/>
              </a:rPr>
            </a:br>
            <a:r>
              <a:rPr lang="ru-RU" sz="2400" dirty="0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Едва ль ответ не спрячешь ты.</a:t>
            </a:r>
          </a:p>
          <a:p>
            <a:pPr eaLnBrk="0" hangingPunct="0"/>
            <a:r>
              <a:rPr lang="ru-RU" sz="2400" dirty="0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Смел смелый, смелая сумела,</a:t>
            </a:r>
            <a:br>
              <a:rPr lang="ru-RU" sz="2400" dirty="0">
                <a:solidFill>
                  <a:srgbClr val="FFFF00"/>
                </a:solidFill>
                <a:ea typeface="Times New Roman" pitchFamily="18" charset="0"/>
                <a:cs typeface="Arial" charset="0"/>
              </a:rPr>
            </a:br>
            <a:r>
              <a:rPr lang="ru-RU" sz="2400" dirty="0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Из-под руки, как ветерки,</a:t>
            </a:r>
            <a:br>
              <a:rPr lang="ru-RU" sz="2400" dirty="0">
                <a:solidFill>
                  <a:srgbClr val="FFFF00"/>
                </a:solidFill>
                <a:ea typeface="Times New Roman" pitchFamily="18" charset="0"/>
                <a:cs typeface="Arial" charset="0"/>
              </a:rPr>
            </a:br>
            <a:r>
              <a:rPr lang="ru-RU" sz="2400" dirty="0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Как стая ласточек, взлетела,</a:t>
            </a:r>
            <a:br>
              <a:rPr lang="ru-RU" sz="2400" dirty="0">
                <a:solidFill>
                  <a:srgbClr val="FFFF00"/>
                </a:solidFill>
                <a:ea typeface="Times New Roman" pitchFamily="18" charset="0"/>
                <a:cs typeface="Arial" charset="0"/>
              </a:rPr>
            </a:br>
            <a:r>
              <a:rPr lang="ru-RU" sz="2400" dirty="0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Разбрасывая лепестки</a:t>
            </a:r>
            <a:r>
              <a:rPr lang="ru-RU" dirty="0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.</a:t>
            </a:r>
            <a:endParaRPr lang="ru-RU" sz="4000" dirty="0">
              <a:solidFill>
                <a:srgbClr val="FFFF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BAA18-F5F4-494A-974A-DF96BBAFE8B2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642938" y="5857875"/>
            <a:ext cx="2714625" cy="500063"/>
            <a:chOff x="1142976" y="5929330"/>
            <a:chExt cx="2714644" cy="500066"/>
          </a:xfrm>
        </p:grpSpPr>
        <p:sp>
          <p:nvSpPr>
            <p:cNvPr id="3" name="Блок-схема: процесс 2"/>
            <p:cNvSpPr/>
            <p:nvPr/>
          </p:nvSpPr>
          <p:spPr>
            <a:xfrm>
              <a:off x="1142976" y="5929330"/>
              <a:ext cx="2714644" cy="500066"/>
            </a:xfrm>
            <a:prstGeom prst="flowChartProcess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296" name="TextBox 3"/>
            <p:cNvSpPr txBox="1">
              <a:spLocks noChangeArrowheads="1"/>
            </p:cNvSpPr>
            <p:nvPr/>
          </p:nvSpPr>
          <p:spPr bwMode="auto">
            <a:xfrm>
              <a:off x="1214414" y="5929330"/>
              <a:ext cx="26432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002060"/>
                  </a:solidFill>
                  <a:latin typeface="Times New Roman" pitchFamily="18" charset="0"/>
                  <a:hlinkClick r:id="rId2" action="ppaction://hlinksldjump"/>
                </a:rPr>
                <a:t>Правильный ответ</a:t>
              </a:r>
              <a:endParaRPr lang="ru-RU" sz="240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928688" y="1357313"/>
            <a:ext cx="7715250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FFC000"/>
                </a:solidFill>
                <a:latin typeface="+mn-lt"/>
              </a:rPr>
              <a:t>В каком народном промысле используется четыре  основных цвета: красный, черный, желтый, зеленый?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CD437-BBA1-4BB6-B630-3DE1D228F65E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214313" y="6143625"/>
            <a:ext cx="2714625" cy="500063"/>
            <a:chOff x="1142976" y="5929330"/>
            <a:chExt cx="2714644" cy="500066"/>
          </a:xfrm>
        </p:grpSpPr>
        <p:sp>
          <p:nvSpPr>
            <p:cNvPr id="3" name="Блок-схема: процесс 2"/>
            <p:cNvSpPr/>
            <p:nvPr/>
          </p:nvSpPr>
          <p:spPr>
            <a:xfrm>
              <a:off x="1142976" y="5929330"/>
              <a:ext cx="2714644" cy="500066"/>
            </a:xfrm>
            <a:prstGeom prst="flowChartProcess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321" name="TextBox 3"/>
            <p:cNvSpPr txBox="1">
              <a:spLocks noChangeArrowheads="1"/>
            </p:cNvSpPr>
            <p:nvPr/>
          </p:nvSpPr>
          <p:spPr bwMode="auto">
            <a:xfrm>
              <a:off x="1214414" y="5929330"/>
              <a:ext cx="26432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002060"/>
                  </a:solidFill>
                  <a:latin typeface="Times New Roman" pitchFamily="18" charset="0"/>
                  <a:hlinkClick r:id="rId2" action="ppaction://hlinksldjump"/>
                </a:rPr>
                <a:t>Правильный ответ</a:t>
              </a:r>
              <a:endParaRPr lang="ru-RU" sz="240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714500" y="500063"/>
            <a:ext cx="6500813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rgbClr val="FFFF00"/>
                </a:solidFill>
                <a:latin typeface="+mn-lt"/>
              </a:rPr>
              <a:t>Гордятся наши жители</a:t>
            </a:r>
            <a:br>
              <a:rPr lang="ru-RU" sz="3200" i="1" dirty="0">
                <a:solidFill>
                  <a:srgbClr val="FFFF00"/>
                </a:solidFill>
                <a:latin typeface="+mn-lt"/>
              </a:rPr>
            </a:br>
            <a:r>
              <a:rPr lang="ru-RU" sz="3200" i="1" dirty="0">
                <a:solidFill>
                  <a:srgbClr val="FFFF00"/>
                </a:solidFill>
                <a:latin typeface="+mn-lt"/>
              </a:rPr>
              <a:t>Небесной синевой,</a:t>
            </a:r>
            <a:br>
              <a:rPr lang="ru-RU" sz="3200" i="1" dirty="0">
                <a:solidFill>
                  <a:srgbClr val="FFFF00"/>
                </a:solidFill>
                <a:latin typeface="+mn-lt"/>
              </a:rPr>
            </a:br>
            <a:r>
              <a:rPr lang="ru-RU" sz="3200" i="1" dirty="0">
                <a:solidFill>
                  <a:srgbClr val="FFFF00"/>
                </a:solidFill>
                <a:latin typeface="+mn-lt"/>
              </a:rPr>
              <a:t>Не встретите на свете вы</a:t>
            </a:r>
            <a:br>
              <a:rPr lang="ru-RU" sz="3200" i="1" dirty="0">
                <a:solidFill>
                  <a:srgbClr val="FFFF00"/>
                </a:solidFill>
                <a:latin typeface="+mn-lt"/>
              </a:rPr>
            </a:br>
            <a:r>
              <a:rPr lang="ru-RU" sz="3200" i="1" dirty="0">
                <a:solidFill>
                  <a:srgbClr val="FFFF00"/>
                </a:solidFill>
                <a:latin typeface="+mn-lt"/>
              </a:rPr>
              <a:t>Красоты такой!</a:t>
            </a:r>
            <a:br>
              <a:rPr lang="ru-RU" sz="3200" i="1" dirty="0">
                <a:solidFill>
                  <a:srgbClr val="FFFF00"/>
                </a:solidFill>
                <a:latin typeface="+mn-lt"/>
              </a:rPr>
            </a:br>
            <a:r>
              <a:rPr lang="ru-RU" sz="3200" i="1" dirty="0">
                <a:solidFill>
                  <a:srgbClr val="FFFF00"/>
                </a:solidFill>
                <a:latin typeface="+mn-lt"/>
              </a:rPr>
              <a:t>Голубизну небесную,</a:t>
            </a:r>
            <a:br>
              <a:rPr lang="ru-RU" sz="3200" i="1" dirty="0">
                <a:solidFill>
                  <a:srgbClr val="FFFF00"/>
                </a:solidFill>
                <a:latin typeface="+mn-lt"/>
              </a:rPr>
            </a:br>
            <a:r>
              <a:rPr lang="ru-RU" sz="3200" i="1" dirty="0">
                <a:solidFill>
                  <a:srgbClr val="FFFF00"/>
                </a:solidFill>
                <a:latin typeface="+mn-lt"/>
              </a:rPr>
              <a:t>Что сердцу так мила, </a:t>
            </a:r>
            <a:br>
              <a:rPr lang="ru-RU" sz="3200" i="1" dirty="0">
                <a:solidFill>
                  <a:srgbClr val="FFFF00"/>
                </a:solidFill>
                <a:latin typeface="+mn-lt"/>
              </a:rPr>
            </a:br>
            <a:r>
              <a:rPr lang="ru-RU" sz="3200" i="1" dirty="0">
                <a:solidFill>
                  <a:srgbClr val="FFFF00"/>
                </a:solidFill>
                <a:latin typeface="+mn-lt"/>
              </a:rPr>
              <a:t>Кисть мастера на чашечку</a:t>
            </a:r>
            <a:br>
              <a:rPr lang="ru-RU" sz="3200" i="1" dirty="0">
                <a:solidFill>
                  <a:srgbClr val="FFFF00"/>
                </a:solidFill>
                <a:latin typeface="+mn-lt"/>
              </a:rPr>
            </a:br>
            <a:r>
              <a:rPr lang="ru-RU" sz="3200" i="1" dirty="0">
                <a:solidFill>
                  <a:srgbClr val="FFFF00"/>
                </a:solidFill>
                <a:latin typeface="+mn-lt"/>
              </a:rPr>
              <a:t>Легко перенесла. </a:t>
            </a:r>
            <a:endParaRPr lang="ru-RU" sz="32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500" y="4714875"/>
            <a:ext cx="80724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FFFF00"/>
                </a:solidFill>
                <a:latin typeface="Times New Roman" pitchFamily="18" charset="0"/>
              </a:rPr>
              <a:t>Какому народному промыслу характерна такая цветовая гамма?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34D28-D1E2-471D-AD35-037216805BFA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56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642938" y="5857875"/>
            <a:ext cx="2714625" cy="500063"/>
            <a:chOff x="1142976" y="5929330"/>
            <a:chExt cx="2714644" cy="500066"/>
          </a:xfrm>
        </p:grpSpPr>
        <p:sp>
          <p:nvSpPr>
            <p:cNvPr id="3" name="Блок-схема: процесс 2"/>
            <p:cNvSpPr/>
            <p:nvPr/>
          </p:nvSpPr>
          <p:spPr>
            <a:xfrm>
              <a:off x="1142976" y="5929330"/>
              <a:ext cx="2714644" cy="500066"/>
            </a:xfrm>
            <a:prstGeom prst="flowChartProcess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345" name="TextBox 3"/>
            <p:cNvSpPr txBox="1">
              <a:spLocks noChangeArrowheads="1"/>
            </p:cNvSpPr>
            <p:nvPr/>
          </p:nvSpPr>
          <p:spPr bwMode="auto">
            <a:xfrm>
              <a:off x="1214414" y="5929330"/>
              <a:ext cx="26432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002060"/>
                  </a:solidFill>
                  <a:latin typeface="Times New Roman" pitchFamily="18" charset="0"/>
                  <a:hlinkClick r:id="rId2" action="ppaction://hlinksldjump"/>
                </a:rPr>
                <a:t>Правильный ответ</a:t>
              </a:r>
              <a:endParaRPr lang="ru-RU" sz="240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11" y="4643446"/>
            <a:ext cx="757242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FFFF00"/>
                </a:solidFill>
                <a:latin typeface="Times New Roman" pitchFamily="18" charset="0"/>
              </a:rPr>
              <a:t>Какому народному промыслу характерна такая цветовая гамма?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" y="642938"/>
            <a:ext cx="7929563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FFFF00"/>
                </a:solidFill>
                <a:latin typeface="+mn-lt"/>
              </a:rPr>
              <a:t>Как правило, все элементы узоров этих мастеров выполнены красными, </a:t>
            </a:r>
            <a:r>
              <a:rPr lang="ru-RU" sz="4000" dirty="0" err="1">
                <a:solidFill>
                  <a:srgbClr val="FFFF00"/>
                </a:solidFill>
                <a:latin typeface="+mn-lt"/>
              </a:rPr>
              <a:t>розовыми</a:t>
            </a:r>
            <a:r>
              <a:rPr lang="ru-RU" sz="4000" dirty="0">
                <a:solidFill>
                  <a:srgbClr val="FFFF00"/>
                </a:solidFill>
                <a:latin typeface="+mn-lt"/>
              </a:rPr>
              <a:t>, синими, </a:t>
            </a:r>
            <a:r>
              <a:rPr lang="ru-RU" sz="4000" dirty="0" err="1">
                <a:solidFill>
                  <a:srgbClr val="FFFF00"/>
                </a:solidFill>
                <a:latin typeface="+mn-lt"/>
              </a:rPr>
              <a:t>голубыми</a:t>
            </a:r>
            <a:r>
              <a:rPr lang="ru-RU" sz="4000" dirty="0">
                <a:solidFill>
                  <a:srgbClr val="FFFF00"/>
                </a:solidFill>
                <a:latin typeface="+mn-lt"/>
              </a:rPr>
              <a:t>, зелеными и черными красками на ярко-желтом фоне.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145B0-87C9-4C40-9214-7D7DC4176993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88" y="285750"/>
            <a:ext cx="8501062" cy="9239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rgbClr val="FFC000"/>
                </a:solidFill>
              </a:rPr>
              <a:t>Городецкая роспись </a:t>
            </a: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1785938" y="6357938"/>
            <a:ext cx="1071562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1500188"/>
            <a:ext cx="414337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</a:rPr>
              <a:t>Городецкая роспись -</a:t>
            </a:r>
            <a:br>
              <a:rPr lang="ru-RU" sz="3200">
                <a:latin typeface="Times New Roman" pitchFamily="18" charset="0"/>
              </a:rPr>
            </a:br>
            <a:r>
              <a:rPr lang="ru-RU" sz="3200">
                <a:latin typeface="Times New Roman" pitchFamily="18" charset="0"/>
              </a:rPr>
              <a:t>Как ее нам не знать.</a:t>
            </a:r>
            <a:br>
              <a:rPr lang="ru-RU" sz="3200">
                <a:latin typeface="Times New Roman" pitchFamily="18" charset="0"/>
              </a:rPr>
            </a:br>
            <a:r>
              <a:rPr lang="ru-RU" sz="3200">
                <a:latin typeface="Times New Roman" pitchFamily="18" charset="0"/>
              </a:rPr>
              <a:t>Здесь и жаркие кони </a:t>
            </a:r>
            <a:br>
              <a:rPr lang="ru-RU" sz="3200">
                <a:latin typeface="Times New Roman" pitchFamily="18" charset="0"/>
              </a:rPr>
            </a:br>
            <a:r>
              <a:rPr lang="ru-RU" sz="3200">
                <a:latin typeface="Times New Roman" pitchFamily="18" charset="0"/>
              </a:rPr>
              <a:t>Молодецкая стать.</a:t>
            </a:r>
          </a:p>
          <a:p>
            <a:r>
              <a:rPr lang="ru-RU" sz="3200">
                <a:latin typeface="Times New Roman" pitchFamily="18" charset="0"/>
              </a:rPr>
              <a:t>Посмотрите на роспись –</a:t>
            </a:r>
            <a:br>
              <a:rPr lang="ru-RU" sz="3200">
                <a:latin typeface="Times New Roman" pitchFamily="18" charset="0"/>
              </a:rPr>
            </a:br>
            <a:r>
              <a:rPr lang="ru-RU" sz="3200">
                <a:latin typeface="Times New Roman" pitchFamily="18" charset="0"/>
              </a:rPr>
              <a:t>Сочность красок манит,</a:t>
            </a:r>
            <a:br>
              <a:rPr lang="ru-RU" sz="3200">
                <a:latin typeface="Times New Roman" pitchFamily="18" charset="0"/>
              </a:rPr>
            </a:br>
            <a:r>
              <a:rPr lang="ru-RU" sz="3200">
                <a:latin typeface="Times New Roman" pitchFamily="18" charset="0"/>
              </a:rPr>
              <a:t>Городецкая роспись</a:t>
            </a:r>
            <a:br>
              <a:rPr lang="ru-RU" sz="3200">
                <a:latin typeface="Times New Roman" pitchFamily="18" charset="0"/>
              </a:rPr>
            </a:br>
            <a:r>
              <a:rPr lang="ru-RU" sz="3200">
                <a:latin typeface="Times New Roman" pitchFamily="18" charset="0"/>
              </a:rPr>
              <a:t>Душу нам веселит.</a:t>
            </a:r>
          </a:p>
        </p:txBody>
      </p:sp>
      <p:pic>
        <p:nvPicPr>
          <p:cNvPr id="4097" name="Picture 1" descr="D:\Кривобокова\информатика и иск\городец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2071688"/>
            <a:ext cx="3354387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D:\Кривобокова\информатика и иск\городец\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38" y="1643063"/>
            <a:ext cx="3500437" cy="497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D:\Кривобокова\информатика и иск\городец\11.jpg"/>
          <p:cNvPicPr>
            <a:picLocks noChangeAspect="1" noChangeArrowheads="1"/>
          </p:cNvPicPr>
          <p:nvPr/>
        </p:nvPicPr>
        <p:blipFill>
          <a:blip r:embed="rId5"/>
          <a:srcRect r="1888" b="12987"/>
          <a:stretch>
            <a:fillRect/>
          </a:stretch>
        </p:blipFill>
        <p:spPr bwMode="auto">
          <a:xfrm>
            <a:off x="5000625" y="1643063"/>
            <a:ext cx="3886200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33EC8-FFDB-4DA6-9A9D-2B95D7F21B25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6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2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2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3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642938" y="5857875"/>
            <a:ext cx="2714625" cy="500063"/>
            <a:chOff x="1142976" y="5929330"/>
            <a:chExt cx="2714644" cy="500066"/>
          </a:xfrm>
        </p:grpSpPr>
        <p:sp>
          <p:nvSpPr>
            <p:cNvPr id="3" name="Блок-схема: процесс 2"/>
            <p:cNvSpPr/>
            <p:nvPr/>
          </p:nvSpPr>
          <p:spPr>
            <a:xfrm>
              <a:off x="1142976" y="5929330"/>
              <a:ext cx="2714644" cy="500066"/>
            </a:xfrm>
            <a:prstGeom prst="flowChartProcess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395" name="TextBox 3"/>
            <p:cNvSpPr txBox="1">
              <a:spLocks noChangeArrowheads="1"/>
            </p:cNvSpPr>
            <p:nvPr/>
          </p:nvSpPr>
          <p:spPr bwMode="auto">
            <a:xfrm>
              <a:off x="1214414" y="5929330"/>
              <a:ext cx="26432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002060"/>
                  </a:solidFill>
                  <a:latin typeface="Times New Roman" pitchFamily="18" charset="0"/>
                  <a:hlinkClick r:id="rId2" action="ppaction://hlinksldjump"/>
                </a:rPr>
                <a:t>Правильный ответ</a:t>
              </a:r>
              <a:endParaRPr lang="ru-RU" sz="240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5" name="Picture 13" descr="igrushka"/>
          <p:cNvPicPr>
            <a:picLocks noChangeAspect="1" noChangeArrowheads="1"/>
          </p:cNvPicPr>
          <p:nvPr/>
        </p:nvPicPr>
        <p:blipFill>
          <a:blip r:embed="rId3"/>
          <a:srcRect t="1695" r="14540" b="1695"/>
          <a:stretch>
            <a:fillRect/>
          </a:stretch>
        </p:blipFill>
        <p:spPr bwMode="auto">
          <a:xfrm>
            <a:off x="214313" y="357188"/>
            <a:ext cx="2714625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" name="Picture 1" descr="D:\Кривобокова\информатика и иск\дымковская игрушка\doll3.jpg"/>
          <p:cNvPicPr>
            <a:picLocks noChangeAspect="1" noChangeArrowheads="1"/>
          </p:cNvPicPr>
          <p:nvPr/>
        </p:nvPicPr>
        <p:blipFill>
          <a:blip r:embed="rId4"/>
          <a:srcRect b="2563"/>
          <a:stretch>
            <a:fillRect/>
          </a:stretch>
        </p:blipFill>
        <p:spPr bwMode="auto">
          <a:xfrm>
            <a:off x="3000375" y="357188"/>
            <a:ext cx="2786063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D:\Кривобокова\информатика и иск\дымковская игрушка\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75" y="357188"/>
            <a:ext cx="315595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57188" y="4786313"/>
            <a:ext cx="8501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FFFF00"/>
                </a:solidFill>
                <a:latin typeface="+mn-lt"/>
              </a:rPr>
              <a:t>Что за народный промысел?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84D5F-E81A-4018-AEB6-C6948697D5A5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24744"/>
            <a:ext cx="77048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Посмотри, как хороша эта девица-душа</a:t>
            </a:r>
          </a:p>
          <a:p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Щечки </a:t>
            </a:r>
            <a:r>
              <a:rPr lang="ru-RU" sz="6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алые горят, удивительный наряд. </a:t>
            </a:r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(</a:t>
            </a:r>
            <a:r>
              <a:rPr lang="ru-RU" sz="6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барышня)  </a:t>
            </a:r>
          </a:p>
        </p:txBody>
      </p:sp>
    </p:spTree>
    <p:extLst>
      <p:ext uri="{BB962C8B-B14F-4D97-AF65-F5344CB8AC3E}">
        <p14:creationId xmlns:p14="http://schemas.microsoft.com/office/powerpoint/2010/main" xmlns="" val="132413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13690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FFFF00"/>
                </a:solidFill>
              </a:rPr>
              <a:t>А у этого </a:t>
            </a:r>
            <a:r>
              <a:rPr lang="ru-RU" sz="4400" dirty="0" smtClean="0">
                <a:solidFill>
                  <a:srgbClr val="FFFF00"/>
                </a:solidFill>
              </a:rPr>
              <a:t>петуха </a:t>
            </a:r>
            <a:r>
              <a:rPr lang="ru-RU" sz="4400" dirty="0">
                <a:solidFill>
                  <a:srgbClr val="FFFF00"/>
                </a:solidFill>
              </a:rPr>
              <a:t>все расписаны бока. Посмотрите, пышный </a:t>
            </a:r>
            <a:r>
              <a:rPr lang="ru-RU" sz="4400" dirty="0" smtClean="0">
                <a:solidFill>
                  <a:srgbClr val="FFFF00"/>
                </a:solidFill>
              </a:rPr>
              <a:t>хвост. У </a:t>
            </a:r>
            <a:r>
              <a:rPr lang="ru-RU" sz="4400" dirty="0">
                <a:solidFill>
                  <a:srgbClr val="FFFF00"/>
                </a:solidFill>
              </a:rPr>
              <a:t>него совсем не прост- точно солнечный </a:t>
            </a:r>
            <a:r>
              <a:rPr lang="ru-RU" sz="4400" dirty="0" smtClean="0">
                <a:solidFill>
                  <a:srgbClr val="FFFF00"/>
                </a:solidFill>
              </a:rPr>
              <a:t>цветок. А </a:t>
            </a:r>
            <a:r>
              <a:rPr lang="ru-RU" sz="4400" dirty="0">
                <a:solidFill>
                  <a:srgbClr val="FFFF00"/>
                </a:solidFill>
              </a:rPr>
              <a:t>высокий гребешок? Красной </a:t>
            </a:r>
            <a:r>
              <a:rPr lang="ru-RU" sz="4400" dirty="0" err="1">
                <a:solidFill>
                  <a:srgbClr val="FFFF00"/>
                </a:solidFill>
              </a:rPr>
              <a:t>краскою</a:t>
            </a:r>
            <a:r>
              <a:rPr lang="ru-RU" sz="4400" dirty="0">
                <a:solidFill>
                  <a:srgbClr val="FFFF00"/>
                </a:solidFill>
              </a:rPr>
              <a:t> горя, как корона у царя. </a:t>
            </a:r>
            <a:endParaRPr lang="ru-RU" sz="4400" dirty="0" smtClean="0">
              <a:solidFill>
                <a:srgbClr val="FFFF00"/>
              </a:solidFill>
            </a:endParaRPr>
          </a:p>
          <a:p>
            <a:r>
              <a:rPr lang="ru-RU" sz="4400" dirty="0">
                <a:solidFill>
                  <a:srgbClr val="FFFF00"/>
                </a:solidFill>
              </a:rPr>
              <a:t> </a:t>
            </a:r>
            <a:r>
              <a:rPr lang="ru-RU" sz="4400" dirty="0" smtClean="0">
                <a:solidFill>
                  <a:srgbClr val="FFFF00"/>
                </a:solidFill>
              </a:rPr>
              <a:t>                                     (петух)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460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«К </a:t>
            </a:r>
            <a:r>
              <a:rPr lang="ru-RU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народным традициям должно быть </a:t>
            </a:r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величайшее </a:t>
            </a:r>
            <a:r>
              <a:rPr lang="ru-RU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внимание, их надо                      </a:t>
            </a:r>
          </a:p>
          <a:p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изучать </a:t>
            </a:r>
            <a:r>
              <a:rPr lang="ru-RU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воспринимать всей душой,  </a:t>
            </a:r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надо осваивать»  </a:t>
            </a:r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endParaRPr lang="ru-RU" sz="5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А.Б</a:t>
            </a:r>
            <a:r>
              <a:rPr lang="ru-RU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Салтыков. </a:t>
            </a:r>
            <a:r>
              <a:rPr lang="ru-RU" dirty="0">
                <a:solidFill>
                  <a:srgbClr val="FFFF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69347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830" y="764704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ней нету цвета дымного, что серости серей.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830" y="2492896"/>
            <a:ext cx="667519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ней что-то есть от радуги, </a:t>
            </a: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 капелек </a:t>
            </a:r>
            <a:r>
              <a:rPr lang="ru-RU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росы,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831" y="3933056"/>
            <a:ext cx="784887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ней что- то есть от радости, гремящей, </a:t>
            </a: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басы!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67677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148064" cy="6795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Прямые и волнистые полоски</a:t>
            </a:r>
          </a:p>
          <a:p>
            <a:pPr>
              <a:lnSpc>
                <a:spcPct val="90000"/>
              </a:lnSpc>
            </a:pP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Листочки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Солнышко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Точки-горошины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Кольца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Круги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Ромбики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Штрихи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3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Дуги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183EF4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9" y="620688"/>
            <a:ext cx="5591614" cy="62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1410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1" y="1714488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ВИКТОРИНА</a:t>
            </a:r>
            <a:endParaRPr lang="ru-RU" sz="9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38" y="1500188"/>
            <a:ext cx="7215187" cy="378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FFFF00"/>
                </a:solidFill>
                <a:latin typeface="+mn-lt"/>
              </a:rPr>
              <a:t>Этот промысел зачастую называют золотым. Он радует нас буйством красок, чарует и ласкает душу, вызывает восторг и уважение к мастерам, создавшим эту красоту</a:t>
            </a: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1143000" y="5929313"/>
            <a:ext cx="2714625" cy="500062"/>
            <a:chOff x="1142976" y="5929330"/>
            <a:chExt cx="2714644" cy="500066"/>
          </a:xfrm>
        </p:grpSpPr>
        <p:sp>
          <p:nvSpPr>
            <p:cNvPr id="7" name="Блок-схема: процесс 6"/>
            <p:cNvSpPr/>
            <p:nvPr/>
          </p:nvSpPr>
          <p:spPr>
            <a:xfrm>
              <a:off x="1142976" y="5929330"/>
              <a:ext cx="2714644" cy="500066"/>
            </a:xfrm>
            <a:prstGeom prst="flowChartProcess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80" name="TextBox 7"/>
            <p:cNvSpPr txBox="1">
              <a:spLocks noChangeArrowheads="1"/>
            </p:cNvSpPr>
            <p:nvPr/>
          </p:nvSpPr>
          <p:spPr bwMode="auto">
            <a:xfrm>
              <a:off x="1214414" y="5929330"/>
              <a:ext cx="26432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002060"/>
                  </a:solidFill>
                  <a:latin typeface="Times New Roman" pitchFamily="18" charset="0"/>
                  <a:hlinkClick r:id="rId2" action="ppaction://hlinksldjump"/>
                </a:rPr>
                <a:t>Правильный ответ</a:t>
              </a:r>
              <a:endParaRPr lang="ru-RU" sz="240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</p:grp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E710A-BF39-4119-A7DF-E03106CAD3F1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88" y="428625"/>
            <a:ext cx="6000750" cy="9239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rgbClr val="FFC000"/>
                </a:solidFill>
              </a:rPr>
              <a:t>Золотая хохлома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2286000"/>
            <a:ext cx="38576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FFFF00"/>
                </a:solidFill>
                <a:latin typeface="Times New Roman" pitchFamily="18" charset="0"/>
              </a:rPr>
              <a:t>Кисть хохломская!</a:t>
            </a:r>
          </a:p>
          <a:p>
            <a:r>
              <a:rPr lang="ru-RU" sz="2400" dirty="0">
                <a:solidFill>
                  <a:srgbClr val="FFFF00"/>
                </a:solidFill>
                <a:latin typeface="Times New Roman" pitchFamily="18" charset="0"/>
              </a:rPr>
              <a:t>Большое спасибо!</a:t>
            </a:r>
          </a:p>
          <a:p>
            <a:r>
              <a:rPr lang="ru-RU" sz="2400" dirty="0">
                <a:solidFill>
                  <a:srgbClr val="FFFF00"/>
                </a:solidFill>
                <a:latin typeface="Times New Roman" pitchFamily="18" charset="0"/>
              </a:rPr>
              <a:t>Сказывай сказку для радости жизни!</a:t>
            </a:r>
          </a:p>
          <a:p>
            <a:r>
              <a:rPr lang="ru-RU" sz="2400" dirty="0">
                <a:solidFill>
                  <a:srgbClr val="FFFF00"/>
                </a:solidFill>
                <a:latin typeface="Times New Roman" pitchFamily="18" charset="0"/>
              </a:rPr>
              <a:t>Ты, как душа у народа, красива,</a:t>
            </a:r>
          </a:p>
          <a:p>
            <a:r>
              <a:rPr lang="ru-RU" sz="2400" dirty="0">
                <a:solidFill>
                  <a:srgbClr val="FFFF00"/>
                </a:solidFill>
                <a:latin typeface="Times New Roman" pitchFamily="18" charset="0"/>
              </a:rPr>
              <a:t>Ты, как и люди, служишь, Отчизне!</a:t>
            </a:r>
          </a:p>
          <a:p>
            <a:pPr algn="r"/>
            <a:r>
              <a:rPr lang="ru-RU" dirty="0">
                <a:solidFill>
                  <a:srgbClr val="FFFF00"/>
                </a:solidFill>
                <a:latin typeface="Times New Roman" pitchFamily="18" charset="0"/>
              </a:rPr>
              <a:t>В. Боков</a:t>
            </a:r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7500938" y="5929313"/>
            <a:ext cx="1071562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hm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2071688"/>
            <a:ext cx="457200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hpe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8" y="2071688"/>
            <a:ext cx="46672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9" descr="3"/>
          <p:cNvPicPr>
            <a:picLocks noChangeAspect="1" noChangeArrowheads="1"/>
          </p:cNvPicPr>
          <p:nvPr/>
        </p:nvPicPr>
        <p:blipFill>
          <a:blip r:embed="rId5">
            <a:lum contrast="12000"/>
          </a:blip>
          <a:srcRect l="1634" r="7127"/>
          <a:stretch>
            <a:fillRect/>
          </a:stretch>
        </p:blipFill>
        <p:spPr bwMode="auto">
          <a:xfrm>
            <a:off x="4357688" y="2071688"/>
            <a:ext cx="4572000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2EEF9-5C80-484E-ADB0-D77A822C9CAC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8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6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14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5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214438" y="857250"/>
            <a:ext cx="650081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</a:rPr>
              <a:t>В селе любили песни и пляски,</a:t>
            </a:r>
          </a:p>
          <a:p>
            <a:r>
              <a:rPr lang="ru-RU" sz="3600">
                <a:latin typeface="Times New Roman" pitchFamily="18" charset="0"/>
              </a:rPr>
              <a:t>В селе рождались чудо-сказки</a:t>
            </a:r>
          </a:p>
          <a:p>
            <a:r>
              <a:rPr lang="ru-RU" sz="3600">
                <a:latin typeface="Times New Roman" pitchFamily="18" charset="0"/>
              </a:rPr>
              <a:t>Вечера зимою длинные,</a:t>
            </a:r>
          </a:p>
          <a:p>
            <a:r>
              <a:rPr lang="ru-RU" sz="3600">
                <a:latin typeface="Times New Roman" pitchFamily="18" charset="0"/>
              </a:rPr>
              <a:t>И лепили там из глины –</a:t>
            </a:r>
          </a:p>
          <a:p>
            <a:r>
              <a:rPr lang="ru-RU" sz="3600">
                <a:latin typeface="Times New Roman" pitchFamily="18" charset="0"/>
              </a:rPr>
              <a:t>Все игрушки не простые, </a:t>
            </a:r>
          </a:p>
          <a:p>
            <a:r>
              <a:rPr lang="ru-RU" sz="3600">
                <a:latin typeface="Times New Roman" pitchFamily="18" charset="0"/>
              </a:rPr>
              <a:t>А волшебно расписные.</a:t>
            </a:r>
          </a:p>
        </p:txBody>
      </p:sp>
      <p:grpSp>
        <p:nvGrpSpPr>
          <p:cNvPr id="2" name="Группа 2"/>
          <p:cNvGrpSpPr>
            <a:grpSpLocks/>
          </p:cNvGrpSpPr>
          <p:nvPr/>
        </p:nvGrpSpPr>
        <p:grpSpPr bwMode="auto">
          <a:xfrm>
            <a:off x="642938" y="5857875"/>
            <a:ext cx="2714625" cy="500063"/>
            <a:chOff x="1142976" y="5929330"/>
            <a:chExt cx="2714644" cy="500066"/>
          </a:xfrm>
        </p:grpSpPr>
        <p:sp>
          <p:nvSpPr>
            <p:cNvPr id="4" name="Блок-схема: процесс 3"/>
            <p:cNvSpPr/>
            <p:nvPr/>
          </p:nvSpPr>
          <p:spPr>
            <a:xfrm>
              <a:off x="1142976" y="5929330"/>
              <a:ext cx="2714644" cy="500066"/>
            </a:xfrm>
            <a:prstGeom prst="flowChartProcess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28" name="TextBox 4"/>
            <p:cNvSpPr txBox="1">
              <a:spLocks noChangeArrowheads="1"/>
            </p:cNvSpPr>
            <p:nvPr/>
          </p:nvSpPr>
          <p:spPr bwMode="auto">
            <a:xfrm>
              <a:off x="1214414" y="5929330"/>
              <a:ext cx="26432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002060"/>
                  </a:solidFill>
                  <a:latin typeface="Times New Roman" pitchFamily="18" charset="0"/>
                  <a:hlinkClick r:id="rId2" action="ppaction://hlinksldjump"/>
                </a:rPr>
                <a:t>Правильный ответ</a:t>
              </a:r>
              <a:endParaRPr lang="ru-RU" sz="240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</p:grp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5AEEB-5BE8-498A-ABC5-5AD8F8D5A5EF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57188"/>
            <a:ext cx="7000875" cy="9239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rgbClr val="FFC000"/>
                </a:solidFill>
              </a:rPr>
              <a:t>Дымковская игрушка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88" y="1714500"/>
            <a:ext cx="4214812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FF00"/>
                </a:solidFill>
                <a:latin typeface="+mn-lt"/>
              </a:rPr>
              <a:t>Чем знаменито Дымково?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FF00"/>
                </a:solidFill>
                <a:latin typeface="+mn-lt"/>
              </a:rPr>
              <a:t>Игрушкою своей.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FF00"/>
                </a:solidFill>
                <a:latin typeface="+mn-lt"/>
              </a:rPr>
              <a:t>В ней нету света дымного,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FF00"/>
                </a:solidFill>
                <a:latin typeface="+mn-lt"/>
              </a:rPr>
              <a:t>А есть любовь людей.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FF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FF00"/>
                </a:solidFill>
                <a:latin typeface="+mn-lt"/>
              </a:rPr>
              <a:t>В ней что-то есть от радуги,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FF00"/>
                </a:solidFill>
                <a:latin typeface="+mn-lt"/>
              </a:rPr>
              <a:t>От капелек росы.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FF00"/>
                </a:solidFill>
                <a:latin typeface="+mn-lt"/>
              </a:rPr>
              <a:t>В ней что-то есть от радости,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FF00"/>
                </a:solidFill>
                <a:latin typeface="+mn-lt"/>
              </a:rPr>
              <a:t>Гремящей, как басы.</a:t>
            </a:r>
          </a:p>
        </p:txBody>
      </p:sp>
      <p:pic>
        <p:nvPicPr>
          <p:cNvPr id="2050" name="Picture 2" descr="D:\Кривобокова\информатика и иск\дымковская игрушка\doll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1785938"/>
            <a:ext cx="307181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D:\Кривобокова\информатика и иск\дымковская игрушка\dym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1643063"/>
            <a:ext cx="3643312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D:\Кривобокова\информатика и иск\дымковская игрушка\normal_%E8%E3%F0%F3%F8%EA%E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0" y="1643063"/>
            <a:ext cx="399097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назад 6">
            <a:hlinkClick r:id="rId5" action="ppaction://hlinksldjump" highlightClick="1"/>
          </p:cNvPr>
          <p:cNvSpPr/>
          <p:nvPr/>
        </p:nvSpPr>
        <p:spPr>
          <a:xfrm>
            <a:off x="3643313" y="6143625"/>
            <a:ext cx="1071562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ECA8D-C682-48BE-B71D-1E4B17A41956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3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9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82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4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820"/>
                            </p:stCondLst>
                            <p:childTnLst>
                              <p:par>
                                <p:cTn id="5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8820"/>
                            </p:stCondLst>
                            <p:childTnLst>
                              <p:par>
                                <p:cTn id="6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820"/>
                            </p:stCondLst>
                            <p:childTnLst>
                              <p:par>
                                <p:cTn id="6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642938" y="5857875"/>
            <a:ext cx="2714625" cy="500063"/>
            <a:chOff x="1142976" y="5929330"/>
            <a:chExt cx="2714644" cy="500066"/>
          </a:xfrm>
        </p:grpSpPr>
        <p:sp>
          <p:nvSpPr>
            <p:cNvPr id="3" name="Блок-схема: процесс 2"/>
            <p:cNvSpPr/>
            <p:nvPr/>
          </p:nvSpPr>
          <p:spPr>
            <a:xfrm>
              <a:off x="1142976" y="5929330"/>
              <a:ext cx="2714644" cy="500066"/>
            </a:xfrm>
            <a:prstGeom prst="flowChartProcess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178" name="TextBox 3"/>
            <p:cNvSpPr txBox="1">
              <a:spLocks noChangeArrowheads="1"/>
            </p:cNvSpPr>
            <p:nvPr/>
          </p:nvSpPr>
          <p:spPr bwMode="auto">
            <a:xfrm>
              <a:off x="1214414" y="5929330"/>
              <a:ext cx="26432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002060"/>
                  </a:solidFill>
                  <a:latin typeface="Times New Roman" pitchFamily="18" charset="0"/>
                  <a:hlinkClick r:id="rId2" action="ppaction://hlinksldjump"/>
                </a:rPr>
                <a:t>Правильный ответ</a:t>
              </a:r>
              <a:endParaRPr lang="ru-RU" sz="240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lum contrast="24000"/>
          </a:blip>
          <a:srcRect/>
          <a:stretch>
            <a:fillRect/>
          </a:stretch>
        </p:blipFill>
        <p:spPr bwMode="auto">
          <a:xfrm>
            <a:off x="0" y="1714500"/>
            <a:ext cx="4897438" cy="3644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>
            <a:lum contrast="18000"/>
          </a:blip>
          <a:srcRect t="4945"/>
          <a:stretch>
            <a:fillRect/>
          </a:stretch>
        </p:blipFill>
        <p:spPr bwMode="auto">
          <a:xfrm>
            <a:off x="4914900" y="1714500"/>
            <a:ext cx="4229100" cy="3638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214313"/>
            <a:ext cx="8429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Times New Roman" pitchFamily="18" charset="0"/>
              </a:rPr>
              <a:t>Какому народному промыслу принадлежат эти элементы росписи?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C0ED7-D42F-4D80-A688-19FC5AFB4525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642938" y="5857875"/>
            <a:ext cx="2714625" cy="500063"/>
            <a:chOff x="1142976" y="5929330"/>
            <a:chExt cx="2714644" cy="500066"/>
          </a:xfrm>
        </p:grpSpPr>
        <p:sp>
          <p:nvSpPr>
            <p:cNvPr id="3" name="Блок-схема: процесс 2"/>
            <p:cNvSpPr/>
            <p:nvPr/>
          </p:nvSpPr>
          <p:spPr>
            <a:xfrm>
              <a:off x="1142976" y="5929330"/>
              <a:ext cx="2714644" cy="500066"/>
            </a:xfrm>
            <a:prstGeom prst="flowChartProcess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06" name="TextBox 3"/>
            <p:cNvSpPr txBox="1">
              <a:spLocks noChangeArrowheads="1"/>
            </p:cNvSpPr>
            <p:nvPr/>
          </p:nvSpPr>
          <p:spPr bwMode="auto">
            <a:xfrm>
              <a:off x="1214414" y="5929330"/>
              <a:ext cx="26432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002060"/>
                  </a:solidFill>
                  <a:latin typeface="Times New Roman" pitchFamily="18" charset="0"/>
                  <a:hlinkClick r:id="rId2" action="ppaction://hlinksldjump"/>
                </a:rPr>
                <a:t>Правильный ответ</a:t>
              </a:r>
              <a:endParaRPr lang="ru-RU" sz="240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5" name="Picture 3" descr="C:\Мои документы\Мои рисунки\Мазо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5214938"/>
            <a:ext cx="292893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7188" y="285750"/>
            <a:ext cx="850106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Times New Roman" pitchFamily="18" charset="0"/>
              </a:rPr>
              <a:t>Какому народному промыслу принадлежат эти элементы росписи?</a:t>
            </a:r>
          </a:p>
          <a:p>
            <a:pPr algn="ctr"/>
            <a:endParaRPr lang="ru-RU">
              <a:latin typeface="Times New Roman" pitchFamily="18" charset="0"/>
            </a:endParaRPr>
          </a:p>
        </p:txBody>
      </p:sp>
      <p:pic>
        <p:nvPicPr>
          <p:cNvPr id="7" name="Picture 7" descr="C:\Мои документы\Мои рисунки\вв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38" y="1714500"/>
            <a:ext cx="5105400" cy="139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C:\Мои документы\Мои рисунки\ввв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38" y="3500438"/>
            <a:ext cx="5172075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C:\Мои документы\Мои рисунки\рррр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3" y="1714500"/>
            <a:ext cx="1500187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C:\Мои документы\Мои рисунки\рр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250" y="3500438"/>
            <a:ext cx="154463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1917C-119C-40A8-937F-6848E5A7D2D7}" type="slidenum">
              <a:rPr lang="ru-RU"/>
              <a:pPr>
                <a:defRPr/>
              </a:pPr>
              <a:t>9</a:t>
            </a:fld>
            <a:endParaRPr lang="ru-RU"/>
          </a:p>
        </p:txBody>
      </p:sp>
      <p:pic>
        <p:nvPicPr>
          <p:cNvPr id="12" name="Picture 6" descr="C:\Мои документы\Мои рисунки\рррр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3" y="1717675"/>
            <a:ext cx="1500187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177</TotalTime>
  <Words>441</Words>
  <Application>Microsoft Office PowerPoint</Application>
  <PresentationFormat>Экран (4:3)</PresentationFormat>
  <Paragraphs>103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Перспектива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Ученик1</dc:creator>
  <cp:lastModifiedBy>Пользователь</cp:lastModifiedBy>
  <cp:revision>18</cp:revision>
  <dcterms:created xsi:type="dcterms:W3CDTF">2014-03-03T08:43:28Z</dcterms:created>
  <dcterms:modified xsi:type="dcterms:W3CDTF">2016-01-31T08:24:47Z</dcterms:modified>
</cp:coreProperties>
</file>