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6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C3616E-53C6-41FC-8FB8-A7FC0D536BE6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CEBC17-96C5-4EBE-A73D-9B06FC528C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5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004048" y="5013176"/>
            <a:ext cx="3888432" cy="6087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Гибадуллина</a:t>
            </a:r>
            <a:r>
              <a:rPr lang="ru-RU" dirty="0" smtClean="0"/>
              <a:t> Н.М.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692696"/>
            <a:ext cx="5105400" cy="2868168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800" dirty="0" smtClean="0"/>
              <a:t>Активные формы обучения на уроках математики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94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3">
        <p14:conveyor dir="l"/>
      </p:transition>
    </mc:Choice>
    <mc:Fallback>
      <p:transition spd="slow" advClick="0" advTm="4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352928" cy="1080120"/>
          </a:xfrm>
        </p:spPr>
        <p:txBody>
          <a:bodyPr/>
          <a:lstStyle/>
          <a:p>
            <a:r>
              <a:rPr lang="ru-RU" sz="1400" dirty="0">
                <a:effectLst/>
              </a:rPr>
              <a:t>Неизменным успехом пользуется у школьников </a:t>
            </a:r>
            <a:r>
              <a:rPr lang="ru-RU" sz="1400" u="sng" dirty="0">
                <a:effectLst/>
              </a:rPr>
              <a:t>конкурс "Художников"</a:t>
            </a:r>
            <a:r>
              <a:rPr lang="ru-RU" sz="1400" dirty="0">
                <a:effectLst/>
              </a:rPr>
              <a:t>, который можно проводить  при изучении координат плоскости. По заданным координатам ребята выстраивают изображение кораблика, самолёта, зайца, человека и др.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8423"/>
            <a:ext cx="2948164" cy="4196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21006"/>
            <a:ext cx="5436096" cy="4077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78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467">
        <p14:conveyor dir="l"/>
      </p:transition>
    </mc:Choice>
    <mc:Fallback>
      <p:transition spd="slow" advClick="0" advTm="8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5616625" cy="1008112"/>
          </a:xfrm>
        </p:spPr>
        <p:txBody>
          <a:bodyPr/>
          <a:lstStyle/>
          <a:p>
            <a:r>
              <a:rPr lang="ru-RU" sz="1400" u="sng" dirty="0">
                <a:effectLst/>
              </a:rPr>
              <a:t>Математическое домино</a:t>
            </a:r>
            <a:r>
              <a:rPr lang="ru-RU" sz="1400" dirty="0">
                <a:effectLst/>
              </a:rPr>
              <a:t> – состоит из 12-30 карточек каждая карточка разделена чертой на две части – на одной записано задание, на другой – ответ к другому заданию.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93090"/>
            <a:ext cx="4554707" cy="341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99301"/>
            <a:ext cx="3931409" cy="2948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57" y="635411"/>
            <a:ext cx="3835400" cy="287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84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4700">
        <p14:conveyor dir="l"/>
      </p:transition>
    </mc:Choice>
    <mc:Fallback>
      <p:transition spd="slow" advClick="0" advTm="14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7344816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Заметно повышают интерес учащихся </a:t>
            </a:r>
            <a:r>
              <a:rPr lang="ru-RU" sz="1400" u="sng" dirty="0" smtClean="0"/>
              <a:t>математические кроссворды, ребусы.</a:t>
            </a:r>
            <a:endParaRPr lang="ru-RU" sz="14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744416" cy="2769489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100" dirty="0"/>
              <a:t>На уроках геометрии можно предложить </a:t>
            </a:r>
            <a:r>
              <a:rPr lang="ru-RU" sz="2500" b="1" u="sng" dirty="0"/>
              <a:t>метод «Теорема - </a:t>
            </a:r>
            <a:r>
              <a:rPr lang="ru-RU" sz="2500" b="1" u="sng" dirty="0" err="1"/>
              <a:t>пазл</a:t>
            </a:r>
            <a:r>
              <a:rPr lang="ru-RU" sz="2500" b="1" u="sng" dirty="0"/>
              <a:t>»</a:t>
            </a:r>
            <a:r>
              <a:rPr lang="ru-RU" sz="2500" dirty="0"/>
              <a:t>.   </a:t>
            </a:r>
            <a:r>
              <a:rPr lang="ru-RU" sz="2000" dirty="0"/>
              <a:t>Учащимся предлагается собрать теорему из 4 фрагментов. На одном содержится формулировка теорем, на другом – чертеж к теореме, на третьем -  что дано и что требуется </a:t>
            </a:r>
            <a:r>
              <a:rPr lang="ru-RU" sz="2000" dirty="0" smtClean="0"/>
              <a:t>доказать, на </a:t>
            </a:r>
            <a:r>
              <a:rPr lang="ru-RU" sz="2000" dirty="0"/>
              <a:t>четвертом </a:t>
            </a:r>
            <a:r>
              <a:rPr lang="ru-RU" sz="2000" dirty="0" smtClean="0"/>
              <a:t>-доказательство</a:t>
            </a:r>
            <a:r>
              <a:rPr lang="ru-RU" sz="2000" dirty="0"/>
              <a:t>. Все теоремы курса собраны в одном пакете.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220072" y="188640"/>
            <a:ext cx="3059816" cy="291350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Эффективно решение </a:t>
            </a:r>
            <a:r>
              <a:rPr lang="ru-RU" b="1" u="sng" dirty="0"/>
              <a:t>задач на готовых чертежах</a:t>
            </a:r>
            <a:r>
              <a:rPr lang="ru-RU" b="1" dirty="0"/>
              <a:t>.</a:t>
            </a:r>
            <a:r>
              <a:rPr lang="ru-RU" dirty="0"/>
              <a:t> Такие задачи позволяют увеличить темп работы на уроке, так как данные задачи находятся перед глазами на протяжении всего решения; активируют мыслительную деятельность учащихся; помогают запомнить теоретический материал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724055"/>
            <a:ext cx="4128070" cy="29453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22297"/>
            <a:ext cx="3835399" cy="2876549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323528" y="2996952"/>
            <a:ext cx="432048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85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644">
        <p14:conveyor dir="l"/>
      </p:transition>
    </mc:Choice>
    <mc:Fallback>
      <p:transition spd="slow" advClick="0" advTm="86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79912" y="3645024"/>
            <a:ext cx="4918627" cy="1368152"/>
          </a:xfrm>
        </p:spPr>
        <p:txBody>
          <a:bodyPr/>
          <a:lstStyle/>
          <a:p>
            <a:r>
              <a:rPr lang="ru-RU" sz="1400" u="sng" dirty="0">
                <a:effectLst/>
              </a:rPr>
              <a:t>Игра «Математический банкир</a:t>
            </a:r>
            <a:r>
              <a:rPr lang="ru-RU" sz="1400" dirty="0">
                <a:effectLst/>
              </a:rPr>
              <a:t>». </a:t>
            </a:r>
            <a:r>
              <a:rPr lang="ru-RU" sz="1400" b="0" dirty="0">
                <a:effectLst/>
              </a:rPr>
              <a:t>Класс делится на пары, каждая из которых представляет банк (президент банка и его заместитель). На столе разложены карточки с заданиями в перевернутом виде, каждая карточка имеет стоимость от 50 до 300 условных единиц в зависимости от сложности задачи.</a:t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Выбрав карточку с заданием и решив задачу, банк пополняет свой капитал на указанную сумму, если задача решена верно и терпит убытки на указанную сумму, если решение не верное.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3528392" cy="2088232"/>
          </a:xfrm>
        </p:spPr>
        <p:txBody>
          <a:bodyPr>
            <a:normAutofit fontScale="92500"/>
          </a:bodyPr>
          <a:lstStyle/>
          <a:p>
            <a:r>
              <a:rPr lang="ru-RU" sz="1400" b="1" u="sng" dirty="0"/>
              <a:t>Игра «Математический баскетбол»</a:t>
            </a:r>
            <a:r>
              <a:rPr lang="ru-RU" sz="1400" u="sng" dirty="0"/>
              <a:t>.</a:t>
            </a:r>
            <a:r>
              <a:rPr lang="ru-RU" sz="1400" dirty="0"/>
              <a:t> Класс делится на две команды</a:t>
            </a:r>
          </a:p>
          <a:p>
            <a:r>
              <a:rPr lang="ru-RU" sz="1400" dirty="0"/>
              <a:t>Первая команда выбирает задание, решает его и предлагает решить соперникам. Если соперники решают правильно, то считается, что мяч в корзину не попал; если не правильно, то считается, что мяч попал в корзину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012124" cy="2996555"/>
          </a:xfrm>
          <a:prstGeom prst="rect">
            <a:avLst/>
          </a:prstGeom>
        </p:spPr>
      </p:pic>
      <p:sp>
        <p:nvSpPr>
          <p:cNvPr id="12" name="Нашивка 11"/>
          <p:cNvSpPr/>
          <p:nvPr/>
        </p:nvSpPr>
        <p:spPr>
          <a:xfrm>
            <a:off x="3419872" y="1124744"/>
            <a:ext cx="79208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1" y="2276872"/>
            <a:ext cx="3456384" cy="25992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87264"/>
            <a:ext cx="2304256" cy="18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28">
        <p14:conveyor dir="l"/>
      </p:transition>
    </mc:Choice>
    <mc:Fallback>
      <p:transition spd="slow" advClick="0" advTm="4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143000"/>
          </a:xfrm>
        </p:spPr>
        <p:txBody>
          <a:bodyPr/>
          <a:lstStyle/>
          <a:p>
            <a:pPr algn="ctr"/>
            <a:r>
              <a:rPr lang="ru-RU" sz="1400" dirty="0">
                <a:effectLst/>
              </a:rPr>
              <a:t>Использование </a:t>
            </a:r>
            <a:r>
              <a:rPr lang="ru-RU" sz="1400" u="sng" dirty="0">
                <a:effectLst/>
              </a:rPr>
              <a:t>метода «Личность в математике»</a:t>
            </a: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подталкивает </a:t>
            </a:r>
            <a:r>
              <a:rPr lang="ru-RU" sz="1400" dirty="0">
                <a:effectLst/>
              </a:rPr>
              <a:t>обучающихся </a:t>
            </a:r>
            <a:r>
              <a:rPr lang="ru-RU" sz="1400" dirty="0" smtClean="0">
                <a:effectLst/>
              </a:rPr>
              <a:t>к самостоятельному </a:t>
            </a:r>
            <a:r>
              <a:rPr lang="ru-RU" sz="1400" dirty="0">
                <a:effectLst/>
              </a:rPr>
              <a:t>поиску информации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268760"/>
            <a:ext cx="1775903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240360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56928"/>
            <a:ext cx="2893238" cy="2172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4" y="3789040"/>
            <a:ext cx="2953904" cy="28083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56383"/>
            <a:ext cx="2139696" cy="2743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3756383"/>
            <a:ext cx="2088233" cy="2688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60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4431">
        <p14:conveyor dir="l"/>
      </p:transition>
    </mc:Choice>
    <mc:Fallback>
      <p:transition spd="slow" advClick="0" advTm="14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2304256"/>
          </a:xfrm>
        </p:spPr>
        <p:txBody>
          <a:bodyPr/>
          <a:lstStyle/>
          <a:p>
            <a:pPr algn="just"/>
            <a:r>
              <a:rPr lang="ru-RU" sz="1400" dirty="0">
                <a:effectLst/>
              </a:rPr>
              <a:t>Если обучающиеся устали, а впереди еще много работы или сложная задача, следует сделать паузу и прибегнуть к </a:t>
            </a:r>
            <a:r>
              <a:rPr lang="ru-RU" sz="1400" u="sng" dirty="0">
                <a:effectLst/>
              </a:rPr>
              <a:t>методам отвлечения внимания.</a:t>
            </a:r>
            <a:r>
              <a:rPr lang="ru-RU" sz="1400" dirty="0">
                <a:effectLst/>
              </a:rPr>
              <a:t> Иногда достаточно 5 – 10 минут веселой и активной игры для того, чтобы встряхнуться, весело и активно расслабиться, восстановить энергию. Активные методы «Постройся по росту», «Пантомима», «Муха» и многие другие позволят это сделать, не выходя из класса.</a:t>
            </a:r>
            <a:br>
              <a:rPr lang="ru-RU" sz="1400" dirty="0">
                <a:effectLst/>
              </a:rPr>
            </a:br>
            <a:r>
              <a:rPr lang="ru-RU" sz="1400" u="sng" dirty="0">
                <a:effectLst/>
              </a:rPr>
              <a:t>Упражнение «Пантомима».</a:t>
            </a:r>
            <a:r>
              <a:rPr lang="ru-RU" sz="1400" dirty="0">
                <a:effectLst/>
              </a:rPr>
              <a:t> Класс делится на 3 группы. У каждой группы есть задание, они должны изобразить предмет или какое-либо действие. При этом нельзя ничего говорить, а можно показывать только мимикой, жестами или действиями.</a:t>
            </a:r>
            <a:br>
              <a:rPr lang="ru-RU" sz="1400" dirty="0">
                <a:effectLst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355191" cy="3740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888432" cy="3668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8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2836">
        <p14:conveyor dir="l"/>
      </p:transition>
    </mc:Choice>
    <mc:Fallback>
      <p:transition spd="slow" advClick="0" advTm="12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8" y="134211"/>
            <a:ext cx="2807500" cy="2430693"/>
          </a:xfrm>
        </p:spPr>
        <p:txBody>
          <a:bodyPr/>
          <a:lstStyle/>
          <a:p>
            <a:pPr algn="just"/>
            <a:r>
              <a:rPr lang="ru-RU" sz="1200" dirty="0">
                <a:effectLst/>
              </a:rPr>
              <a:t>Таким образом, активные методы обучения – это способы активизации учебно-познавательной деятельности учащихся, которые побуждают их к активной мыслительной и практической деятельности в процессе овладения материалом, когда активен не только учитель, но активны и </a:t>
            </a:r>
            <a:r>
              <a:rPr lang="ru-RU" sz="1200" dirty="0" smtClean="0">
                <a:effectLst/>
              </a:rPr>
              <a:t>ученики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5256584" cy="3019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8645"/>
            <a:ext cx="4032448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76076"/>
            <a:ext cx="4035873" cy="3026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7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565">
        <p14:conveyor dir="l"/>
      </p:transition>
    </mc:Choice>
    <mc:Fallback>
      <p:transition spd="slow" advClick="0" advTm="13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143000"/>
          </a:xfrm>
        </p:spPr>
        <p:txBody>
          <a:bodyPr/>
          <a:lstStyle/>
          <a:p>
            <a:pPr algn="just"/>
            <a:r>
              <a:rPr lang="ru-RU" sz="1400" b="0" dirty="0">
                <a:effectLst/>
              </a:rPr>
              <a:t>Мир активных методов обучения яркий, удивительный, многогранный. В нем комфортно чувствуют себя и учителя, и ученики. Войдите в этот мир и станьте его полноправным хозяином. Откройте для себя его тайны и возможности, научитесь управлять его мощным потенциалом, сделайте свою работу намного интереснее и эффективнее, а своих </a:t>
            </a:r>
            <a:r>
              <a:rPr lang="ru-RU" sz="1400" b="0" dirty="0" smtClean="0">
                <a:effectLst/>
              </a:rPr>
              <a:t>учеников благодарными</a:t>
            </a:r>
            <a:r>
              <a:rPr lang="ru-RU" sz="1400" b="0" dirty="0">
                <a:effectLst/>
              </a:rPr>
              <a:t>, успешными и счастливыми.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040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54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417">
        <p14:conveyor dir="l"/>
      </p:transition>
    </mc:Choice>
    <mc:Fallback>
      <p:transition spd="slow" advClick="0" advTm="74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4608512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60648"/>
            <a:ext cx="4096915" cy="3072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55622"/>
            <a:ext cx="4536504" cy="3402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7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381">
        <p14:conveyor dir="l"/>
      </p:transition>
    </mc:Choice>
    <mc:Fallback>
      <p:transition spd="slow" advClick="0" advTm="9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Активные </a:t>
            </a:r>
            <a:r>
              <a:rPr lang="ru-RU" dirty="0" smtClean="0"/>
              <a:t>формы обучения - это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8064896" cy="2448272"/>
          </a:xfrm>
        </p:spPr>
        <p:txBody>
          <a:bodyPr>
            <a:normAutofit/>
          </a:bodyPr>
          <a:lstStyle/>
          <a:p>
            <a:r>
              <a:rPr lang="ru-RU" dirty="0"/>
              <a:t>те, которые позволяют «учащимся в более короткие сроки и с меньшими усилиями овладеть необходимыми знаниями и умениями» за счет сознательного «воспитания способностей учащегося» и сознательного «формирования у них необходимых деятельностей». Г.П. Щедровицкий</a:t>
            </a:r>
          </a:p>
        </p:txBody>
      </p:sp>
    </p:spTree>
    <p:extLst>
      <p:ext uri="{BB962C8B-B14F-4D97-AF65-F5344CB8AC3E}">
        <p14:creationId xmlns:p14="http://schemas.microsoft.com/office/powerpoint/2010/main" val="15345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6">
        <p14:conveyor dir="l"/>
      </p:transition>
    </mc:Choice>
    <mc:Fallback>
      <p:transition spd="slow" advClick="0" advTm="40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188641"/>
            <a:ext cx="3384376" cy="3024336"/>
          </a:xfrm>
        </p:spPr>
        <p:txBody>
          <a:bodyPr/>
          <a:lstStyle/>
          <a:p>
            <a:pPr marL="45720" indent="0">
              <a:buNone/>
            </a:pPr>
            <a:r>
              <a:rPr lang="ru-RU" sz="1800" dirty="0"/>
              <a:t>Скучные уроки годны лишь на то, чтобы внушить ненависть и к тем, кто их преподает, и ко всему преподаваемому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</a:t>
            </a:r>
            <a:r>
              <a:rPr lang="ru-RU" sz="1800" dirty="0" smtClean="0"/>
              <a:t>(</a:t>
            </a:r>
            <a:r>
              <a:rPr lang="ru-RU" sz="1800" dirty="0"/>
              <a:t>Руссо Жан-Жак)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220072" y="188640"/>
            <a:ext cx="3346450" cy="273672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Тем, кто хочет учиться, часто вредит авторитет тех, кто учит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(Цицерон Марк Туллий)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672408" cy="3596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19882"/>
            <a:ext cx="4339456" cy="3884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65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687">
        <p14:conveyor dir="l"/>
      </p:transition>
    </mc:Choice>
    <mc:Fallback>
      <p:transition spd="slow" advClick="0" advTm="8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7040658" y="3140969"/>
            <a:ext cx="12363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175351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Изменение роли ученика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2204864"/>
            <a:ext cx="259228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Ученик-послушный исполнитель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42453" y="2240868"/>
            <a:ext cx="3096344" cy="1620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ученик- активный участник образовательного процесса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75856" y="2827395"/>
            <a:ext cx="1800200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2384884"/>
            <a:ext cx="1534074" cy="1296144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99592" y="2413349"/>
            <a:ext cx="1512168" cy="1296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войная стрелка вверх/вниз 26"/>
          <p:cNvSpPr/>
          <p:nvPr/>
        </p:nvSpPr>
        <p:spPr>
          <a:xfrm>
            <a:off x="6660232" y="4005064"/>
            <a:ext cx="445671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Лента лицом вверх 27"/>
          <p:cNvSpPr/>
          <p:nvPr/>
        </p:nvSpPr>
        <p:spPr>
          <a:xfrm>
            <a:off x="620890" y="4725144"/>
            <a:ext cx="7848872" cy="13681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Активные формы обучения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11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931">
        <p14:conveyor dir="l"/>
      </p:transition>
    </mc:Choice>
    <mc:Fallback>
      <p:transition spd="slow" advClick="0" advTm="7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852263" y="5445224"/>
            <a:ext cx="291737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920880" cy="626469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 Современный </a:t>
            </a:r>
            <a:r>
              <a:rPr lang="ru-RU" dirty="0"/>
              <a:t>учитель — это тот, кто учит самому учению.  Учит не столько действовать, сколько планировать будущее действие, ставить цель и искать способы ее достижения. Поэтому учитель сегодня должен не только хорошо владеть учебным материалом, но и творчески подходить к каждому уроку, постоянно находиться в поиске новых методов и приемов, </a:t>
            </a:r>
            <a:r>
              <a:rPr lang="ru-RU" dirty="0" smtClean="0"/>
              <a:t>хорошо знать </a:t>
            </a:r>
            <a:r>
              <a:rPr lang="ru-RU" dirty="0"/>
              <a:t>психологию ученика.</a:t>
            </a:r>
          </a:p>
          <a:p>
            <a:pPr marL="45720" indent="0">
              <a:buNone/>
            </a:pPr>
            <a:r>
              <a:rPr lang="ru-RU" dirty="0"/>
              <a:t>Главная цель моей деятельности — создание условий для раскрытия индивидуальных способностей учащихся, формирование у них умений самостоятельно учиться; планировать, организовывать корректировать, контролировать и оценивать свою учебно-познавательную деятельность.</a:t>
            </a:r>
          </a:p>
          <a:p>
            <a:pPr marL="45720" indent="0">
              <a:buNone/>
            </a:pPr>
            <a:r>
              <a:rPr lang="ru-RU" dirty="0"/>
              <a:t>Свои задачи я вижу в том, чтобы уроки математики </a:t>
            </a:r>
            <a:r>
              <a:rPr lang="ru-RU" dirty="0" smtClean="0"/>
              <a:t>помогали: воспитывать </a:t>
            </a:r>
            <a:r>
              <a:rPr lang="ru-RU" dirty="0"/>
              <a:t>гражданина, способного к активной жизненной </a:t>
            </a:r>
            <a:r>
              <a:rPr lang="ru-RU" dirty="0" smtClean="0"/>
              <a:t>позиции; осознавать </a:t>
            </a:r>
            <a:r>
              <a:rPr lang="ru-RU" dirty="0"/>
              <a:t>необходимость математических знаний для становления </a:t>
            </a:r>
            <a:r>
              <a:rPr lang="ru-RU" dirty="0" smtClean="0"/>
              <a:t>личности; творческие   </a:t>
            </a:r>
            <a:r>
              <a:rPr lang="ru-RU" dirty="0"/>
              <a:t>способности </a:t>
            </a:r>
            <a:r>
              <a:rPr lang="ru-RU" dirty="0" smtClean="0"/>
              <a:t>учащихся: сформировать </a:t>
            </a:r>
            <a:r>
              <a:rPr lang="ru-RU" dirty="0"/>
              <a:t>навыки самостоятельной деятельности и объективного оценивания каждым учащимся своих знаний и </a:t>
            </a:r>
            <a:r>
              <a:rPr lang="ru-RU" dirty="0" smtClean="0"/>
              <a:t>умений.</a:t>
            </a:r>
          </a:p>
          <a:p>
            <a:pPr marL="45720" indent="0">
              <a:buNone/>
            </a:pPr>
            <a:r>
              <a:rPr lang="ru-RU" dirty="0" smtClean="0"/>
              <a:t>   Ведущей </a:t>
            </a:r>
            <a:r>
              <a:rPr lang="ru-RU" dirty="0"/>
              <a:t>идей моего опыта является отказ от авторитарного характера обучения в пользу поисково-творческого исключение учебных перегрузок школьников и создание условий для сохранения здоровья </a:t>
            </a:r>
            <a:r>
              <a:rPr lang="ru-RU" dirty="0" smtClean="0"/>
              <a:t>учащихся.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Эффективность </a:t>
            </a:r>
            <a:r>
              <a:rPr lang="ru-RU" dirty="0"/>
              <a:t>обучения школьников математике во многом зависит от выбора форм организации учебного процесса.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7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528">
        <p14:conveyor dir="l"/>
      </p:transition>
    </mc:Choice>
    <mc:Fallback>
      <p:transition spd="slow" advClick="0" advTm="85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" y="80789"/>
            <a:ext cx="4798020" cy="3598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5112568" cy="34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8">
        <p14:conveyor dir="l"/>
      </p:transition>
    </mc:Choice>
    <mc:Fallback>
      <p:transition spd="slow" advClick="0" advTm="4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3" y="3933057"/>
            <a:ext cx="3600401" cy="20016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КВН содержит </a:t>
            </a:r>
            <a:r>
              <a:rPr lang="ru-RU" dirty="0" smtClean="0"/>
              <a:t>несколько конкурсов</a:t>
            </a:r>
            <a:r>
              <a:rPr lang="ru-RU" dirty="0"/>
              <a:t>. Каждый конкурс оценивается определенным количеством баллов, выставляемых членами жюри. В конце программы члены жюри подводят итоги и награждают победителей.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175351" cy="179316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9510"/>
            <a:ext cx="3089645" cy="2714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310"/>
            <a:ext cx="3899545" cy="3401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0" y="4077072"/>
            <a:ext cx="4046952" cy="254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5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36">
        <p14:conveyor dir="l"/>
      </p:transition>
    </mc:Choice>
    <mc:Fallback>
      <p:transition spd="slow" advClick="0" advTm="2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4104456" cy="2016224"/>
          </a:xfrm>
        </p:spPr>
        <p:txBody>
          <a:bodyPr>
            <a:normAutofit/>
          </a:bodyPr>
          <a:lstStyle/>
          <a:p>
            <a:r>
              <a:rPr lang="ru-RU" sz="1700" dirty="0"/>
              <a:t>Идея математического боя проста. Команды решают одни и те же задачи, потом по очереди рассказывают решения, а соперники их </a:t>
            </a:r>
            <a:r>
              <a:rPr lang="ru-RU" sz="1700" dirty="0" smtClean="0"/>
              <a:t>проверяют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92080" y="404664"/>
            <a:ext cx="3744416" cy="1368152"/>
          </a:xfrm>
        </p:spPr>
        <p:txBody>
          <a:bodyPr>
            <a:normAutofit fontScale="90000"/>
          </a:bodyPr>
          <a:lstStyle/>
          <a:p>
            <a:pPr lvl="1"/>
            <a:r>
              <a:rPr lang="ru-RU" sz="1600" b="1" u="sng" dirty="0"/>
              <a:t>Математические бои</a:t>
            </a:r>
            <a:r>
              <a:rPr lang="ru-RU" sz="1600" dirty="0"/>
              <a:t> - очень привлекательная форма решения нестандартных задач. Если на обычном уроке по большей части учащиеся решают для учителя, ради оценки, а на олимпиадах - для себя, то во время математического боя </a:t>
            </a:r>
            <a:r>
              <a:rPr lang="ru-RU" sz="1600" i="1" dirty="0"/>
              <a:t>- </a:t>
            </a:r>
            <a:r>
              <a:rPr lang="ru-RU" sz="1600" dirty="0"/>
              <a:t>для победы своей команды.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3001"/>
            <a:ext cx="4728052" cy="3546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48" y="3501008"/>
            <a:ext cx="3670539" cy="2701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05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775">
        <p14:conveyor dir="l"/>
      </p:transition>
    </mc:Choice>
    <mc:Fallback>
      <p:transition spd="slow" advClick="0" advTm="6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4223660" cy="2055517"/>
          </a:xfrm>
        </p:spPr>
        <p:txBody>
          <a:bodyPr>
            <a:normAutofit fontScale="90000"/>
          </a:bodyPr>
          <a:lstStyle/>
          <a:p>
            <a:r>
              <a:rPr lang="ru-RU" sz="1600" u="sng" dirty="0"/>
              <a:t>Уроки – консультации</a:t>
            </a:r>
            <a:r>
              <a:rPr lang="ru-RU" sz="1600" dirty="0"/>
              <a:t>, цель которых научить школьников задумываться над проблемой, уяснять, прежде всего, для себя, какие возникли затруднения при знакомстве с новой темой, </a:t>
            </a:r>
            <a:r>
              <a:rPr lang="ru-RU" sz="1600" b="0" dirty="0"/>
              <a:t>сформулировать</a:t>
            </a:r>
            <a:r>
              <a:rPr lang="ru-RU" sz="1600" dirty="0"/>
              <a:t> вопросы, на которые хотели бы получить ответ.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161928" cy="280870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08104" y="3356992"/>
            <a:ext cx="3172636" cy="3024336"/>
          </a:xfrm>
        </p:spPr>
        <p:txBody>
          <a:bodyPr>
            <a:noAutofit/>
          </a:bodyPr>
          <a:lstStyle/>
          <a:p>
            <a:r>
              <a:rPr lang="ru-RU" dirty="0"/>
              <a:t>В формировании интереса учащихся к изучению математики большое значение имеют </a:t>
            </a:r>
            <a:r>
              <a:rPr lang="ru-RU" b="1" u="sng" dirty="0"/>
              <a:t>дидактические игры</a:t>
            </a:r>
            <a:r>
              <a:rPr lang="ru-RU" dirty="0"/>
              <a:t>. Так как любая игровая деятельность способствует созданию: познавательного мотива, активизирует мысль, повышает работоспособность, воспитывает ответственность за успехи в обучении всей группы и свои лично. Игра через </a:t>
            </a:r>
            <a:r>
              <a:rPr lang="ru-RU" b="1" u="sng" dirty="0"/>
              <a:t>сказку</a:t>
            </a:r>
            <a:r>
              <a:rPr lang="ru-RU" dirty="0"/>
              <a:t> для детей является одной из самых привлекательных форм деятельности.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843512" cy="3632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44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133">
        <p14:conveyor dir="l"/>
      </p:transition>
    </mc:Choice>
    <mc:Fallback>
      <p:transition spd="slow" advClick="0" advTm="10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2.1|1.5|1.7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1.2|2.3|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1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2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919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Активные формы обучения на уроках математики</vt:lpstr>
      <vt:lpstr>Активные формы обучения - это</vt:lpstr>
      <vt:lpstr>Скучные уроки годны лишь на то, чтобы внушить ненависть и к тем, кто их преподает, и ко всему преподаваемому     (Руссо Жан-Жак) </vt:lpstr>
      <vt:lpstr>Изменение роли ученика</vt:lpstr>
      <vt:lpstr>Презентация PowerPoint</vt:lpstr>
      <vt:lpstr>Презентация PowerPoint</vt:lpstr>
      <vt:lpstr> </vt:lpstr>
      <vt:lpstr>Математические бои - очень привлекательная форма решения нестандартных задач. Если на обычном уроке по большей части учащиеся решают для учителя, ради оценки, а на олимпиадах - для себя, то во время математического боя - для победы своей команды. </vt:lpstr>
      <vt:lpstr>Уроки – консультации, цель которых научить школьников задумываться над проблемой, уяснять, прежде всего, для себя, какие возникли затруднения при знакомстве с новой темой, сформулировать вопросы, на которые хотели бы получить ответ.</vt:lpstr>
      <vt:lpstr>Неизменным успехом пользуется у школьников конкурс "Художников", который можно проводить  при изучении координат плоскости. По заданным координатам ребята выстраивают изображение кораблика, самолёта, зайца, человека и др.</vt:lpstr>
      <vt:lpstr>Математическое домино – состоит из 12-30 карточек каждая карточка разделена чертой на две части – на одной записано задание, на другой – ответ к другому заданию. </vt:lpstr>
      <vt:lpstr>Заметно повышают интерес учащихся математические кроссворды, ребусы.</vt:lpstr>
      <vt:lpstr>Игра «Математический банкир». Класс делится на пары, каждая из которых представляет банк (президент банка и его заместитель). На столе разложены карточки с заданиями в перевернутом виде, каждая карточка имеет стоимость от 50 до 300 условных единиц в зависимости от сложности задачи. Выбрав карточку с заданием и решив задачу, банк пополняет свой капитал на указанную сумму, если задача решена верно и терпит убытки на указанную сумму, если решение не верное.  </vt:lpstr>
      <vt:lpstr>Использование метода «Личность в математике» подталкивает обучающихся к самостоятельному поиску информации</vt:lpstr>
      <vt:lpstr>Если обучающиеся устали, а впереди еще много работы или сложная задача, следует сделать паузу и прибегнуть к методам отвлечения внимания. Иногда достаточно 5 – 10 минут веселой и активной игры для того, чтобы встряхнуться, весело и активно расслабиться, восстановить энергию. Активные методы «Постройся по росту», «Пантомима», «Муха» и многие другие позволят это сделать, не выходя из класса. Упражнение «Пантомима». Класс делится на 3 группы. У каждой группы есть задание, они должны изобразить предмет или какое-либо действие. При этом нельзя ничего говорить, а можно показывать только мимикой, жестами или действиями. </vt:lpstr>
      <vt:lpstr>Таким образом, активные методы обучения – это способы активизации учебно-познавательной деятельности учащихся, которые побуждают их к активной мыслительной и практической деятельности в процессе овладения материалом, когда активен не только учитель, но активны и ученики</vt:lpstr>
      <vt:lpstr>Мир активных методов обучения яркий, удивительный, многогранный. В нем комфортно чувствуют себя и учителя, и ученики. Войдите в этот мир и станьте его полноправным хозяином. Откройте для себя его тайны и возможности, научитесь управлять его мощным потенциалом, сделайте свою работу намного интереснее и эффективнее, а своих учеников благодарными, успешными и счастливыми.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формы обучения на уроках математики</dc:title>
  <dc:creator>Серега</dc:creator>
  <cp:lastModifiedBy>Серега</cp:lastModifiedBy>
  <cp:revision>21</cp:revision>
  <dcterms:created xsi:type="dcterms:W3CDTF">2016-01-15T06:33:23Z</dcterms:created>
  <dcterms:modified xsi:type="dcterms:W3CDTF">2016-01-19T09:12:04Z</dcterms:modified>
</cp:coreProperties>
</file>