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7E8D-5426-4B43-9251-343B0A1D471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2663-2256-464D-A308-C06BAB354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7E8D-5426-4B43-9251-343B0A1D471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2663-2256-464D-A308-C06BAB354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7E8D-5426-4B43-9251-343B0A1D471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2663-2256-464D-A308-C06BAB35459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7E8D-5426-4B43-9251-343B0A1D471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2663-2256-464D-A308-C06BAB35459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7E8D-5426-4B43-9251-343B0A1D471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2663-2256-464D-A308-C06BAB354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7E8D-5426-4B43-9251-343B0A1D471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2663-2256-464D-A308-C06BAB35459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7E8D-5426-4B43-9251-343B0A1D471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2663-2256-464D-A308-C06BAB354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7E8D-5426-4B43-9251-343B0A1D471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2663-2256-464D-A308-C06BAB354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7E8D-5426-4B43-9251-343B0A1D471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2663-2256-464D-A308-C06BAB354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7E8D-5426-4B43-9251-343B0A1D471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2663-2256-464D-A308-C06BAB35459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7E8D-5426-4B43-9251-343B0A1D471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2663-2256-464D-A308-C06BAB35459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4217E8D-5426-4B43-9251-343B0A1D471C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2152663-2256-464D-A308-C06BAB35459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+mn-lt"/>
              </a:rPr>
              <a:t>Целеполагание  как </a:t>
            </a:r>
            <a:r>
              <a:rPr lang="ru-RU" b="1" dirty="0" err="1">
                <a:ea typeface="Times New Roman"/>
              </a:rPr>
              <a:t>метапредметный</a:t>
            </a:r>
            <a:r>
              <a:rPr lang="ru-RU" b="1" dirty="0">
                <a:ea typeface="Times New Roman"/>
              </a:rPr>
              <a:t> вид учебной деятельности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153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ъект 11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r>
              <a:rPr lang="ru-RU" sz="4000" dirty="0" smtClean="0"/>
              <a:t>Формальное</a:t>
            </a:r>
          </a:p>
          <a:p>
            <a:r>
              <a:rPr lang="ru-RU" sz="4000" dirty="0" smtClean="0"/>
              <a:t>Смысловое</a:t>
            </a:r>
          </a:p>
          <a:p>
            <a:r>
              <a:rPr lang="ru-RU" sz="4000" dirty="0" smtClean="0"/>
              <a:t>Творческое</a:t>
            </a:r>
          </a:p>
          <a:p>
            <a:r>
              <a:rPr lang="ru-RU" sz="4000" dirty="0" smtClean="0"/>
              <a:t>Перспективное</a:t>
            </a:r>
            <a:endParaRPr lang="ru-RU" sz="4000" dirty="0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Целеполагание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011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ea typeface="Times New Roman"/>
              </a:rPr>
              <a:t>1</a:t>
            </a:r>
            <a:r>
              <a:rPr lang="ru-RU" dirty="0">
                <a:latin typeface="Times New Roman"/>
                <a:ea typeface="Times New Roman"/>
              </a:rPr>
              <a:t>. Научить </a:t>
            </a:r>
            <a:r>
              <a:rPr lang="ru-RU" dirty="0" smtClean="0">
                <a:latin typeface="Times New Roman"/>
                <a:ea typeface="Times New Roman"/>
              </a:rPr>
              <a:t>ставить </a:t>
            </a:r>
            <a:r>
              <a:rPr lang="ru-RU" dirty="0">
                <a:latin typeface="Times New Roman"/>
                <a:ea typeface="Times New Roman"/>
              </a:rPr>
              <a:t>и достигать цели по учебным предметам в соответствии с содержанием этих предметов и индивидуальными особенностями самих учащихся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2. Научить отслеживать выполнение своих целей и корректировать свою деятельность.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3</a:t>
            </a:r>
            <a:r>
              <a:rPr lang="ru-RU" dirty="0">
                <a:latin typeface="Times New Roman"/>
                <a:ea typeface="Times New Roman"/>
              </a:rPr>
              <a:t>. Научить анализировать успехи и трудности в достижении целей другими учениками.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 цели  поставить?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627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/>
            </a:r>
            <a:br>
              <a:rPr lang="ru-RU" dirty="0">
                <a:latin typeface="Calibri"/>
                <a:ea typeface="Calibri"/>
                <a:cs typeface="Times New Roman"/>
              </a:rPr>
            </a:br>
            <a:endParaRPr lang="ru-RU" sz="3500" dirty="0">
              <a:latin typeface="Calibri"/>
              <a:ea typeface="Calibri"/>
              <a:cs typeface="Times New Roman"/>
            </a:endParaRPr>
          </a:p>
          <a:p>
            <a:r>
              <a:rPr lang="ru-RU" sz="5100" dirty="0">
                <a:latin typeface="Calibri"/>
                <a:ea typeface="Calibri"/>
                <a:cs typeface="Times New Roman"/>
              </a:rPr>
              <a:t>– </a:t>
            </a:r>
            <a:r>
              <a:rPr lang="ru-RU" sz="5100" b="1" i="1" dirty="0">
                <a:latin typeface="+mj-lt"/>
                <a:ea typeface="Calibri"/>
                <a:cs typeface="Times New Roman"/>
              </a:rPr>
              <a:t>когнитивные</a:t>
            </a:r>
            <a:r>
              <a:rPr lang="ru-RU" sz="5100" dirty="0">
                <a:latin typeface="+mj-lt"/>
                <a:ea typeface="Calibri"/>
                <a:cs typeface="Times New Roman"/>
              </a:rPr>
              <a:t> (познавательные) качества – умение чувствовать окружающий мир, задавать вопросы, отыскивать причины явлений, обозначать своё понимание или непонимание вопроса и др.;</a:t>
            </a:r>
            <a:br>
              <a:rPr lang="ru-RU" sz="5100" dirty="0">
                <a:latin typeface="+mj-lt"/>
                <a:ea typeface="Calibri"/>
                <a:cs typeface="Times New Roman"/>
              </a:rPr>
            </a:br>
            <a:r>
              <a:rPr lang="ru-RU" sz="5100" dirty="0">
                <a:latin typeface="+mj-lt"/>
                <a:ea typeface="Calibri"/>
                <a:cs typeface="Times New Roman"/>
              </a:rPr>
              <a:t/>
            </a:r>
            <a:br>
              <a:rPr lang="ru-RU" sz="5100" dirty="0">
                <a:latin typeface="+mj-lt"/>
                <a:ea typeface="Calibri"/>
                <a:cs typeface="Times New Roman"/>
              </a:rPr>
            </a:br>
            <a:r>
              <a:rPr lang="ru-RU" sz="5100" dirty="0">
                <a:latin typeface="+mj-lt"/>
                <a:ea typeface="Calibri"/>
                <a:cs typeface="Times New Roman"/>
              </a:rPr>
              <a:t>– </a:t>
            </a:r>
            <a:r>
              <a:rPr lang="ru-RU" sz="5100" b="1" i="1" dirty="0">
                <a:latin typeface="+mj-lt"/>
                <a:ea typeface="Calibri"/>
                <a:cs typeface="Times New Roman"/>
              </a:rPr>
              <a:t>креативные</a:t>
            </a:r>
            <a:r>
              <a:rPr lang="ru-RU" sz="5100" dirty="0">
                <a:latin typeface="+mj-lt"/>
                <a:ea typeface="Calibri"/>
                <a:cs typeface="Times New Roman"/>
              </a:rPr>
              <a:t> (творческие) качества – вдохновлённость, фантазия, гибкость ума, чуткость к противоречиям</a:t>
            </a:r>
            <a:r>
              <a:rPr lang="ru-RU" sz="5100" dirty="0" smtClean="0">
                <a:latin typeface="+mj-lt"/>
                <a:ea typeface="Calibri"/>
                <a:cs typeface="Times New Roman"/>
              </a:rPr>
              <a:t>; раскованность </a:t>
            </a:r>
            <a:r>
              <a:rPr lang="ru-RU" sz="5100" dirty="0">
                <a:latin typeface="+mj-lt"/>
                <a:ea typeface="Calibri"/>
                <a:cs typeface="Times New Roman"/>
              </a:rPr>
              <a:t>мыслей, чувств, движений; </a:t>
            </a:r>
            <a:r>
              <a:rPr lang="ru-RU" sz="5100" dirty="0" smtClean="0">
                <a:latin typeface="+mj-lt"/>
                <a:ea typeface="Calibri"/>
                <a:cs typeface="Times New Roman"/>
              </a:rPr>
              <a:t>критичность</a:t>
            </a:r>
            <a:r>
              <a:rPr lang="ru-RU" sz="5100" dirty="0">
                <a:latin typeface="+mj-lt"/>
                <a:ea typeface="Calibri"/>
                <a:cs typeface="Times New Roman"/>
              </a:rPr>
              <a:t>; наличие своего мнения и др.;</a:t>
            </a:r>
            <a:br>
              <a:rPr lang="ru-RU" sz="5100" dirty="0">
                <a:latin typeface="+mj-lt"/>
                <a:ea typeface="Calibri"/>
                <a:cs typeface="Times New Roman"/>
              </a:rPr>
            </a:br>
            <a:r>
              <a:rPr lang="ru-RU" sz="5100" dirty="0">
                <a:latin typeface="+mj-lt"/>
                <a:ea typeface="Calibri"/>
                <a:cs typeface="Times New Roman"/>
              </a:rPr>
              <a:t/>
            </a:r>
            <a:br>
              <a:rPr lang="ru-RU" sz="5100" dirty="0">
                <a:latin typeface="+mj-lt"/>
                <a:ea typeface="Calibri"/>
                <a:cs typeface="Times New Roman"/>
              </a:rPr>
            </a:br>
            <a:r>
              <a:rPr lang="ru-RU" sz="5100" dirty="0">
                <a:latin typeface="+mj-lt"/>
                <a:ea typeface="Calibri"/>
                <a:cs typeface="Times New Roman"/>
              </a:rPr>
              <a:t/>
            </a:r>
            <a:br>
              <a:rPr lang="ru-RU" sz="5100" dirty="0">
                <a:latin typeface="+mj-lt"/>
                <a:ea typeface="Calibri"/>
                <a:cs typeface="Times New Roman"/>
              </a:rPr>
            </a:br>
            <a:endParaRPr lang="ru-RU" sz="5100" dirty="0"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Calibri"/>
                <a:ea typeface="Calibri"/>
                <a:cs typeface="Times New Roman"/>
              </a:rPr>
              <a:t>Целеполагание  может  складываться  на  основе: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48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600" dirty="0">
                <a:ea typeface="Calibri"/>
                <a:cs typeface="Times New Roman"/>
              </a:rPr>
              <a:t>– </a:t>
            </a:r>
            <a:r>
              <a:rPr lang="ru-RU" sz="3600" b="1" i="1" dirty="0">
                <a:ea typeface="Calibri"/>
                <a:cs typeface="Times New Roman"/>
              </a:rPr>
              <a:t>коммуникативные</a:t>
            </a:r>
            <a:r>
              <a:rPr lang="ru-RU" sz="3600" dirty="0">
                <a:ea typeface="Calibri"/>
                <a:cs typeface="Times New Roman"/>
              </a:rPr>
              <a:t> качества, обусловленные необходимостью взаимодействовать с другими людьми, с объектами окружающего мира и его информационными потоками; умение находить, преобразовывать и передавать информацию; выполнять различные социальные роли в группе и коллективе, использовать современные телекоммуникационные технологии (электронная почта, Интернет) и др.</a:t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>– </a:t>
            </a:r>
            <a:r>
              <a:rPr lang="ru-RU" sz="3600" b="1" i="1" dirty="0">
                <a:ea typeface="Calibri"/>
                <a:cs typeface="Times New Roman"/>
              </a:rPr>
              <a:t>мировоззренческие</a:t>
            </a:r>
            <a:r>
              <a:rPr lang="ru-RU" sz="3600" dirty="0">
                <a:ea typeface="Calibri"/>
                <a:cs typeface="Times New Roman"/>
              </a:rPr>
              <a:t> качества, определяющие эмоционально-ценностные установки ученика, его способность к самопознанию и самодвижению, умение определять своё место и роль в окружающем мире, в семье, в коллективе, в природе, государстве, национальные и общечеловеческие устремления, патриотические и толерантные качества личности и т.п.</a:t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36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Calibri"/>
                <a:ea typeface="Calibri"/>
                <a:cs typeface="Times New Roman"/>
              </a:rPr>
              <a:t>Целеполагание  может  складываться  на  основе: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1472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ru-RU" b="1" i="1" dirty="0" smtClean="0"/>
              <a:t>Направлена  на  обучение:  </a:t>
            </a:r>
          </a:p>
          <a:p>
            <a:r>
              <a:rPr lang="ru-RU" dirty="0" smtClean="0"/>
              <a:t>обобщенным  способам  работы  с  любым  предметным  понятием</a:t>
            </a:r>
          </a:p>
          <a:p>
            <a:r>
              <a:rPr lang="ru-RU" dirty="0" smtClean="0"/>
              <a:t>схемой </a:t>
            </a:r>
          </a:p>
          <a:p>
            <a:r>
              <a:rPr lang="ru-RU" dirty="0" smtClean="0"/>
              <a:t>моделью </a:t>
            </a:r>
          </a:p>
          <a:p>
            <a:r>
              <a:rPr lang="ru-RU" dirty="0" smtClean="0"/>
              <a:t>тесно  связана  с  жизненной  ситуацией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ru-RU" dirty="0" err="1" smtClean="0"/>
              <a:t>Метапредметная</a:t>
            </a:r>
            <a:r>
              <a:rPr lang="ru-RU" dirty="0" smtClean="0"/>
              <a:t>  деятельность -</a:t>
            </a:r>
            <a:br>
              <a:rPr lang="ru-RU" dirty="0" smtClean="0"/>
            </a:br>
            <a:r>
              <a:rPr lang="ru-RU" sz="3100" dirty="0" smtClean="0">
                <a:solidFill>
                  <a:srgbClr val="073E87"/>
                </a:solidFill>
                <a:ea typeface="+mn-ea"/>
                <a:cs typeface="+mn-cs"/>
              </a:rPr>
              <a:t>деятельность  </a:t>
            </a:r>
            <a:r>
              <a:rPr lang="ru-RU" sz="3100" dirty="0">
                <a:solidFill>
                  <a:srgbClr val="073E87"/>
                </a:solidFill>
                <a:ea typeface="+mn-ea"/>
                <a:cs typeface="+mn-cs"/>
              </a:rPr>
              <a:t>за  пределами  учебного  предмета</a:t>
            </a:r>
            <a:br>
              <a:rPr lang="ru-RU" sz="3100" dirty="0">
                <a:solidFill>
                  <a:srgbClr val="073E87"/>
                </a:solidFill>
                <a:ea typeface="+mn-ea"/>
                <a:cs typeface="+mn-cs"/>
              </a:rPr>
            </a:b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299882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Целеполагание</a:t>
            </a:r>
            <a:r>
              <a:rPr lang="ru-RU" sz="4000" dirty="0" smtClean="0"/>
              <a:t> </a:t>
            </a:r>
            <a:r>
              <a:rPr lang="ru-RU" sz="4000" dirty="0"/>
              <a:t>- это процесс выявления целей и задач </a:t>
            </a:r>
            <a:r>
              <a:rPr lang="ru-RU" sz="4000" dirty="0" smtClean="0"/>
              <a:t> деятельности </a:t>
            </a:r>
            <a:r>
              <a:rPr lang="ru-RU" sz="4000" dirty="0"/>
              <a:t>(учителя и ученика), их предъявления друг другу, согласования и достижения. </a:t>
            </a:r>
          </a:p>
        </p:txBody>
      </p:sp>
    </p:spTree>
    <p:extLst>
      <p:ext uri="{BB962C8B-B14F-4D97-AF65-F5344CB8AC3E}">
        <p14:creationId xmlns:p14="http://schemas.microsoft.com/office/powerpoint/2010/main" val="25543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ru-RU" dirty="0" smtClean="0">
                <a:latin typeface="Times New Roman"/>
                <a:ea typeface="Times New Roman"/>
              </a:rPr>
              <a:t>Изменению </a:t>
            </a:r>
            <a:r>
              <a:rPr lang="ru-RU" dirty="0">
                <a:latin typeface="Times New Roman"/>
                <a:ea typeface="Times New Roman"/>
              </a:rPr>
              <a:t>сознания </a:t>
            </a:r>
            <a:r>
              <a:rPr lang="ru-RU" dirty="0" smtClean="0">
                <a:latin typeface="Times New Roman"/>
                <a:ea typeface="Times New Roman"/>
              </a:rPr>
              <a:t>школьника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Изменению </a:t>
            </a:r>
            <a:r>
              <a:rPr lang="ru-RU" dirty="0">
                <a:latin typeface="Times New Roman"/>
                <a:ea typeface="Times New Roman"/>
              </a:rPr>
              <a:t>самого подхода к организации учебной </a:t>
            </a:r>
            <a:r>
              <a:rPr lang="ru-RU" dirty="0" smtClean="0">
                <a:latin typeface="Times New Roman"/>
                <a:ea typeface="Times New Roman"/>
              </a:rPr>
              <a:t>деятельности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Включению </a:t>
            </a:r>
            <a:r>
              <a:rPr lang="ru-RU" dirty="0">
                <a:latin typeface="Times New Roman"/>
                <a:ea typeface="Times New Roman"/>
              </a:rPr>
              <a:t>личности ребенка в планирование своей </a:t>
            </a:r>
            <a:r>
              <a:rPr lang="ru-RU" dirty="0" smtClean="0">
                <a:latin typeface="Times New Roman"/>
                <a:ea typeface="Times New Roman"/>
              </a:rPr>
              <a:t>учебы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Осознанию </a:t>
            </a:r>
            <a:r>
              <a:rPr lang="ru-RU" dirty="0">
                <a:latin typeface="Times New Roman"/>
                <a:ea typeface="Times New Roman"/>
              </a:rPr>
              <a:t>своих </a:t>
            </a:r>
            <a:r>
              <a:rPr lang="ru-RU" dirty="0" smtClean="0">
                <a:latin typeface="Times New Roman"/>
                <a:ea typeface="Times New Roman"/>
              </a:rPr>
              <a:t>результатов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Целеполагание  способствует: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371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Превращение обучающегося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из объекта обучения в его субъект, полноправного управленца и организатора учебной деятельности.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Итоговый  результат  целеполагания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845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4000" dirty="0" smtClean="0">
                <a:latin typeface="Times New Roman"/>
                <a:ea typeface="Times New Roman"/>
              </a:rPr>
              <a:t>овладение </a:t>
            </a:r>
            <a:r>
              <a:rPr lang="ru-RU" sz="4000" dirty="0">
                <a:latin typeface="Times New Roman"/>
                <a:ea typeface="Times New Roman"/>
              </a:rPr>
              <a:t>учителями </a:t>
            </a:r>
            <a:r>
              <a:rPr lang="ru-RU" sz="4000" dirty="0" smtClean="0">
                <a:latin typeface="Times New Roman"/>
                <a:ea typeface="Times New Roman"/>
              </a:rPr>
              <a:t> и  </a:t>
            </a:r>
            <a:r>
              <a:rPr lang="ru-RU" sz="4000" dirty="0" err="1" smtClean="0">
                <a:latin typeface="Times New Roman"/>
                <a:ea typeface="Times New Roman"/>
              </a:rPr>
              <a:t>учени</a:t>
            </a:r>
            <a:r>
              <a:rPr lang="ru-RU" sz="4000" dirty="0" smtClean="0">
                <a:latin typeface="Times New Roman"/>
                <a:ea typeface="Times New Roman"/>
              </a:rPr>
              <a:t>- </a:t>
            </a:r>
            <a:r>
              <a:rPr lang="ru-RU" sz="4000" dirty="0" err="1" smtClean="0">
                <a:latin typeface="Times New Roman"/>
                <a:ea typeface="Times New Roman"/>
              </a:rPr>
              <a:t>ками</a:t>
            </a:r>
            <a:r>
              <a:rPr lang="ru-RU" sz="4000" dirty="0" smtClean="0">
                <a:latin typeface="Times New Roman"/>
                <a:ea typeface="Times New Roman"/>
              </a:rPr>
              <a:t> </a:t>
            </a:r>
            <a:r>
              <a:rPr lang="ru-RU" sz="4000" dirty="0">
                <a:latin typeface="Times New Roman"/>
                <a:ea typeface="Times New Roman"/>
              </a:rPr>
              <a:t>технологией </a:t>
            </a:r>
            <a:r>
              <a:rPr lang="ru-RU" sz="4000" dirty="0" smtClean="0">
                <a:latin typeface="Times New Roman"/>
                <a:ea typeface="Times New Roman"/>
              </a:rPr>
              <a:t>создания  </a:t>
            </a:r>
            <a:r>
              <a:rPr lang="ru-RU" sz="4000" dirty="0" err="1" smtClean="0">
                <a:latin typeface="Times New Roman"/>
                <a:ea typeface="Times New Roman"/>
              </a:rPr>
              <a:t>твор</a:t>
            </a:r>
            <a:r>
              <a:rPr lang="ru-RU" sz="4000" dirty="0" smtClean="0">
                <a:latin typeface="Times New Roman"/>
                <a:ea typeface="Times New Roman"/>
              </a:rPr>
              <a:t>  ческой </a:t>
            </a:r>
            <a:r>
              <a:rPr lang="ru-RU" sz="4000" dirty="0">
                <a:latin typeface="Times New Roman"/>
                <a:ea typeface="Times New Roman"/>
              </a:rPr>
              <a:t>и учебной деятельности. 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Times New Roman"/>
              </a:rPr>
              <a:t>Основная идея целеполагания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18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/>
                <a:ea typeface="Times New Roman"/>
              </a:rPr>
              <a:t>постановку </a:t>
            </a:r>
            <a:r>
              <a:rPr lang="ru-RU" sz="3200" dirty="0">
                <a:latin typeface="Times New Roman"/>
                <a:ea typeface="Times New Roman"/>
              </a:rPr>
              <a:t>целей своего </a:t>
            </a:r>
            <a:r>
              <a:rPr lang="ru-RU" sz="3200" dirty="0" smtClean="0">
                <a:latin typeface="Times New Roman"/>
                <a:ea typeface="Times New Roman"/>
              </a:rPr>
              <a:t>образования</a:t>
            </a:r>
          </a:p>
          <a:p>
            <a:r>
              <a:rPr lang="ru-RU" sz="3200" dirty="0" smtClean="0">
                <a:latin typeface="Times New Roman"/>
                <a:ea typeface="Times New Roman"/>
              </a:rPr>
              <a:t> </a:t>
            </a:r>
            <a:r>
              <a:rPr lang="ru-RU" sz="3200" dirty="0">
                <a:latin typeface="Times New Roman"/>
                <a:ea typeface="Times New Roman"/>
              </a:rPr>
              <a:t>организацию их выполнения и последующую </a:t>
            </a:r>
            <a:r>
              <a:rPr lang="ru-RU" sz="3200" dirty="0" smtClean="0">
                <a:latin typeface="Times New Roman"/>
                <a:ea typeface="Times New Roman"/>
              </a:rPr>
              <a:t>деятельность</a:t>
            </a:r>
          </a:p>
          <a:p>
            <a:r>
              <a:rPr lang="ru-RU" sz="3200" dirty="0" smtClean="0">
                <a:latin typeface="Times New Roman"/>
                <a:ea typeface="Times New Roman"/>
              </a:rPr>
              <a:t>осознание </a:t>
            </a:r>
            <a:r>
              <a:rPr lang="ru-RU" sz="3200" dirty="0">
                <a:latin typeface="Times New Roman"/>
                <a:ea typeface="Times New Roman"/>
              </a:rPr>
              <a:t>способов достижения целей, возникших проблем, успехов и результатов.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Целеполагание  предполагает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194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может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относиться </a:t>
            </a:r>
            <a:r>
              <a:rPr lang="ru-RU" b="1" i="1" dirty="0">
                <a:latin typeface="Times New Roman"/>
                <a:ea typeface="Times New Roman"/>
                <a:cs typeface="Times New Roman"/>
              </a:rPr>
              <a:t>к разному периоду времени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 на урок, на домашнюю работу, на четверть и более.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>Цели могут быть заявлены на достижение результатов в </a:t>
            </a:r>
            <a:r>
              <a:rPr lang="ru-RU" b="1" i="1" dirty="0">
                <a:latin typeface="Times New Roman"/>
                <a:ea typeface="Times New Roman"/>
              </a:rPr>
              <a:t>каком-то определенном виде деятельности. </a:t>
            </a:r>
            <a:r>
              <a:rPr lang="ru-RU" dirty="0">
                <a:latin typeface="Times New Roman"/>
                <a:ea typeface="Times New Roman"/>
              </a:rPr>
              <a:t>Например, при работе  с  картами  определенной  тематики  или  при  подходе  к  изучению  какого- либо региона, материка, объекта  виды  целеполагания на определенную деятельность повторяется систематически.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/>
                <a:ea typeface="Times New Roman"/>
                <a:cs typeface="Times New Roman"/>
              </a:rPr>
              <a:t>Постановка целей учениками и учителями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272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Конкретные</a:t>
            </a:r>
            <a:endParaRPr lang="ru-RU" sz="3600" dirty="0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Ставятся  на  конкретный  урок,   при  изучении  определенной  темы</a:t>
            </a:r>
            <a:endParaRPr lang="ru-RU" sz="3200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Программные</a:t>
            </a:r>
            <a:endParaRPr lang="ru-RU" sz="3600" dirty="0"/>
          </a:p>
        </p:txBody>
      </p:sp>
      <p:sp>
        <p:nvSpPr>
          <p:cNvPr id="15" name="Объект 1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Ставятся  на  четверть, полугодие, год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73214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90</TotalTime>
  <Words>336</Words>
  <Application>Microsoft Office PowerPoint</Application>
  <PresentationFormat>Экран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Целеполагание  как метапредметный вид учебной деятельности </vt:lpstr>
      <vt:lpstr>Метапредметная  деятельность - деятельность  за  пределами  учебного  предмета </vt:lpstr>
      <vt:lpstr>Презентация PowerPoint</vt:lpstr>
      <vt:lpstr>Целеполагание  способствует:</vt:lpstr>
      <vt:lpstr>Итоговый  результат  целеполагания</vt:lpstr>
      <vt:lpstr>Основная идея целеполагания</vt:lpstr>
      <vt:lpstr>Целеполагание  предполагает</vt:lpstr>
      <vt:lpstr>Постановка целей учениками и учителями</vt:lpstr>
      <vt:lpstr>Цели</vt:lpstr>
      <vt:lpstr>Целеполагание</vt:lpstr>
      <vt:lpstr>Какие  цели  поставить?</vt:lpstr>
      <vt:lpstr>Целеполагание  может  складываться  на  основе:</vt:lpstr>
      <vt:lpstr>Целеполагание  может  складываться  на  основе: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Целеполагание  как метапредметный вид учебной деятельности</dc:title>
  <dc:creator>Карина</dc:creator>
  <cp:lastModifiedBy>Admin</cp:lastModifiedBy>
  <cp:revision>10</cp:revision>
  <dcterms:created xsi:type="dcterms:W3CDTF">2013-11-20T17:42:06Z</dcterms:created>
  <dcterms:modified xsi:type="dcterms:W3CDTF">2016-01-28T06:24:15Z</dcterms:modified>
</cp:coreProperties>
</file>