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64" r:id="rId3"/>
    <p:sldId id="257" r:id="rId4"/>
    <p:sldId id="271" r:id="rId5"/>
    <p:sldId id="258" r:id="rId6"/>
    <p:sldId id="259" r:id="rId7"/>
    <p:sldId id="272" r:id="rId8"/>
    <p:sldId id="263" r:id="rId9"/>
    <p:sldId id="265" r:id="rId10"/>
    <p:sldId id="274" r:id="rId11"/>
    <p:sldId id="273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9" d="100"/>
          <a:sy n="79" d="100"/>
        </p:scale>
        <p:origin x="40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89CBF-EDCB-46E4-8FBC-55DC605AD95F}" type="datetimeFigureOut">
              <a:rPr lang="ru-RU"/>
              <a:pPr>
                <a:defRPr/>
              </a:pPr>
              <a:t>23.01.2016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6854A-AF5A-4693-A283-6E0FBFF0DF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144F6-CCDD-4433-A24B-4D9F52B4D7C1}" type="datetimeFigureOut">
              <a:rPr lang="ru-RU"/>
              <a:pPr>
                <a:defRPr/>
              </a:pPr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F9975-6EB7-483B-89C8-5EA72976F6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09B71-3952-4565-890A-C6677D21FE68}" type="datetimeFigureOut">
              <a:rPr lang="ru-RU"/>
              <a:pPr>
                <a:defRPr/>
              </a:pPr>
              <a:t>23.01.2016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39A47-FA36-4D4E-A4A6-61D98F444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B4798-6C08-4798-99E6-300B520710EF}" type="datetimeFigureOut">
              <a:rPr lang="ru-RU"/>
              <a:pPr>
                <a:defRPr/>
              </a:pPr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148DB-C7CE-4A9C-B123-B3C08E588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F798D-FC4D-4B0D-92F5-D9615F37A482}" type="datetimeFigureOut">
              <a:rPr lang="ru-RU"/>
              <a:pPr>
                <a:defRPr/>
              </a:pPr>
              <a:t>23.01.2016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4E660-4195-4BB1-980D-BDE689282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A7E6A-9CF8-4727-8A07-AA6EB73E8FBA}" type="datetimeFigureOut">
              <a:rPr lang="ru-RU"/>
              <a:pPr>
                <a:defRPr/>
              </a:pPr>
              <a:t>23.01.2016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2A2DB-8E06-44E3-90FE-4713A99AE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377C9-D2E3-471E-ACAA-81F2E1607240}" type="datetimeFigureOut">
              <a:rPr lang="ru-RU"/>
              <a:pPr>
                <a:defRPr/>
              </a:pPr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088F8-2B77-42B6-813F-BEFFDE81A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6DD18-330A-46B2-A81A-027D5736B456}" type="datetimeFigureOut">
              <a:rPr lang="ru-RU"/>
              <a:pPr>
                <a:defRPr/>
              </a:pPr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29BC7-01CB-4177-AA4B-4270FE825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968DC-C4CB-4AFB-804F-542A7F51D900}" type="datetimeFigureOut">
              <a:rPr lang="ru-RU"/>
              <a:pPr>
                <a:defRPr/>
              </a:pPr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26886-B39E-442A-8593-D07A46522E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9BE81-0A06-41C6-9DE4-E1AA5518F96B}" type="datetimeFigureOut">
              <a:rPr lang="ru-RU"/>
              <a:pPr>
                <a:defRPr/>
              </a:pPr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8F46-BEA4-4D47-941A-AB224A88B9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98BF6-665B-482A-8B6D-A00D12C86413}" type="datetimeFigureOut">
              <a:rPr lang="ru-RU"/>
              <a:pPr>
                <a:defRPr/>
              </a:pPr>
              <a:t>23.01.2016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269A5-165C-4038-B039-ACA16BEA74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4AB25-2B51-4C4B-89BC-9141BDB67A2F}" type="datetimeFigureOut">
              <a:rPr lang="ru-RU"/>
              <a:pPr>
                <a:defRPr/>
              </a:pPr>
              <a:t>23.01.2016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50174-8886-4E1C-BE9E-0A0328370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E9536-A660-4C8E-B31A-914C4BDBA8E7}" type="datetimeFigureOut">
              <a:rPr lang="ru-RU"/>
              <a:pPr>
                <a:defRPr/>
              </a:pPr>
              <a:t>23.01.2016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92591-CEE5-447C-9CB7-B257C865A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0B88D-49DF-4BB0-864D-F5A401B67C6D}" type="datetimeFigureOut">
              <a:rPr lang="ru-RU"/>
              <a:pPr>
                <a:defRPr/>
              </a:pPr>
              <a:t>23.01.2016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FEC1F-119A-4A58-A370-FC1DE1291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21D5B-A7D4-4F3C-8BD6-23CFEECE6C6C}" type="datetimeFigureOut">
              <a:rPr lang="ru-RU"/>
              <a:pPr>
                <a:defRPr/>
              </a:pPr>
              <a:t>23.01.2016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91D39-5D44-40B7-B0FC-D92EFD087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35362-0211-44A3-9335-9D303E148EAB}" type="datetimeFigureOut">
              <a:rPr lang="ru-RU"/>
              <a:pPr>
                <a:defRPr/>
              </a:pPr>
              <a:t>23.01.2016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2CF06-6EBC-4D2F-8F5F-2F67A58E5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B36C5A-7B64-44BF-8EDE-CE37D63C4F20}" type="datetimeFigureOut">
              <a:rPr lang="ru-RU"/>
              <a:pPr>
                <a:defRPr/>
              </a:pPr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BE7E31-D03B-4289-8699-E71E1C7925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5" r:id="rId2"/>
    <p:sldLayoutId id="2147483744" r:id="rId3"/>
    <p:sldLayoutId id="2147483743" r:id="rId4"/>
    <p:sldLayoutId id="2147483742" r:id="rId5"/>
    <p:sldLayoutId id="2147483741" r:id="rId6"/>
    <p:sldLayoutId id="2147483740" r:id="rId7"/>
    <p:sldLayoutId id="2147483739" r:id="rId8"/>
    <p:sldLayoutId id="2147483738" r:id="rId9"/>
    <p:sldLayoutId id="2147483737" r:id="rId10"/>
    <p:sldLayoutId id="2147483747" r:id="rId11"/>
    <p:sldLayoutId id="2147483736" r:id="rId12"/>
    <p:sldLayoutId id="2147483748" r:id="rId13"/>
    <p:sldLayoutId id="2147483735" r:id="rId14"/>
    <p:sldLayoutId id="2147483734" r:id="rId15"/>
    <p:sldLayoutId id="2147483733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>
          <a:xfrm>
            <a:off x="1252538" y="2592388"/>
            <a:ext cx="8389937" cy="2117725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Использование инновационных технологий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преподавания географии как средство формирования ключевых компетенций обучающихся</a:t>
            </a:r>
            <a:endParaRPr lang="ru-RU" sz="28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6075" y="4848225"/>
            <a:ext cx="9894888" cy="160813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Белик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Елена Александровна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географии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МКОУ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Марьевская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Ольховатский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район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Воронежская область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15858" y="200416"/>
            <a:ext cx="7014575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«Учитель года»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66975" y="1522413"/>
            <a:ext cx="53276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Методический семинар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563" y="119063"/>
            <a:ext cx="962818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 «</a:t>
            </a:r>
            <a:r>
              <a:rPr lang="ru-RU" sz="3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Альтернатива</a:t>
            </a:r>
            <a:r>
              <a:rPr lang="ru-RU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- пример технологии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проблемного обучения</a:t>
            </a:r>
          </a:p>
        </p:txBody>
      </p:sp>
      <p:sp>
        <p:nvSpPr>
          <p:cNvPr id="27650" name="Прямоугольник 3"/>
          <p:cNvSpPr>
            <a:spLocks noChangeArrowheads="1"/>
          </p:cNvSpPr>
          <p:nvPr/>
        </p:nvSpPr>
        <p:spPr bwMode="auto">
          <a:xfrm>
            <a:off x="549275" y="1319213"/>
            <a:ext cx="952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Работа в рамках технологии основана на принципе совместной деятельностью.</a:t>
            </a:r>
          </a:p>
        </p:txBody>
      </p:sp>
      <p:sp>
        <p:nvSpPr>
          <p:cNvPr id="27651" name="Прямоугольник 2"/>
          <p:cNvSpPr>
            <a:spLocks noChangeArrowheads="1"/>
          </p:cNvSpPr>
          <p:nvPr/>
        </p:nvSpPr>
        <p:spPr bwMode="auto">
          <a:xfrm>
            <a:off x="1004888" y="1793875"/>
            <a:ext cx="9069387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Деятельность в рамках технологии содержит следующие шаги: </a:t>
            </a:r>
          </a:p>
          <a:p>
            <a:pPr algn="just"/>
            <a:r>
              <a:rPr lang="ru-RU" sz="20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1. Формируются  группы, каждая из которых выполняет задание.</a:t>
            </a:r>
          </a:p>
          <a:p>
            <a:pPr algn="just"/>
            <a:r>
              <a:rPr lang="ru-RU" sz="20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2. Участники групп делятся своим вариантом решения ситуации. Предлагаемый вариант, способ должны быть обоснованы во время выступления. </a:t>
            </a:r>
          </a:p>
          <a:p>
            <a:r>
              <a:rPr lang="ru-RU" sz="20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3. Затем группы обмениваются заданиями, и им предлагается найти противоположное, альтернативное объяснение или решение, посмотреть на ситуацию с другой точки зрения. Предлагаемая альтернатива должна быть обоснована. </a:t>
            </a:r>
          </a:p>
          <a:p>
            <a:r>
              <a:rPr lang="ru-RU" sz="20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4. Участники групп делятся альтернативными вариантами, способами решения, объяснения ситуации.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570" y="4574544"/>
            <a:ext cx="2857500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3"/>
          <p:cNvSpPr>
            <a:spLocks noChangeArrowheads="1"/>
          </p:cNvSpPr>
          <p:nvPr/>
        </p:nvSpPr>
        <p:spPr bwMode="auto">
          <a:xfrm>
            <a:off x="1319213" y="774700"/>
            <a:ext cx="79629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Виды проблемных заданий</a:t>
            </a:r>
          </a:p>
        </p:txBody>
      </p:sp>
      <p:sp>
        <p:nvSpPr>
          <p:cNvPr id="28674" name="Прямоугольник 4"/>
          <p:cNvSpPr>
            <a:spLocks noChangeArrowheads="1"/>
          </p:cNvSpPr>
          <p:nvPr/>
        </p:nvSpPr>
        <p:spPr bwMode="auto">
          <a:xfrm>
            <a:off x="457200" y="1628775"/>
            <a:ext cx="9813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Задания, в основе содержания которых лежат научная гипотеза (например о происхождении многолетней мерзлоты, об изменении климатов на земле).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2274888"/>
            <a:ext cx="87249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на установление многозначных причинно-следственных связей</a:t>
            </a:r>
          </a:p>
          <a:p>
            <a:pPr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 какие изменения произойдут на территории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Амазонии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вырубят сельву). </a:t>
            </a:r>
          </a:p>
        </p:txBody>
      </p:sp>
      <p:sp>
        <p:nvSpPr>
          <p:cNvPr id="28676" name="Прямоугольник 6"/>
          <p:cNvSpPr>
            <a:spLocks noChangeArrowheads="1"/>
          </p:cNvSpPr>
          <p:nvPr/>
        </p:nvSpPr>
        <p:spPr bwMode="auto">
          <a:xfrm>
            <a:off x="457200" y="2921000"/>
            <a:ext cx="87249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Задания, требующие понимания диалектических противоречий, умения оперировать противоположными суждениями (увеличивается или уменьшается в условиях НТР влияние природных условий территории на жизнь и хозяйственную деятельность человека).</a:t>
            </a:r>
          </a:p>
        </p:txBody>
      </p:sp>
      <p:sp>
        <p:nvSpPr>
          <p:cNvPr id="28677" name="Прямоугольник 7"/>
          <p:cNvSpPr>
            <a:spLocks noChangeArrowheads="1"/>
          </p:cNvSpPr>
          <p:nvPr/>
        </p:nvSpPr>
        <p:spPr bwMode="auto">
          <a:xfrm>
            <a:off x="457200" y="4121150"/>
            <a:ext cx="8415338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Задания, проблемный характер которых обусловлен разрывом между ранее усвоенными знаниями и требованиями задачи или вопроса (например, почему в пустыне Намиб, находящейся на побережье Атлантического океана, выпадает меньше осадков, чем в самых сухих районах Сахары).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1663" y="200025"/>
            <a:ext cx="90805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Метод проектов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7151688" y="1123950"/>
            <a:ext cx="865187" cy="914400"/>
          </a:xfrm>
          <a:prstGeom prst="straightConnector1">
            <a:avLst/>
          </a:prstGeom>
          <a:ln w="155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939800" y="2159000"/>
            <a:ext cx="2260600" cy="8302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0"/>
                <a:solidFill>
                  <a:srgbClr val="002060"/>
                </a:solidFill>
              </a:rPr>
              <a:t>Внешний результат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183438" y="2111375"/>
            <a:ext cx="2135187" cy="8413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0"/>
                <a:solidFill>
                  <a:srgbClr val="002060"/>
                </a:solidFill>
              </a:rPr>
              <a:t>Внутренний</a:t>
            </a:r>
            <a:r>
              <a:rPr lang="ru-RU" sz="24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b="1" dirty="0">
                <a:ln w="0"/>
                <a:solidFill>
                  <a:srgbClr val="002060"/>
                </a:solidFill>
              </a:rPr>
              <a:t>результат</a:t>
            </a:r>
          </a:p>
        </p:txBody>
      </p:sp>
      <p:sp>
        <p:nvSpPr>
          <p:cNvPr id="23" name="Стрелка вниз 22"/>
          <p:cNvSpPr/>
          <p:nvPr/>
        </p:nvSpPr>
        <p:spPr>
          <a:xfrm>
            <a:off x="1827213" y="3038475"/>
            <a:ext cx="485775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8143875" y="2989263"/>
            <a:ext cx="484188" cy="979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2090738" y="1171575"/>
            <a:ext cx="1109662" cy="939800"/>
          </a:xfrm>
          <a:prstGeom prst="straightConnector1">
            <a:avLst/>
          </a:prstGeom>
          <a:ln w="161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027113" y="4038600"/>
            <a:ext cx="2173287" cy="1016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0"/>
                <a:solidFill>
                  <a:srgbClr val="002060"/>
                </a:solidFill>
              </a:rPr>
              <a:t>Материальный продукт деятельности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302500" y="4016375"/>
            <a:ext cx="2166938" cy="1016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0"/>
                <a:solidFill>
                  <a:srgbClr val="002060"/>
                </a:solidFill>
              </a:rPr>
              <a:t>Опыт деятельности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0"/>
              <a:solidFill>
                <a:schemeClr val="tx1"/>
              </a:solidFill>
            </a:endParaRPr>
          </a:p>
        </p:txBody>
      </p:sp>
      <p:pic>
        <p:nvPicPr>
          <p:cNvPr id="29707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49863" y="3827463"/>
            <a:ext cx="2028825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951" y="1335881"/>
            <a:ext cx="2857500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2"/>
          <p:cNvSpPr>
            <a:spLocks noChangeArrowheads="1"/>
          </p:cNvSpPr>
          <p:nvPr/>
        </p:nvSpPr>
        <p:spPr bwMode="auto">
          <a:xfrm>
            <a:off x="1616075" y="0"/>
            <a:ext cx="7375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chemeClr val="accent1"/>
                </a:solidFill>
                <a:latin typeface="Trebuchet MS" pitchFamily="34" charset="0"/>
              </a:rPr>
              <a:t>Метод интеллект-карт</a:t>
            </a:r>
          </a:p>
        </p:txBody>
      </p:sp>
      <p:sp>
        <p:nvSpPr>
          <p:cNvPr id="5" name="Тройная стрелка влево/вправо/вверх 4"/>
          <p:cNvSpPr/>
          <p:nvPr/>
        </p:nvSpPr>
        <p:spPr>
          <a:xfrm rot="10800000">
            <a:off x="2568575" y="708025"/>
            <a:ext cx="5470525" cy="8890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5425" y="719138"/>
            <a:ext cx="2343150" cy="11795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мотивации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039100" y="719138"/>
            <a:ext cx="2443163" cy="11795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активизация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43275" y="1597025"/>
            <a:ext cx="3810000" cy="20415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познавательной компетенции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интеллекта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пространственного мышления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познавательной активности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творческого мышления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281" y="2108755"/>
            <a:ext cx="2944920" cy="220869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724" y="4411487"/>
            <a:ext cx="2857500" cy="21431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207" y="4411487"/>
            <a:ext cx="2857500" cy="21431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45" y="2215269"/>
            <a:ext cx="2857500" cy="1809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39813" y="87313"/>
            <a:ext cx="7966075" cy="7699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</a:t>
            </a:r>
            <a:r>
              <a:rPr lang="ru-RU" sz="4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опыта</a:t>
            </a:r>
          </a:p>
        </p:txBody>
      </p:sp>
      <p:graphicFrame>
        <p:nvGraphicFramePr>
          <p:cNvPr id="30729" name="Object 9"/>
          <p:cNvGraphicFramePr>
            <a:graphicFrameLocks/>
          </p:cNvGraphicFramePr>
          <p:nvPr/>
        </p:nvGraphicFramePr>
        <p:xfrm>
          <a:off x="666750" y="2441575"/>
          <a:ext cx="4732338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r:id="rId3" imgW="4737003" imgH="4243184" progId="Excel.Chart.8">
                  <p:embed/>
                </p:oleObj>
              </mc:Choice>
              <mc:Fallback>
                <p:oleObj r:id="rId3" imgW="4737003" imgH="4243184" progId="Excel.Chart.8">
                  <p:embed/>
                  <p:pic>
                    <p:nvPicPr>
                      <p:cNvPr id="0" name="Picture 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2441575"/>
                        <a:ext cx="4732338" cy="424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1" name="Прямоугольник 31"/>
          <p:cNvSpPr>
            <a:spLocks noChangeArrowheads="1"/>
          </p:cNvSpPr>
          <p:nvPr/>
        </p:nvSpPr>
        <p:spPr bwMode="auto">
          <a:xfrm>
            <a:off x="614363" y="1865313"/>
            <a:ext cx="42957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Качество знаний в (%)</a:t>
            </a:r>
          </a:p>
        </p:txBody>
      </p:sp>
      <p:sp>
        <p:nvSpPr>
          <p:cNvPr id="30732" name="Прямоугольник 32"/>
          <p:cNvSpPr>
            <a:spLocks noChangeArrowheads="1"/>
          </p:cNvSpPr>
          <p:nvPr/>
        </p:nvSpPr>
        <p:spPr bwMode="auto">
          <a:xfrm>
            <a:off x="6137275" y="1865313"/>
            <a:ext cx="3498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Участие во всероссийской олимпиаде школьников</a:t>
            </a: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5532438" y="2573338"/>
          <a:ext cx="4709786" cy="3281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1318"/>
                <a:gridCol w="1933888"/>
                <a:gridCol w="1614580"/>
              </a:tblGrid>
              <a:tr h="14917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6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2012-2013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3/1/1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6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2013-2014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6/3/0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6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8/2/1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327150" y="325438"/>
            <a:ext cx="7754938" cy="876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0888" y="1941513"/>
            <a:ext cx="4071937" cy="4597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Ведущая педагогическая идея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комплекса педагогических условий (инновационных методик), обеспечивающих эффективное развитие учебной мотивации, познавательной компетенции школьников и совокупности умений, навыков, овладение которыми способствует развитию и формированию личности, способной к успешной самореализации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49938" y="1941513"/>
            <a:ext cx="3944937" cy="4597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Ряд задач, требующих обязательного решения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</a:t>
            </a:r>
            <a:r>
              <a:rPr lang="ru-RU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несоответствия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обучения школьников их реальным возможностям;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мотивации;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или отсутствие интереса к предмету;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27063" y="550863"/>
            <a:ext cx="8516937" cy="63706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инновационного обучения состоит в следующем: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концепции образования;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личностно - ориентированного обучения;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условий для раскрытия творческого потенциала ученика;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социокультурной потребности современного общества;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самостоятельной творческой деятельности.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инновационного обучения лежат следующие технологии: </a:t>
            </a:r>
            <a:endParaRPr lang="ru-RU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развивающее обучение;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проблемное обучение;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критического мышления;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дифференцированный подход к обучению;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ситуации успеха на уроке.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181350" y="676275"/>
            <a:ext cx="509905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4363" y="1828800"/>
            <a:ext cx="9494141" cy="2806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0"/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 помощью инновационных технологий преподавания такой обучающей среды, когда ученик не только исходит из своих особенностей, но и поставлен в такие обстоятельства, что вынужден проявлять активность, действовать в условиях выбора, преодолевать возникшие затруднения; создание условий для развития каждого ученика, формирование коммуникативных умений и навыков, успешности учащихся.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365250" y="338138"/>
            <a:ext cx="851852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ОПЫТА</a:t>
            </a:r>
          </a:p>
        </p:txBody>
      </p:sp>
      <p:sp>
        <p:nvSpPr>
          <p:cNvPr id="22530" name="Прямоугольник 4"/>
          <p:cNvSpPr>
            <a:spLocks noChangeArrowheads="1"/>
          </p:cNvSpPr>
          <p:nvPr/>
        </p:nvSpPr>
        <p:spPr bwMode="auto">
          <a:xfrm>
            <a:off x="1365250" y="1439863"/>
            <a:ext cx="85185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в синтезе инновационных педагогических технологий, призванных обеспечить формирование ключевых компетенций учащихся, а именно познавательной и коммуникативной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в условиях внедрения ФГОС;</a:t>
            </a:r>
          </a:p>
        </p:txBody>
      </p:sp>
      <p:sp>
        <p:nvSpPr>
          <p:cNvPr id="22531" name="Прямоугольник 5"/>
          <p:cNvSpPr>
            <a:spLocks noChangeArrowheads="1"/>
          </p:cNvSpPr>
          <p:nvPr/>
        </p:nvSpPr>
        <p:spPr bwMode="auto">
          <a:xfrm>
            <a:off x="1365250" y="2828925"/>
            <a:ext cx="8518525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во внедрении в мою педагогическую деятельность  приёмов технологии проблемного обучения, интеллект-карты, проектной деятельности и РКМ, которые выводят учеников на более высокий уровень мышления (сравнение, анализ, синтез, оценку и т.д.) и ориентируют на создание условий для свободного развития каждой личности;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b="1" i="1"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22532" name="Прямоугольник 6"/>
          <p:cNvSpPr>
            <a:spLocks noChangeArrowheads="1"/>
          </p:cNvSpPr>
          <p:nvPr/>
        </p:nvSpPr>
        <p:spPr bwMode="auto">
          <a:xfrm>
            <a:off x="1417638" y="4916488"/>
            <a:ext cx="8518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в преобразующей деятельности обучающихся на уроках. 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2"/>
          <p:cNvSpPr>
            <a:spLocks noChangeArrowheads="1"/>
          </p:cNvSpPr>
          <p:nvPr/>
        </p:nvSpPr>
        <p:spPr bwMode="auto">
          <a:xfrm>
            <a:off x="476250" y="150813"/>
            <a:ext cx="90312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591300"/>
                </a:solidFill>
                <a:latin typeface="Times New Roman" pitchFamily="18" charset="0"/>
                <a:cs typeface="Times New Roman" pitchFamily="18" charset="0"/>
              </a:rPr>
              <a:t>Цель опыта: </a:t>
            </a:r>
            <a:r>
              <a:rPr lang="ru-RU" sz="2400" b="1" i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представить систему работы по формированию  УУД с помощью инновационных технологий обучения при географии, опираясь на научные труды и разработки.</a:t>
            </a:r>
            <a:endParaRPr lang="ru-RU" sz="24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Прямоугольник 6"/>
          <p:cNvSpPr>
            <a:spLocks noChangeArrowheads="1"/>
          </p:cNvSpPr>
          <p:nvPr/>
        </p:nvSpPr>
        <p:spPr bwMode="auto">
          <a:xfrm>
            <a:off x="325438" y="2089150"/>
            <a:ext cx="8818562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591300"/>
                </a:solidFill>
                <a:latin typeface="Times New Roman" pitchFamily="18" charset="0"/>
                <a:cs typeface="Times New Roman" pitchFamily="18" charset="0"/>
              </a:rPr>
              <a:t>Задачи:  </a:t>
            </a:r>
            <a:endParaRPr lang="ru-RU" sz="2400" b="1">
              <a:solidFill>
                <a:srgbClr val="5913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ru-RU" sz="2400" b="1" i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создание условий для обучающихся при реализации инновационных технологий в  процессе обучения</a:t>
            </a:r>
            <a:r>
              <a:rPr lang="en-US" sz="2400" b="1" i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географии;</a:t>
            </a:r>
          </a:p>
          <a:p>
            <a:pPr algn="just">
              <a:buFont typeface="Arial" charset="0"/>
              <a:buChar char="•"/>
            </a:pPr>
            <a:r>
              <a:rPr lang="ru-RU" sz="2400" b="1" i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формирование у  обучающихся универсальных учебных действий в ходе активного самостоятельного поиска решения проблем;</a:t>
            </a:r>
          </a:p>
          <a:p>
            <a:pPr algn="just">
              <a:buFont typeface="Arial" charset="0"/>
              <a:buChar char="•"/>
            </a:pPr>
            <a:r>
              <a:rPr lang="ru-RU" sz="2400" b="1" i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формирование критического стиля мышления, для которого характерны открытость, гибкость, рефлексивность, осознание альтернативности принимаемых решений, умений понимать скрытый смысл того или иного сообщения;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3"/>
          <p:cNvSpPr>
            <a:spLocks noChangeArrowheads="1"/>
          </p:cNvSpPr>
          <p:nvPr/>
        </p:nvSpPr>
        <p:spPr bwMode="auto">
          <a:xfrm>
            <a:off x="425450" y="336550"/>
            <a:ext cx="9998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Для реализации целей использую следующие методы и технологии: </a:t>
            </a:r>
          </a:p>
        </p:txBody>
      </p:sp>
      <p:sp>
        <p:nvSpPr>
          <p:cNvPr id="24578" name="Прямоугольник 5"/>
          <p:cNvSpPr>
            <a:spLocks noChangeArrowheads="1"/>
          </p:cNvSpPr>
          <p:nvPr/>
        </p:nvSpPr>
        <p:spPr bwMode="auto">
          <a:xfrm>
            <a:off x="1778000" y="1903413"/>
            <a:ext cx="7118350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мышления;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технология проблемного обучения;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технология  проектной деятельности;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метод интеллект – карт;</a:t>
            </a:r>
          </a:p>
          <a:p>
            <a:pPr marL="342900" indent="-342900" algn="ctr">
              <a:buFont typeface="Arial" charset="0"/>
              <a:buChar char="•"/>
            </a:pPr>
            <a:endParaRPr lang="ru-RU" sz="20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1770" y="413359"/>
            <a:ext cx="925686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урока по технологии РКМ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63575" y="1716088"/>
          <a:ext cx="8830848" cy="4270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3616"/>
                <a:gridCol w="2943616"/>
                <a:gridCol w="2943616"/>
              </a:tblGrid>
              <a:tr h="62941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Технологические этапы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6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1 стадия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 стадия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 стадия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81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Вызов: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имеющиеся знания;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интерес к получению новой информации;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постановка учеником собственных целей обучения.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Осмысление содержания: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новой информации;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корректировка учеником поставленных целей обучения.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Рефлексия: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размышление;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постановка учеником новых целей обучения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79600" y="287338"/>
            <a:ext cx="6224588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Идея педагогического опыта</a:t>
            </a:r>
          </a:p>
        </p:txBody>
      </p:sp>
      <p:sp>
        <p:nvSpPr>
          <p:cNvPr id="26626" name="Прямоугольник 6"/>
          <p:cNvSpPr>
            <a:spLocks noChangeArrowheads="1"/>
          </p:cNvSpPr>
          <p:nvPr/>
        </p:nvSpPr>
        <p:spPr bwMode="auto">
          <a:xfrm>
            <a:off x="638175" y="960438"/>
            <a:ext cx="96948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Формирование у обучающихся метапредметных умений </a:t>
            </a:r>
          </a:p>
          <a:p>
            <a:pPr algn="ctr"/>
            <a:r>
              <a:rPr lang="ru-RU" sz="2400" b="1" i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через использование технологии</a:t>
            </a:r>
          </a:p>
          <a:p>
            <a:pPr algn="ctr"/>
            <a:r>
              <a:rPr lang="ru-RU" sz="2400" b="1" i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«Развитие критического мышления» на уроках географии</a:t>
            </a:r>
          </a:p>
        </p:txBody>
      </p:sp>
      <p:sp>
        <p:nvSpPr>
          <p:cNvPr id="9" name="Freeform 2"/>
          <p:cNvSpPr>
            <a:spLocks noEditPoints="1"/>
          </p:cNvSpPr>
          <p:nvPr/>
        </p:nvSpPr>
        <p:spPr bwMode="gray">
          <a:xfrm rot="-1358056">
            <a:off x="3660775" y="4025900"/>
            <a:ext cx="6218238" cy="2106613"/>
          </a:xfrm>
          <a:custGeom>
            <a:avLst/>
            <a:gdLst>
              <a:gd name="T0" fmla="*/ 2147483647 w 4040"/>
              <a:gd name="T1" fmla="*/ 2147483647 h 1888"/>
              <a:gd name="T2" fmla="*/ 2147483647 w 4040"/>
              <a:gd name="T3" fmla="*/ 2147483647 h 1888"/>
              <a:gd name="T4" fmla="*/ 2147483647 w 4040"/>
              <a:gd name="T5" fmla="*/ 2147483647 h 1888"/>
              <a:gd name="T6" fmla="*/ 2147483647 w 4040"/>
              <a:gd name="T7" fmla="*/ 2147483647 h 1888"/>
              <a:gd name="T8" fmla="*/ 2147483647 w 4040"/>
              <a:gd name="T9" fmla="*/ 2147483647 h 1888"/>
              <a:gd name="T10" fmla="*/ 2147483647 w 4040"/>
              <a:gd name="T11" fmla="*/ 2147483647 h 1888"/>
              <a:gd name="T12" fmla="*/ 0 w 4040"/>
              <a:gd name="T13" fmla="*/ 2147483647 h 1888"/>
              <a:gd name="T14" fmla="*/ 2147483647 w 4040"/>
              <a:gd name="T15" fmla="*/ 2147483647 h 1888"/>
              <a:gd name="T16" fmla="*/ 2147483647 w 4040"/>
              <a:gd name="T17" fmla="*/ 2147483647 h 1888"/>
              <a:gd name="T18" fmla="*/ 2147483647 w 4040"/>
              <a:gd name="T19" fmla="*/ 2147483647 h 1888"/>
              <a:gd name="T20" fmla="*/ 2147483647 w 4040"/>
              <a:gd name="T21" fmla="*/ 2147483647 h 1888"/>
              <a:gd name="T22" fmla="*/ 2147483647 w 4040"/>
              <a:gd name="T23" fmla="*/ 2147483647 h 1888"/>
              <a:gd name="T24" fmla="*/ 2147483647 w 4040"/>
              <a:gd name="T25" fmla="*/ 2147483647 h 1888"/>
              <a:gd name="T26" fmla="*/ 2147483647 w 4040"/>
              <a:gd name="T27" fmla="*/ 2147483647 h 1888"/>
              <a:gd name="T28" fmla="*/ 2147483647 w 4040"/>
              <a:gd name="T29" fmla="*/ 2147483647 h 1888"/>
              <a:gd name="T30" fmla="*/ 2147483647 w 4040"/>
              <a:gd name="T31" fmla="*/ 2147483647 h 1888"/>
              <a:gd name="T32" fmla="*/ 2147483647 w 4040"/>
              <a:gd name="T33" fmla="*/ 2147483647 h 1888"/>
              <a:gd name="T34" fmla="*/ 2147483647 w 4040"/>
              <a:gd name="T35" fmla="*/ 2147483647 h 1888"/>
              <a:gd name="T36" fmla="*/ 2147483647 w 4040"/>
              <a:gd name="T37" fmla="*/ 2147483647 h 1888"/>
              <a:gd name="T38" fmla="*/ 2147483647 w 4040"/>
              <a:gd name="T39" fmla="*/ 2147483647 h 1888"/>
              <a:gd name="T40" fmla="*/ 2147483647 w 4040"/>
              <a:gd name="T41" fmla="*/ 2147483647 h 1888"/>
              <a:gd name="T42" fmla="*/ 2147483647 w 4040"/>
              <a:gd name="T43" fmla="*/ 2147483647 h 1888"/>
              <a:gd name="T44" fmla="*/ 2147483647 w 4040"/>
              <a:gd name="T45" fmla="*/ 2147483647 h 1888"/>
              <a:gd name="T46" fmla="*/ 2147483647 w 4040"/>
              <a:gd name="T47" fmla="*/ 2147483647 h 1888"/>
              <a:gd name="T48" fmla="*/ 2147483647 w 4040"/>
              <a:gd name="T49" fmla="*/ 2147483647 h 1888"/>
              <a:gd name="T50" fmla="*/ 2147483647 w 4040"/>
              <a:gd name="T51" fmla="*/ 2147483647 h 1888"/>
              <a:gd name="T52" fmla="*/ 2147483647 w 4040"/>
              <a:gd name="T53" fmla="*/ 0 h 1888"/>
              <a:gd name="T54" fmla="*/ 2147483647 w 4040"/>
              <a:gd name="T55" fmla="*/ 2147483647 h 1888"/>
              <a:gd name="T56" fmla="*/ 2147483647 w 4040"/>
              <a:gd name="T57" fmla="*/ 2147483647 h 1888"/>
              <a:gd name="T58" fmla="*/ 2147483647 w 4040"/>
              <a:gd name="T59" fmla="*/ 2147483647 h 1888"/>
              <a:gd name="T60" fmla="*/ 2147483647 w 4040"/>
              <a:gd name="T61" fmla="*/ 2147483647 h 1888"/>
              <a:gd name="T62" fmla="*/ 2147483647 w 4040"/>
              <a:gd name="T63" fmla="*/ 2147483647 h 1888"/>
              <a:gd name="T64" fmla="*/ 2147483647 w 4040"/>
              <a:gd name="T65" fmla="*/ 2147483647 h 1888"/>
              <a:gd name="T66" fmla="*/ 2147483647 w 4040"/>
              <a:gd name="T67" fmla="*/ 2147483647 h 1888"/>
              <a:gd name="T68" fmla="*/ 2147483647 w 4040"/>
              <a:gd name="T69" fmla="*/ 2147483647 h 1888"/>
              <a:gd name="T70" fmla="*/ 2147483647 w 4040"/>
              <a:gd name="T71" fmla="*/ 2147483647 h 1888"/>
              <a:gd name="T72" fmla="*/ 2147483647 w 4040"/>
              <a:gd name="T73" fmla="*/ 2147483647 h 1888"/>
              <a:gd name="T74" fmla="*/ 2147483647 w 4040"/>
              <a:gd name="T75" fmla="*/ 2147483647 h 1888"/>
              <a:gd name="T76" fmla="*/ 2147483647 w 4040"/>
              <a:gd name="T77" fmla="*/ 2147483647 h 1888"/>
              <a:gd name="T78" fmla="*/ 2147483647 w 4040"/>
              <a:gd name="T79" fmla="*/ 2147483647 h 1888"/>
              <a:gd name="T80" fmla="*/ 2147483647 w 4040"/>
              <a:gd name="T81" fmla="*/ 2147483647 h 1888"/>
              <a:gd name="T82" fmla="*/ 2147483647 w 4040"/>
              <a:gd name="T83" fmla="*/ 2147483647 h 1888"/>
              <a:gd name="T84" fmla="*/ 2147483647 w 4040"/>
              <a:gd name="T85" fmla="*/ 2147483647 h 1888"/>
              <a:gd name="T86" fmla="*/ 2147483647 w 4040"/>
              <a:gd name="T87" fmla="*/ 2147483647 h 1888"/>
              <a:gd name="T88" fmla="*/ 2147483647 w 4040"/>
              <a:gd name="T89" fmla="*/ 2147483647 h 1888"/>
              <a:gd name="T90" fmla="*/ 2147483647 w 4040"/>
              <a:gd name="T91" fmla="*/ 2147483647 h 1888"/>
              <a:gd name="T92" fmla="*/ 2147483647 w 4040"/>
              <a:gd name="T93" fmla="*/ 2147483647 h 1888"/>
              <a:gd name="T94" fmla="*/ 2147483647 w 4040"/>
              <a:gd name="T95" fmla="*/ 2147483647 h 1888"/>
              <a:gd name="T96" fmla="*/ 2147483647 w 4040"/>
              <a:gd name="T97" fmla="*/ 2147483647 h 1888"/>
              <a:gd name="T98" fmla="*/ 2147483647 w 4040"/>
              <a:gd name="T99" fmla="*/ 2147483647 h 1888"/>
              <a:gd name="T100" fmla="*/ 2147483647 w 4040"/>
              <a:gd name="T101" fmla="*/ 2147483647 h 1888"/>
              <a:gd name="T102" fmla="*/ 2147483647 w 4040"/>
              <a:gd name="T103" fmla="*/ 2147483647 h 188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40"/>
              <a:gd name="T157" fmla="*/ 0 h 1888"/>
              <a:gd name="T158" fmla="*/ 4040 w 4040"/>
              <a:gd name="T159" fmla="*/ 1888 h 188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99343" y="4899025"/>
            <a:ext cx="1539658" cy="646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</a:p>
        </p:txBody>
      </p:sp>
      <p:sp>
        <p:nvSpPr>
          <p:cNvPr id="11" name="Овал 10"/>
          <p:cNvSpPr/>
          <p:nvPr/>
        </p:nvSpPr>
        <p:spPr>
          <a:xfrm>
            <a:off x="3363913" y="4359275"/>
            <a:ext cx="1757362" cy="1531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Кластеры </a:t>
            </a:r>
          </a:p>
        </p:txBody>
      </p:sp>
      <p:sp>
        <p:nvSpPr>
          <p:cNvPr id="13" name="Овал 12"/>
          <p:cNvSpPr/>
          <p:nvPr/>
        </p:nvSpPr>
        <p:spPr>
          <a:xfrm>
            <a:off x="5257800" y="3519488"/>
            <a:ext cx="1658938" cy="14414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Активное чтение</a:t>
            </a:r>
          </a:p>
        </p:txBody>
      </p:sp>
      <p:sp>
        <p:nvSpPr>
          <p:cNvPr id="14" name="Овал 13"/>
          <p:cNvSpPr/>
          <p:nvPr/>
        </p:nvSpPr>
        <p:spPr>
          <a:xfrm>
            <a:off x="7053263" y="2862263"/>
            <a:ext cx="1751012" cy="1497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«ЗХУ»</a:t>
            </a:r>
          </a:p>
        </p:txBody>
      </p:sp>
      <p:sp>
        <p:nvSpPr>
          <p:cNvPr id="15" name="Овал 14"/>
          <p:cNvSpPr/>
          <p:nvPr/>
        </p:nvSpPr>
        <p:spPr>
          <a:xfrm>
            <a:off x="8558213" y="3851275"/>
            <a:ext cx="1774825" cy="1558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Концептуальная таблица</a:t>
            </a:r>
          </a:p>
        </p:txBody>
      </p:sp>
      <p:sp>
        <p:nvSpPr>
          <p:cNvPr id="16" name="Овал 15"/>
          <p:cNvSpPr/>
          <p:nvPr/>
        </p:nvSpPr>
        <p:spPr>
          <a:xfrm>
            <a:off x="6923088" y="4899025"/>
            <a:ext cx="1627187" cy="1449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Взаимоопрос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4859338" y="5545138"/>
            <a:ext cx="1927225" cy="132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Групповая дискуссия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51" y="2447925"/>
            <a:ext cx="2857500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1281</TotalTime>
  <Words>772</Words>
  <Application>Microsoft Office PowerPoint</Application>
  <PresentationFormat>Широкоэкранный</PresentationFormat>
  <Paragraphs>120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Trebuchet MS</vt:lpstr>
      <vt:lpstr>Wingdings</vt:lpstr>
      <vt:lpstr>Wingdings 3</vt:lpstr>
      <vt:lpstr>Грань</vt:lpstr>
      <vt:lpstr>Диаграмма Microsoft Excel</vt:lpstr>
      <vt:lpstr>Использование инновационных технологий преподавания географии как средство формирования ключевых компетенций обучающихся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инновационных технологий как фактор  достижения образовательных  целей в условиях ФГОС</dc:title>
  <dc:creator>Admin</dc:creator>
  <cp:lastModifiedBy>Admin</cp:lastModifiedBy>
  <cp:revision>56</cp:revision>
  <dcterms:created xsi:type="dcterms:W3CDTF">2016-01-06T01:37:17Z</dcterms:created>
  <dcterms:modified xsi:type="dcterms:W3CDTF">2016-01-23T07:23:56Z</dcterms:modified>
</cp:coreProperties>
</file>