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3" r:id="rId3"/>
    <p:sldId id="270" r:id="rId4"/>
    <p:sldId id="269" r:id="rId5"/>
    <p:sldId id="275" r:id="rId6"/>
    <p:sldId id="276" r:id="rId7"/>
    <p:sldId id="278" r:id="rId8"/>
    <p:sldId id="279" r:id="rId9"/>
    <p:sldId id="280" r:id="rId10"/>
    <p:sldId id="277" r:id="rId11"/>
    <p:sldId id="281" r:id="rId12"/>
    <p:sldId id="268" r:id="rId13"/>
    <p:sldId id="267" r:id="rId14"/>
    <p:sldId id="272" r:id="rId15"/>
    <p:sldId id="282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0F"/>
    <a:srgbClr val="06060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37" autoAdjust="0"/>
    <p:restoredTop sz="85051" autoAdjust="0"/>
  </p:normalViewPr>
  <p:slideViewPr>
    <p:cSldViewPr>
      <p:cViewPr varScale="1">
        <p:scale>
          <a:sx n="79" d="100"/>
          <a:sy n="7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8180408186119623"/>
          <c:y val="4.5025595082987474E-3"/>
          <c:w val="0.44431036798058365"/>
          <c:h val="0.5974544494796494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6а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51.33</c:v>
                </c:pt>
                <c:pt idx="1">
                  <c:v>53.49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8б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64.5</c:v>
                </c:pt>
                <c:pt idx="1">
                  <c:v>64.5</c:v>
                </c:pt>
              </c:numCache>
            </c:numRef>
          </c:val>
        </c:ser>
        <c:dLbls/>
        <c:shape val="cylinder"/>
        <c:axId val="68993792"/>
        <c:axId val="68995328"/>
        <c:axId val="0"/>
      </c:bar3DChart>
      <c:catAx>
        <c:axId val="6899379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one"/>
        <c:crossAx val="68995328"/>
        <c:crosses val="autoZero"/>
        <c:auto val="1"/>
        <c:lblAlgn val="ctr"/>
        <c:lblOffset val="100"/>
        <c:noMultiLvlLbl val="1"/>
      </c:catAx>
      <c:valAx>
        <c:axId val="6899532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6899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53015912935549"/>
          <c:y val="6.3834198885747123E-2"/>
          <c:w val="0.38909371655249197"/>
          <c:h val="0.43344578515636112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0.22642</cdr:x>
      <cdr:y>0</cdr:y>
    </cdr:from>
    <cdr:to>
      <cdr:x>0.50943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6" y="0"/>
          <a:ext cx="107157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0.30189</cdr:x>
      <cdr:y>0</cdr:y>
    </cdr:from>
    <cdr:to>
      <cdr:x>0.54339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3008" y="3571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0.15094</cdr:x>
      <cdr:y>0</cdr:y>
    </cdr:from>
    <cdr:to>
      <cdr:x>0.50566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504" y="0"/>
          <a:ext cx="1343028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0.28302</cdr:x>
      <cdr:y>0</cdr:y>
    </cdr:from>
    <cdr:to>
      <cdr:x>0.52453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1570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64,5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0.20755</cdr:x>
      <cdr:y>0</cdr:y>
    </cdr:from>
    <cdr:to>
      <cdr:x>0.48679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5818" y="0"/>
          <a:ext cx="105727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51,3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0.24528</cdr:x>
      <cdr:y>0.27273</cdr:y>
    </cdr:from>
    <cdr:to>
      <cdr:x>0.26415</cdr:x>
      <cdr:y>0.33091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28694" y="214314"/>
          <a:ext cx="7143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0.33962</cdr:x>
      <cdr:y>0</cdr:y>
    </cdr:from>
    <cdr:to>
      <cdr:x>0.61887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85884" y="0"/>
          <a:ext cx="105727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dirty="0"/>
        </a:p>
      </cdr:txBody>
    </cdr:sp>
  </cdr:relSizeAnchor>
  <cdr:relSizeAnchor xmlns:cdr="http://schemas.openxmlformats.org/drawingml/2006/chartDrawing">
    <cdr:from>
      <cdr:x>0.32075</cdr:x>
      <cdr:y>0</cdr:y>
    </cdr:from>
    <cdr:to>
      <cdr:x>0.63773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14446" y="0"/>
          <a:ext cx="1200152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0.32075</cdr:x>
      <cdr:y>0</cdr:y>
    </cdr:from>
    <cdr:to>
      <cdr:x>0.61887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14446" y="0"/>
          <a:ext cx="1128714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0.33962</cdr:x>
      <cdr:y>0</cdr:y>
    </cdr:from>
    <cdr:to>
      <cdr:x>0.61887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285884" y="0"/>
          <a:ext cx="105727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53,3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0.43396</cdr:x>
      <cdr:y>0</cdr:y>
    </cdr:from>
    <cdr:to>
      <cdr:x>0.67547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643074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800" b="1" dirty="0" smtClean="0"/>
            <a:t>65,0</a:t>
          </a:r>
          <a:endParaRPr lang="ru-RU" sz="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08.02.2016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17" Type="http://schemas.openxmlformats.org/officeDocument/2006/relationships/image" Target="../media/image90.jpeg"/><Relationship Id="rId2" Type="http://schemas.openxmlformats.org/officeDocument/2006/relationships/image" Target="../media/image75.jpeg"/><Relationship Id="rId16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nevnik.ru/user/user.aspx?user=683473" TargetMode="External"/><Relationship Id="rId3" Type="http://schemas.openxmlformats.org/officeDocument/2006/relationships/image" Target="../media/image92.png"/><Relationship Id="rId7" Type="http://schemas.openxmlformats.org/officeDocument/2006/relationships/hyperlink" Target="http://nsportal.ru/konovalova-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oshkolu.ru/user/Natalia-70" TargetMode="External"/><Relationship Id="rId11" Type="http://schemas.openxmlformats.org/officeDocument/2006/relationships/image" Target="../media/image95.png"/><Relationship Id="rId5" Type="http://schemas.openxmlformats.org/officeDocument/2006/relationships/hyperlink" Target="http://www.prodlenka.org/metodicheskie-razrabotki/viewprofile/64334.html" TargetMode="External"/><Relationship Id="rId10" Type="http://schemas.openxmlformats.org/officeDocument/2006/relationships/image" Target="../media/image94.png"/><Relationship Id="rId4" Type="http://schemas.openxmlformats.org/officeDocument/2006/relationships/hyperlink" Target="http://infourok.ru/user/konovalova-nataliya-ivanovna" TargetMode="External"/><Relationship Id="rId9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13" Type="http://schemas.openxmlformats.org/officeDocument/2006/relationships/image" Target="../media/image125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5" Type="http://schemas.openxmlformats.org/officeDocument/2006/relationships/image" Target="../media/image12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Relationship Id="rId14" Type="http://schemas.openxmlformats.org/officeDocument/2006/relationships/image" Target="../media/image1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chart" Target="../charts/chart1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gif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Школа фасад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4357694"/>
            <a:ext cx="2786082" cy="1749126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00166" y="1142984"/>
            <a:ext cx="4214842" cy="92333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Коновалова Наталия Ивановна, 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 Аннинская СОШ №1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2786059"/>
            <a:ext cx="6357982" cy="70788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в работе с текстом как ресурс развития коммуникативных способностей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2000" b="1" dirty="0" smtClean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744" y="4500570"/>
            <a:ext cx="5000660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в содержании образования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в способах организации образовательной  и внеурочной деятельности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Диссеминация педагогического опыта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539897" y="21502814"/>
            <a:ext cx="4352803" cy="21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859996" y="16002088"/>
            <a:ext cx="4352803" cy="21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44957" y="19573988"/>
            <a:ext cx="4000528" cy="19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E:\IMG_1406 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642918"/>
            <a:ext cx="1959606" cy="187790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1480"/>
            <a:ext cx="7181848" cy="47884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Диссеминация педагогического опыта</a:t>
            </a: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1285852" y="3857628"/>
            <a:ext cx="5857916" cy="64294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семинар , 2015г.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МКОУ Аннинская СОШ 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1,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пгт Анна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Мастер-класс  «Роль технологической карты в организации урока в классах,  реализующих ФГОС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1285852" y="4500570"/>
            <a:ext cx="5786478" cy="78581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Межмуниципальный  семинар ,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2015г. МКОУ Аннинская СОШ №1, </a:t>
            </a:r>
          </a:p>
          <a:p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</a:rPr>
              <a:t>пгт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Анна. «Особенности учебного занятия, организованного  в соответствии с требованиями ФГОС ООО». Мастер-класс. </a:t>
            </a: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2928926" y="3071810"/>
            <a:ext cx="5786478" cy="78581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Межмуниципальный  семинар , 2014г. МКОУ Аннинская СОШ №1 ,</a:t>
            </a: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пгт Анна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«Формы организации учебно-воспитательной работы в условиях ФГОС» Мастер-класс. Урок литературы в 5 классе </a:t>
            </a:r>
          </a:p>
        </p:txBody>
      </p:sp>
      <p:sp>
        <p:nvSpPr>
          <p:cNvPr id="31" name="Скругленный прямоугольник 4"/>
          <p:cNvSpPr/>
          <p:nvPr/>
        </p:nvSpPr>
        <p:spPr>
          <a:xfrm>
            <a:off x="2928926" y="2357430"/>
            <a:ext cx="5786478" cy="7143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Межрегиональный семинар , 2014г. МБОУ лицей «МОК №2» г. Воронеж. Мастер-класс. «В осенний лес за вдохновением!» в 5 классе </a:t>
            </a:r>
          </a:p>
        </p:txBody>
      </p:sp>
      <p:sp>
        <p:nvSpPr>
          <p:cNvPr id="39" name="Скругленный прямоугольник 4"/>
          <p:cNvSpPr/>
          <p:nvPr/>
        </p:nvSpPr>
        <p:spPr>
          <a:xfrm>
            <a:off x="2571737" y="5357826"/>
            <a:ext cx="4232509" cy="928694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Межмуниципальный семинар, 2015г. МКОУ Аннинской СОШ с УИОП. Урок литературы в 6 классе. Мастер-класс. </a:t>
            </a:r>
          </a:p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Рисунок 26" descr="C:\Documents and Settings\User\Local Settings\Temporary Internet Files\Content.Word\IMG0146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7" y="3857628"/>
            <a:ext cx="1852875" cy="12144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"/>
          <p:cNvSpPr/>
          <p:nvPr/>
        </p:nvSpPr>
        <p:spPr>
          <a:xfrm>
            <a:off x="2928926" y="1693266"/>
            <a:ext cx="5786478" cy="66416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Региональный  семинар , 2012г.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ВОИПКиПРО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г. Воронеж. Мастер-класс. «Работа с текстом как путь к созданию сочинения С2.1»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35" y="5276014"/>
            <a:ext cx="2071702" cy="117909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31"/>
          <p:cNvGrpSpPr/>
          <p:nvPr/>
        </p:nvGrpSpPr>
        <p:grpSpPr>
          <a:xfrm>
            <a:off x="2071670" y="1142984"/>
            <a:ext cx="4030387" cy="571504"/>
            <a:chOff x="-1752798" y="17789"/>
            <a:chExt cx="7263553" cy="70173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1752798" y="17789"/>
              <a:ext cx="7209742" cy="61401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-1624053" y="17790"/>
              <a:ext cx="7134808" cy="701731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991" tIns="0" rIns="154991" bIns="0" numCol="1" spcCol="127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Мастер–классы</a:t>
              </a:r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4" y="5143512"/>
            <a:ext cx="1785951" cy="109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357289" y="1587773"/>
            <a:ext cx="7175149" cy="695574"/>
          </a:xfrm>
          <a:prstGeom prst="roundRect">
            <a:avLst/>
          </a:prstGeom>
          <a:solidFill>
            <a:srgbClr val="FBCBA3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1357290" y="4248429"/>
            <a:ext cx="7319166" cy="815731"/>
          </a:xfrm>
          <a:prstGeom prst="roundRect">
            <a:avLst/>
          </a:prstGeom>
          <a:solidFill>
            <a:srgbClr val="FBCBA3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1357290" y="3327610"/>
            <a:ext cx="7247157" cy="778961"/>
          </a:xfrm>
          <a:prstGeom prst="roundRect">
            <a:avLst/>
          </a:prstGeom>
          <a:solidFill>
            <a:srgbClr val="FBCBA3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165807" y="799207"/>
            <a:ext cx="7181848" cy="47884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Диссеминация </a:t>
            </a:r>
            <a:r>
              <a:rPr lang="ru-RU" sz="28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педагогического опыта</a:t>
            </a:r>
            <a:endParaRPr lang="ru-RU" sz="28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290" y="2420888"/>
            <a:ext cx="7208656" cy="801711"/>
          </a:xfrm>
          <a:prstGeom prst="roundRect">
            <a:avLst/>
          </a:prstGeom>
          <a:solidFill>
            <a:srgbClr val="FBCBA3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2208499" y="2606567"/>
            <a:ext cx="58784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Член жюри муниципального этапа  по русскому языку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420387"/>
            <a:ext cx="717515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Член экспертной комиссии муниципального конкурса</a:t>
            </a:r>
          </a:p>
          <a:p>
            <a:pPr lvl="0" algn="ctr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«Фестиваль риторики-2014»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270704"/>
            <a:ext cx="7344815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Член жюри муниципального этапа конкурса </a:t>
            </a:r>
          </a:p>
          <a:p>
            <a:pPr lvl="0" algn="ctr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«Литературный лабиринт-2014»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5808" y="1587773"/>
            <a:ext cx="692112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Член жюри регионального  этапа конкурса </a:t>
            </a:r>
          </a:p>
          <a:p>
            <a:pPr lvl="0" algn="ctr" defTabSz="7600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«Литературный лабиринт-2014»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57290" y="5174832"/>
            <a:ext cx="7319166" cy="857256"/>
          </a:xfrm>
          <a:prstGeom prst="roundRect">
            <a:avLst/>
          </a:prstGeom>
          <a:solidFill>
            <a:srgbClr val="FBCBA3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Член  муниципальной предметно-методической комиссии для подготовки и рецензированию олимпиадных заданий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 noGrp="1"/>
          </p:cNvSpPr>
          <p:nvPr>
            <p:ph type="title"/>
          </p:nvPr>
        </p:nvSpPr>
        <p:spPr>
          <a:xfrm>
            <a:off x="928662" y="500042"/>
            <a:ext cx="7500990" cy="57347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Диссеминация педагогического опыта</a:t>
            </a:r>
          </a:p>
        </p:txBody>
      </p:sp>
      <p:pic>
        <p:nvPicPr>
          <p:cNvPr id="17" name="Picture 4" descr="C:\Users\18\Desktop\грамоты\17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8082" y="3071810"/>
            <a:ext cx="1071570" cy="1473409"/>
          </a:xfrm>
          <a:prstGeom prst="rect">
            <a:avLst/>
          </a:prstGeom>
          <a:noFill/>
        </p:spPr>
      </p:pic>
      <p:pic>
        <p:nvPicPr>
          <p:cNvPr id="19" name="Picture 5" descr="C:\Documents and Settings\Admin\Рабочий стол\Folder-0001\Фото-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2427" y="3073020"/>
            <a:ext cx="925662" cy="1357322"/>
          </a:xfrm>
          <a:prstGeom prst="rect">
            <a:avLst/>
          </a:prstGeom>
          <a:noFill/>
          <a:effectLst>
            <a:glow rad="101600">
              <a:schemeClr val="bg2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2563" y="3110096"/>
            <a:ext cx="1095125" cy="15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52" y="2643182"/>
            <a:ext cx="1299634" cy="182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C:\Documents and Settings\User\Рабочий стол\сертификаты мои\публикации мои\Сертификат проекта infourok.ru № ДВ-193074 (1)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28860" y="2643182"/>
            <a:ext cx="1143008" cy="183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сертификаты мои\публикации мои\Сертификат проекта infourok.ru № ДВ-23926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00430" y="2643182"/>
            <a:ext cx="1214446" cy="182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User\Рабочий стол\сертификаты мои\публикации мои\Сертификат проекта infourok.ru № ДВ-239193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4286256"/>
            <a:ext cx="1323622" cy="200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сертификаты мои\публикации мои\Сертификат проекта infourok.ru № ДВ-239238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8926" y="4286256"/>
            <a:ext cx="1284407" cy="20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18\Documents\Scanned Documents\Рисунок (26)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>
            <a:off x="5739240" y="4179661"/>
            <a:ext cx="969642" cy="1544976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475176" y="3241706"/>
            <a:ext cx="1314248" cy="9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2" descr="C:\Documents and Settings\Наташа\Рабочий стол\Фото-008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9424" y="4200380"/>
            <a:ext cx="1040294" cy="1487124"/>
          </a:xfrm>
          <a:prstGeom prst="rect">
            <a:avLst/>
          </a:prstGeom>
          <a:noFill/>
          <a:effectLst>
            <a:glow rad="228600">
              <a:srgbClr val="FCFD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 descr="C:\Users\18\Desktop\пр2.jpe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9290" y="1172503"/>
            <a:ext cx="1308005" cy="177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18\Desktop\пр1.jpe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5009" y="1184621"/>
            <a:ext cx="1205458" cy="177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18\Desktop\пр3.jpeg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6302599" y="1451061"/>
            <a:ext cx="1753776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6522363" y="3241706"/>
            <a:ext cx="1314248" cy="9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2" name="Рисунок 21" descr="C:\Users\18\Desktop\пр5.jpeg"/>
          <p:cNvPicPr/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05505" y="1139677"/>
            <a:ext cx="1174327" cy="1796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6435967" y="4464922"/>
            <a:ext cx="1528562" cy="95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5285003" y="5215701"/>
            <a:ext cx="1404344" cy="97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600000">
            <a:off x="7663957" y="4186466"/>
            <a:ext cx="981102" cy="154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CFD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8540" y="5006051"/>
            <a:ext cx="1023993" cy="140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4" name="Скругленный прямоугольник 33"/>
          <p:cNvSpPr/>
          <p:nvPr/>
        </p:nvSpPr>
        <p:spPr>
          <a:xfrm>
            <a:off x="1142976" y="1500174"/>
            <a:ext cx="3214710" cy="714380"/>
          </a:xfrm>
          <a:prstGeom prst="roundRect">
            <a:avLst/>
          </a:prstGeom>
          <a:solidFill>
            <a:srgbClr val="FCE0C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Мои публикации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Users\18\Desktop\Безымянный 6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27784" y="3678259"/>
            <a:ext cx="2016224" cy="13349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 descr="C:\Users\18\Desktop\Безымянный2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90017" y="2412212"/>
            <a:ext cx="2045879" cy="1200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01240" y="1836595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http://infourok.ru/user/konovalova-</a:t>
            </a:r>
          </a:p>
          <a:p>
            <a:pPr algn="ctr"/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nataliya-ivanovna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1247944"/>
            <a:ext cx="399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http://www.prodlenka.org/metodicheskie-razrabotki/viewprofile/64334.html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26640" y="4026682"/>
            <a:ext cx="3139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http://www.proshkolu.ru/user</a:t>
            </a: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/Natalia-70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31"/>
          <p:cNvGrpSpPr/>
          <p:nvPr/>
        </p:nvGrpSpPr>
        <p:grpSpPr>
          <a:xfrm>
            <a:off x="683568" y="1273431"/>
            <a:ext cx="3786214" cy="654849"/>
            <a:chOff x="564618" y="105506"/>
            <a:chExt cx="5217975" cy="109645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61523" y="105506"/>
              <a:ext cx="5021070" cy="1076520"/>
            </a:xfrm>
            <a:prstGeom prst="roundRect">
              <a:avLst/>
            </a:prstGeom>
            <a:solidFill>
              <a:srgbClr val="FBCBA3"/>
            </a:solidFill>
            <a:ln>
              <a:solidFill>
                <a:schemeClr val="accent6">
                  <a:lumMod val="75000"/>
                </a:schemeClr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64618" y="105506"/>
              <a:ext cx="5217975" cy="1096457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991" tIns="0" rIns="154991" bIns="0" numCol="1" spcCol="1270" anchor="ctr" anchorCtr="0">
              <a:noAutofit/>
            </a:bodyPr>
            <a:lstStyle/>
            <a:p>
              <a:pPr algn="ctr"/>
              <a:r>
                <a:rPr lang="ru-RU" sz="2000" b="1" dirty="0" smtClean="0">
                  <a:ln>
                    <a:solidFill>
                      <a:srgbClr val="C00000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в работе профессиональных сообществ</a:t>
              </a: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80484" y="633760"/>
            <a:ext cx="7927048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Диссеминация педагогического опыта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52199" y="3346177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http://nsportal.ru/konovalova-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nataliya-ivanovna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361" y="4867512"/>
            <a:ext cx="482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https://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dnevnik.ru/user/user.aspx?user=683473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C:\Users\18\Desktop\Безымянный.pn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8074" y="5193382"/>
            <a:ext cx="2337202" cy="1222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 descr="C:\Users\18\Desktop\Безымянный 3.pn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774112" y="1842422"/>
            <a:ext cx="2392680" cy="1562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C:\Users\18\Desktop\Безымянный 4.png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83068" y="4730076"/>
            <a:ext cx="2205353" cy="1473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615" y="650297"/>
            <a:ext cx="7429552" cy="52322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cap="all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Диссеминация педагогического опыта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680" y="5818787"/>
            <a:ext cx="6197552" cy="578084"/>
          </a:xfrm>
          <a:prstGeom prst="roundRect">
            <a:avLst/>
          </a:prstGeom>
          <a:solidFill>
            <a:srgbClr val="FBCBA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10"/>
          <p:cNvGrpSpPr/>
          <p:nvPr/>
        </p:nvGrpSpPr>
        <p:grpSpPr>
          <a:xfrm>
            <a:off x="1763687" y="1308038"/>
            <a:ext cx="6951717" cy="1505492"/>
            <a:chOff x="531508" y="1105798"/>
            <a:chExt cx="7069681" cy="159958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215797" y="1105798"/>
              <a:ext cx="5385392" cy="887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Представление опыта работы по теме «Формирование </a:t>
              </a: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социокультурных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 компетенции на уроках русского языка» (</a:t>
              </a:r>
              <a:r>
                <a:rPr lang="en-US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VIII 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</a:rPr>
                <a:t>научно-практическая конференция, ноябрь, 2010г., </a:t>
              </a:r>
              <a:r>
                <a:rPr lang="ru-RU" sz="1200" b="1" dirty="0" err="1" smtClean="0">
                  <a:solidFill>
                    <a:schemeClr val="accent2">
                      <a:lumMod val="50000"/>
                    </a:schemeClr>
                  </a:solidFill>
                </a:rPr>
                <a:t>ВОИПКиПРО</a:t>
              </a:r>
              <a:r>
                <a:rPr lang="ru-RU" sz="1200" b="1" dirty="0" smtClean="0">
                  <a:solidFill>
                    <a:schemeClr val="accent2">
                      <a:lumMod val="50000"/>
                    </a:schemeClr>
                  </a:solidFill>
                </a:rPr>
                <a:t>) </a:t>
              </a:r>
            </a:p>
            <a:p>
              <a:endParaRPr lang="ru-RU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531508" y="1263228"/>
              <a:ext cx="4946137" cy="14421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991" tIns="0" rIns="154991" bIns="0" numCol="1" spcCol="1270" anchor="ctr" anchorCtr="0">
              <a:noAutofit/>
            </a:bodyPr>
            <a:lstStyle/>
            <a:p>
              <a:endParaRPr lang="ru-RU" sz="1400" b="1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3419872" y="2259326"/>
            <a:ext cx="5209325" cy="951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Группа 16"/>
          <p:cNvGrpSpPr/>
          <p:nvPr/>
        </p:nvGrpSpPr>
        <p:grpSpPr>
          <a:xfrm>
            <a:off x="405524" y="5167337"/>
            <a:ext cx="6221769" cy="1091611"/>
            <a:chOff x="571504" y="3001657"/>
            <a:chExt cx="6075942" cy="14006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27320" y="3001657"/>
              <a:ext cx="6020126" cy="87653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71504" y="3324847"/>
              <a:ext cx="5162508" cy="10774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991" tIns="0" rIns="154991" bIns="0" numCol="1" spcCol="1270" anchor="ctr" anchorCtr="0">
              <a:noAutofit/>
            </a:bodyPr>
            <a:lstStyle/>
            <a:p>
              <a:endParaRPr lang="ru-RU" sz="1400" b="1" dirty="0" smtClean="0">
                <a:solidFill>
                  <a:srgbClr val="672F03"/>
                </a:solidFill>
              </a:endParaRPr>
            </a:p>
          </p:txBody>
        </p:sp>
      </p:grpSp>
      <p:sp>
        <p:nvSpPr>
          <p:cNvPr id="29" name="Скругленный прямоугольник 4"/>
          <p:cNvSpPr/>
          <p:nvPr/>
        </p:nvSpPr>
        <p:spPr>
          <a:xfrm>
            <a:off x="1214414" y="6000768"/>
            <a:ext cx="4946137" cy="69258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Рисунок 29" descr="C:\Documents and Settings\User\Рабочий стол\на диск\фотоотчет\IMG_950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9587" y="1562068"/>
            <a:ext cx="1875084" cy="1229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ый прямоугольник 4"/>
          <p:cNvSpPr/>
          <p:nvPr/>
        </p:nvSpPr>
        <p:spPr>
          <a:xfrm>
            <a:off x="405524" y="5804133"/>
            <a:ext cx="6221769" cy="5598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Сформирован банк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мультимедийных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презентаций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3652146" y="2521369"/>
            <a:ext cx="5127390" cy="90412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4991" tIns="0" rIns="154991" bIns="0" numCol="1" spcCol="1270" anchor="ctr" anchorCtr="0">
            <a:noAutofit/>
          </a:bodyPr>
          <a:lstStyle/>
          <a:p>
            <a:endParaRPr lang="ru-RU" sz="1400" b="1" dirty="0" smtClean="0">
              <a:solidFill>
                <a:srgbClr val="672F0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214554"/>
            <a:ext cx="5501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Представление опыта работы по теме </a:t>
            </a:r>
            <a:r>
              <a:rPr lang="ru-RU" sz="1400" b="1" dirty="0">
                <a:solidFill>
                  <a:srgbClr val="672F03"/>
                </a:solidFill>
              </a:rPr>
              <a:t>«Современная языковая ситуация и совершенствование подготовки учителей-</a:t>
            </a:r>
          </a:p>
          <a:p>
            <a:r>
              <a:rPr lang="ru-RU" sz="1400" b="1" dirty="0">
                <a:solidFill>
                  <a:srgbClr val="672F03"/>
                </a:solidFill>
              </a:rPr>
              <a:t>словесников» ( </a:t>
            </a:r>
            <a:r>
              <a:rPr lang="en-US" sz="1400" b="1" dirty="0">
                <a:solidFill>
                  <a:srgbClr val="672F03"/>
                </a:solidFill>
              </a:rPr>
              <a:t>IX</a:t>
            </a:r>
            <a:r>
              <a:rPr lang="ru-RU" sz="1400" b="1" dirty="0">
                <a:solidFill>
                  <a:srgbClr val="672F03"/>
                </a:solidFill>
              </a:rPr>
              <a:t> научно-методическая конференция, октябрь 2012г</a:t>
            </a:r>
            <a:r>
              <a:rPr lang="ru-RU" sz="1400" b="1" dirty="0" smtClean="0">
                <a:solidFill>
                  <a:srgbClr val="672F03"/>
                </a:solidFill>
              </a:rPr>
              <a:t>.,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ВОИПКиПРО) </a:t>
            </a:r>
          </a:p>
          <a:p>
            <a:endParaRPr lang="ru-RU" sz="1400" b="1" dirty="0">
              <a:solidFill>
                <a:srgbClr val="672F03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33215" y="3149260"/>
            <a:ext cx="5262352" cy="641122"/>
          </a:xfrm>
          <a:prstGeom prst="roundRect">
            <a:avLst/>
          </a:prstGeom>
          <a:solidFill>
            <a:srgbClr val="FBCBA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1433215" y="3094432"/>
            <a:ext cx="5270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Представление опыта работы по программе </a:t>
            </a:r>
            <a:r>
              <a:rPr lang="ru-RU" sz="1400" b="1" dirty="0" smtClean="0">
                <a:solidFill>
                  <a:srgbClr val="672F03"/>
                </a:solidFill>
              </a:rPr>
              <a:t>«Введение ФГОС ООО в образовательную практику» ( областные семинары декбрь, 2012-май, 2013г., ВОИПКиПРО</a:t>
            </a:r>
            <a:r>
              <a:rPr lang="ru-RU" sz="1200" b="1" dirty="0" smtClean="0">
                <a:solidFill>
                  <a:srgbClr val="672F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200" b="1" dirty="0">
              <a:solidFill>
                <a:srgbClr val="672F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33215" y="3854140"/>
            <a:ext cx="5204230" cy="651907"/>
          </a:xfrm>
          <a:prstGeom prst="roundRect">
            <a:avLst/>
          </a:prstGeom>
          <a:solidFill>
            <a:srgbClr val="FBCBA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1" name="Рисунок 30" descr="C:\Documents and Settings\User\Рабочий стол\фото\IMG_950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0214" y="3495241"/>
            <a:ext cx="178595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52800" y="3899836"/>
            <a:ext cx="520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Представление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опыта работы по теме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«Подготовка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к ГИА по русскому языку» (районное методическое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объединение,2012 г.)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38722" y="4521632"/>
            <a:ext cx="5204232" cy="6150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Прямоугольник 2"/>
          <p:cNvSpPr/>
          <p:nvPr/>
        </p:nvSpPr>
        <p:spPr>
          <a:xfrm>
            <a:off x="1407603" y="4539085"/>
            <a:ext cx="520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Представление опыта работы по теме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«Работа по экспериментальным учебникам» (август, 2013 г.,РМО)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680" y="5136166"/>
            <a:ext cx="6181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72F03"/>
                </a:solidFill>
              </a:rPr>
              <a:t>Разработаны авторские  программы учебных курсов: «Родной язык в реке времени» для 7 класса, </a:t>
            </a:r>
            <a:r>
              <a:rPr lang="ru-RU" sz="1400" b="1" dirty="0" smtClean="0">
                <a:solidFill>
                  <a:srgbClr val="672F03"/>
                </a:solidFill>
              </a:rPr>
              <a:t>« </a:t>
            </a:r>
            <a:r>
              <a:rPr lang="ru-RU" sz="1400" b="1" dirty="0">
                <a:solidFill>
                  <a:srgbClr val="672F03"/>
                </a:solidFill>
              </a:rPr>
              <a:t>Литературное краеведение» </a:t>
            </a:r>
            <a:r>
              <a:rPr lang="ru-RU" sz="1400" b="1" dirty="0" smtClean="0">
                <a:solidFill>
                  <a:srgbClr val="672F03"/>
                </a:solidFill>
              </a:rPr>
              <a:t> для 9 класса</a:t>
            </a:r>
            <a:r>
              <a:rPr lang="ru-RU" sz="1200" b="1" dirty="0" smtClean="0">
                <a:solidFill>
                  <a:srgbClr val="672F03"/>
                </a:solidFill>
              </a:rPr>
              <a:t>,</a:t>
            </a:r>
            <a:r>
              <a:rPr lang="ru-RU" sz="1400" b="1" dirty="0" smtClean="0">
                <a:solidFill>
                  <a:srgbClr val="672F03"/>
                </a:solidFill>
              </a:rPr>
              <a:t>    </a:t>
            </a:r>
          </a:p>
          <a:p>
            <a:r>
              <a:rPr lang="ru-RU" sz="1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учебному курсу «Смысловое чтение и работа с информацией», для 5 класса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cs typeface="Times New Roman" pitchFamily="18" charset="0"/>
            </a:endParaRPr>
          </a:p>
          <a:p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18\Desktop\у5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624947" y="2551929"/>
            <a:ext cx="1657158" cy="256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8\Desktop\у1.jpe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250671" y="1604835"/>
            <a:ext cx="2675599" cy="167715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4630" y="667634"/>
            <a:ext cx="7429552" cy="830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Курсовая подготовка как ресурс повышения профессионального уровня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C:\Users\18\Desktop\у2.jpe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1773672" y="4133931"/>
            <a:ext cx="1698468" cy="256036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E:\отскан грамоты\Scanned Documents\Рисунок (36)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6433099" y="949292"/>
            <a:ext cx="1675018" cy="29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8\Desktop\у4.jpe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636"/>
          <a:stretch/>
        </p:blipFill>
        <p:spPr bwMode="auto">
          <a:xfrm rot="5400000">
            <a:off x="5198201" y="2299775"/>
            <a:ext cx="1837410" cy="2886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18\Desktop\у3.jpe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6523072" y="3753562"/>
            <a:ext cx="1748176" cy="267516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3475" y="4564879"/>
            <a:ext cx="2088232" cy="169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vek2000.ru/files/konk_uchit/ishodnik-01_-_kopiya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5347" y="1420059"/>
            <a:ext cx="2160796" cy="177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:\все моё\фото\ФОТО\CIMG2349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71538" y="5214950"/>
            <a:ext cx="2428892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5214950"/>
            <a:ext cx="2571768" cy="124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18\Desktop\3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2592859" cy="1789095"/>
          </a:xfrm>
          <a:prstGeom prst="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357686" y="1071546"/>
            <a:ext cx="44291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Многому я научился у своих наставников, 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большему- у своих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товарищей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больше всего -  у своих учеников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Талмуд («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Таанит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642918"/>
            <a:ext cx="5929354" cy="40011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Мои ученики как источник  вдохновения</a:t>
            </a:r>
            <a:endParaRPr lang="ru-RU" sz="2000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0166" y="1428736"/>
            <a:ext cx="2730580" cy="1622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E:\11111111\2009_05_22\Копия Копия IMG_0001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2857496"/>
            <a:ext cx="2009776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E:\все моё\фото\ФОТО\CIMG2260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28926" y="4214818"/>
            <a:ext cx="2286016" cy="1375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2510057" y="5286855"/>
            <a:ext cx="45719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E:\11111111\2009_05_22\Копия (2) IMG_0001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28992" y="2500306"/>
            <a:ext cx="2143140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571604" y="1357298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Выпуск 2009</a:t>
            </a:r>
            <a:endParaRPr lang="ru-RU" sz="1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572264" y="350043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Выпуск 2014</a:t>
            </a:r>
            <a:endParaRPr lang="ru-RU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5143512"/>
            <a:ext cx="19159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 «А» класс</a:t>
            </a:r>
          </a:p>
          <a:p>
            <a:r>
              <a:rPr lang="ru-RU" sz="1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2015-2016 </a:t>
            </a:r>
            <a:r>
              <a:rPr lang="ru-RU" sz="14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уч.г</a:t>
            </a:r>
            <a:r>
              <a:rPr lang="ru-RU" sz="1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160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Рисунок 15" descr="C:\Documents and Settings\User\Рабочий стол\фото\класс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4000504"/>
            <a:ext cx="2131758" cy="114300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Users\18\Desktop\грамоты\2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60000">
            <a:off x="6662265" y="1226555"/>
            <a:ext cx="1409067" cy="2139604"/>
          </a:xfrm>
          <a:prstGeom prst="rect">
            <a:avLst/>
          </a:prstGeom>
          <a:noFill/>
        </p:spPr>
      </p:pic>
      <p:pic>
        <p:nvPicPr>
          <p:cNvPr id="9" name="Picture 7" descr="C:\Users\18\Desktop\грамоты\5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60000">
            <a:off x="4589900" y="1370070"/>
            <a:ext cx="1481655" cy="2064178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68" y="1785926"/>
            <a:ext cx="15001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9" descr="C:\Users\18\Desktop\грамоты\гр1.jpeg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206" y="3000372"/>
            <a:ext cx="1237266" cy="192882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14356"/>
            <a:ext cx="7858180" cy="500066"/>
          </a:xfr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ПЕДАГОГИЧЕСКОЙ  ДЕЯТЕЛЬНОСТИ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H:\фото Премия\IMG_017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1333486"/>
            <a:ext cx="1928826" cy="1285884"/>
          </a:xfrm>
          <a:prstGeom prst="roundRect">
            <a:avLst/>
          </a:prstGeom>
          <a:noFill/>
        </p:spPr>
      </p:pic>
      <p:pic>
        <p:nvPicPr>
          <p:cNvPr id="7" name="Picture 5" descr="C:\Users\18\Desktop\грамоты\3.jpe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60000">
            <a:off x="5447981" y="1799467"/>
            <a:ext cx="1570636" cy="2159624"/>
          </a:xfrm>
          <a:prstGeom prst="rect">
            <a:avLst/>
          </a:prstGeom>
          <a:noFill/>
        </p:spPr>
      </p:pic>
      <p:pic>
        <p:nvPicPr>
          <p:cNvPr id="8" name="Picture 2" descr="C:\Users\18\Desktop\грамоты\7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74" y="2357430"/>
            <a:ext cx="1463987" cy="2012982"/>
          </a:xfrm>
          <a:prstGeom prst="rect">
            <a:avLst/>
          </a:prstGeom>
          <a:noFill/>
        </p:spPr>
      </p:pic>
      <p:pic>
        <p:nvPicPr>
          <p:cNvPr id="10" name="Picture 3" descr="C:\Users\18\Desktop\грамоты\13.jpe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3286124"/>
            <a:ext cx="1357322" cy="1866319"/>
          </a:xfrm>
          <a:prstGeom prst="rect">
            <a:avLst/>
          </a:prstGeom>
          <a:noFill/>
        </p:spPr>
      </p:pic>
      <p:pic>
        <p:nvPicPr>
          <p:cNvPr id="14" name="Рисунок 13" descr="E:\грамота Гранта.jpe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2857496"/>
            <a:ext cx="1489150" cy="219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2674655"/>
            <a:ext cx="2753042" cy="1540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C:\Documents and Settings\User\Local Settings\Temp\Rar$DI29.640\DSC02180.JP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5852" y="4286256"/>
            <a:ext cx="285752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C:\Users\18\Desktop\грамота отдела.jpe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86644" y="3143248"/>
            <a:ext cx="1375758" cy="19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18\Desktop\мг.jpe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4357694"/>
            <a:ext cx="1482104" cy="190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18\Desktop\мг1.jpeg"/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9256" y="4286256"/>
            <a:ext cx="1532005" cy="1970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5357818" y="2285992"/>
            <a:ext cx="3214710" cy="8572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57818" y="3571876"/>
            <a:ext cx="3214710" cy="27146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8" y="1285860"/>
            <a:ext cx="7786742" cy="70788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 как средство развития коммуникативных способностей учащихся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3643314"/>
            <a:ext cx="31432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несоответствие уровня культуры речи учащихся , их интеллектуального уровня и требований общества – развитие языковой личности, способной анализировать информацию,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содержащуюся в тексте, создавать собственное речевое высказывание и применять результаты интеллектуальной деятельности на практике.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071678"/>
            <a:ext cx="253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Актуальность опыта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714356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педагогического опыта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2357430"/>
            <a:ext cx="3143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 учебной деятельности,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основанная на достижении успеха, подлинном интересе.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1928802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Ведущая идея опыта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85852" y="2500306"/>
            <a:ext cx="3786214" cy="29289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соответствие концепции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образования; </a:t>
            </a:r>
          </a:p>
          <a:p>
            <a:pPr marL="285750" lvl="0" indent="-285750" algn="l">
              <a:buFontTx/>
              <a:buChar char="-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личностно - ориентированного обучения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algn="l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поиск условий для раскрытия творческого потенциала ученика; </a:t>
            </a:r>
          </a:p>
          <a:p>
            <a:pPr marL="285750" lvl="0" indent="-285750" algn="l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соответствие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потребности современного общества; </a:t>
            </a:r>
          </a:p>
          <a:p>
            <a:pPr marL="285750" lvl="0" indent="-285750" algn="l">
              <a:buFontTx/>
              <a:buChar char="-"/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самостоятельной творческой деятельности;</a:t>
            </a:r>
            <a:endParaRPr lang="ru-RU" sz="1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преодоление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формализма, авторитарного стиля в системе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преподавания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>
              <a:buFontTx/>
              <a:buChar char="-"/>
            </a:pPr>
            <a:endParaRPr lang="ru-RU" sz="1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1787" y="3163552"/>
            <a:ext cx="332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Преодолеваемая 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879" y="714356"/>
            <a:ext cx="680827" cy="85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285852" y="1857364"/>
            <a:ext cx="2729469" cy="7386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рабочих программ в соответствии с требованиями ФГОС ООО по  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D:\Sviderskaya\Граник\Cover_Graniik-RY_5-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0280" y="3370985"/>
            <a:ext cx="1000404" cy="13069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2" descr="D:\Sviderskaya\Граник\Cover_Graniik-RY_5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8446" y="3212668"/>
            <a:ext cx="996814" cy="12827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3" descr="D:\Sviderskaya\Граник\Cover_Graniik-RY_5-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6576" y="3550923"/>
            <a:ext cx="962189" cy="135627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500166" y="571480"/>
            <a:ext cx="7072362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Инновации в содержании образования , способах организации  образовательной и внеурочной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6298" y="2137097"/>
            <a:ext cx="25156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Апробация</a:t>
            </a:r>
          </a:p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экспериментальных</a:t>
            </a:r>
          </a:p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учебников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998" y="4001433"/>
            <a:ext cx="841338" cy="144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253438" y="1263674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Применение современных методов и приёмов обучения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62590" y="3065298"/>
            <a:ext cx="1510285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61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«ФИШБОУН»</a:t>
            </a:r>
            <a:endParaRPr lang="ru-RU" b="1" dirty="0">
              <a:solidFill>
                <a:srgbClr val="461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57193" y="2521778"/>
            <a:ext cx="1314527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61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«КЛАСТЕР»</a:t>
            </a:r>
            <a:endParaRPr lang="ru-RU" b="1" dirty="0">
              <a:solidFill>
                <a:srgbClr val="461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23156" y="2848562"/>
            <a:ext cx="1521570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cap="all" dirty="0" smtClean="0">
                <a:ln/>
                <a:solidFill>
                  <a:srgbClr val="461F0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«СИНКВЕЙН»</a:t>
            </a:r>
            <a:endParaRPr lang="ru-RU" dirty="0">
              <a:solidFill>
                <a:srgbClr val="461F0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51315" y="2298357"/>
            <a:ext cx="1196033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61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«ИНСЕРТ»</a:t>
            </a:r>
            <a:endParaRPr lang="ru-RU" b="1" dirty="0">
              <a:solidFill>
                <a:srgbClr val="461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51315" y="3500608"/>
            <a:ext cx="2224263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61F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ПРОЕКТНЫЙ МЕТОД</a:t>
            </a:r>
            <a:endParaRPr lang="ru-RU" b="1" dirty="0">
              <a:solidFill>
                <a:srgbClr val="461F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2643182"/>
            <a:ext cx="2483142" cy="461665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cap="all" dirty="0" smtClean="0">
                <a:ln/>
                <a:solidFill>
                  <a:srgbClr val="461F0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-Учебным предметам: русский </a:t>
            </a:r>
          </a:p>
          <a:p>
            <a:r>
              <a:rPr lang="ru-RU" sz="1200" b="1" cap="all" dirty="0" smtClean="0">
                <a:ln/>
                <a:solidFill>
                  <a:srgbClr val="461F0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язык , литература</a:t>
            </a:r>
            <a:endParaRPr lang="ru-RU" sz="1200" dirty="0">
              <a:solidFill>
                <a:srgbClr val="461F02"/>
              </a:solidFill>
            </a:endParaRPr>
          </a:p>
        </p:txBody>
      </p:sp>
      <p:pic>
        <p:nvPicPr>
          <p:cNvPr id="2" name="Picture 2" descr="C:\Users\18\Desktop\проект\Новая папка (2)\SAM_230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791" y="3927957"/>
            <a:ext cx="1064602" cy="798451"/>
          </a:xfrm>
          <a:prstGeom prst="rect">
            <a:avLst/>
          </a:prstGeom>
          <a:noFill/>
        </p:spPr>
      </p:pic>
      <p:pic>
        <p:nvPicPr>
          <p:cNvPr id="1028" name="Picture 4" descr="G:\12.03.2013. урок литер\IMG_96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9331" y="4970574"/>
            <a:ext cx="1244450" cy="890398"/>
          </a:xfrm>
          <a:prstGeom prst="rect">
            <a:avLst/>
          </a:prstGeom>
          <a:noFill/>
        </p:spPr>
      </p:pic>
      <p:pic>
        <p:nvPicPr>
          <p:cNvPr id="1029" name="Picture 5" descr="G:\12.03.2013. урок литер\IMG_963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16117" y="4693468"/>
            <a:ext cx="1381994" cy="81014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36751" y="3937695"/>
            <a:ext cx="948573" cy="15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655449" y="5091851"/>
            <a:ext cx="315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Независимое оценивание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853" y="1463196"/>
            <a:ext cx="234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Введение ФГОС ООО</a:t>
            </a:r>
          </a:p>
        </p:txBody>
      </p:sp>
      <p:pic>
        <p:nvPicPr>
          <p:cNvPr id="3" name="Picture 3" descr="C:\Users\18\Desktop\проект\Новая папка (2)\SAM_231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7964" y="4092992"/>
            <a:ext cx="1238258" cy="857256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285852" y="3214686"/>
            <a:ext cx="2483142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cap="all" dirty="0" smtClean="0">
                <a:ln/>
                <a:solidFill>
                  <a:srgbClr val="461F0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-Учебному курсу «Смысловое чтение и работа с информацией»</a:t>
            </a:r>
            <a:endParaRPr lang="ru-RU" sz="1200" dirty="0">
              <a:solidFill>
                <a:srgbClr val="461F0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85852" y="3929066"/>
            <a:ext cx="2483142" cy="461665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cap="all" dirty="0" smtClean="0">
                <a:ln/>
                <a:solidFill>
                  <a:srgbClr val="461F0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-внеурочной деятельности «Риторика»</a:t>
            </a:r>
            <a:endParaRPr lang="ru-RU" sz="1200" dirty="0">
              <a:solidFill>
                <a:srgbClr val="461F02"/>
              </a:solidFill>
            </a:endParaRPr>
          </a:p>
        </p:txBody>
      </p:sp>
      <p:pic>
        <p:nvPicPr>
          <p:cNvPr id="28" name="Рисунок 27" descr="C:\Documents and Settings\User\Рабочий стол\фото\IMG_0123.jp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3576" y="5396625"/>
            <a:ext cx="183832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1640321864"/>
              </p:ext>
            </p:extLst>
          </p:nvPr>
        </p:nvGraphicFramePr>
        <p:xfrm>
          <a:off x="82092" y="5622176"/>
          <a:ext cx="3786214" cy="71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7786742" cy="490255"/>
          </a:xfr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r>
              <a:rPr lang="ru-RU" sz="2400" b="1" cap="all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овременные образовательные технологии</a:t>
            </a:r>
            <a:br>
              <a:rPr lang="ru-RU" sz="2400" b="1" cap="all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cap="all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2214554"/>
            <a:ext cx="3715916" cy="216024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u="sng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уроках русского языка</a:t>
            </a:r>
          </a:p>
          <a:p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Технология моделирования учебного процесса с использованием ИКТ</a:t>
            </a:r>
          </a:p>
          <a:p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Технология критического мышления через чтение  и  письмо</a:t>
            </a:r>
          </a:p>
          <a:p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Технология интенсификации обучения на основе схемных и знаковых  моделей учебного материала</a:t>
            </a:r>
          </a:p>
          <a:p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парного обучения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64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800" b="1" dirty="0" smtClean="0">
              <a:solidFill>
                <a:srgbClr val="FCFD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CFD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285992"/>
            <a:ext cx="3714744" cy="202826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u="sng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</a:t>
            </a:r>
            <a:r>
              <a:rPr lang="ru-RU" sz="7200" b="1" u="sng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литературы</a:t>
            </a:r>
          </a:p>
          <a:p>
            <a:r>
              <a:rPr lang="ru-RU" sz="6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Проектно-исследовательская деятельность</a:t>
            </a:r>
          </a:p>
          <a:p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технологии</a:t>
            </a:r>
            <a:endParaRPr lang="ru-RU" sz="6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Проблемно-развивающие технологии</a:t>
            </a:r>
          </a:p>
          <a:p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Технология критического мышления через чтение,  письмо</a:t>
            </a:r>
            <a:endParaRPr lang="ru-RU" sz="6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None/>
            </a:pPr>
            <a:endParaRPr lang="ru-RU" sz="1600" b="1" u="sng" dirty="0">
              <a:solidFill>
                <a:srgbClr val="672F0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4714884"/>
            <a:ext cx="7317344" cy="1610424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ресурсы, обеспечивающие процесс 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школа Кирилла и Мефодия. Мультимедийные уроки по курсу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библиотека. Тесты. Музыка .Иллюстрации. Видео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Полное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энциклопедическое собрание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сочинений.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Дистанционное  обучение (личный сайт 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714488"/>
            <a:ext cx="778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в рамках системно-деятельностного подхода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714356"/>
            <a:ext cx="6643734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Инновации в содержании образования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71480"/>
            <a:ext cx="8286808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Инновации в содержании образования , способах организации  образовательной и внеурочной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18\Desktop\грамоты\4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00496" y="4143380"/>
            <a:ext cx="1329913" cy="1949992"/>
          </a:xfrm>
          <a:prstGeom prst="rect">
            <a:avLst/>
          </a:prstGeom>
          <a:noFill/>
        </p:spPr>
      </p:pic>
      <p:pic>
        <p:nvPicPr>
          <p:cNvPr id="18" name="Рисунок 17" descr="C:\Users\18\Desktop\о3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7411" y="3396302"/>
            <a:ext cx="1224136" cy="188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18\Desktop\о6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86380" y="2357430"/>
            <a:ext cx="1379214" cy="1866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84165"/>
            <a:ext cx="8052276" cy="407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Результативность образовательной </a:t>
            </a:r>
            <a:r>
              <a:rPr lang="ru-RU" sz="2400" b="1" cap="all" dirty="0" err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ДЕЯТЕЛЬНОСТи</a:t>
            </a:r>
            <a:endParaRPr lang="ru-RU" sz="24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772816"/>
            <a:ext cx="4680520" cy="714380"/>
          </a:xfrm>
          <a:prstGeom prst="roundRect">
            <a:avLst>
              <a:gd name="adj" fmla="val 19396"/>
            </a:avLst>
          </a:prstGeom>
          <a:solidFill>
            <a:srgbClr val="FCE0C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Всероссийская олимпиада школьников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 русскому языку и литературе</a:t>
            </a:r>
          </a:p>
          <a:p>
            <a:pPr algn="ctr"/>
            <a:endParaRPr lang="ru-RU" dirty="0"/>
          </a:p>
        </p:txBody>
      </p:sp>
      <p:pic>
        <p:nvPicPr>
          <p:cNvPr id="13" name="Рисунок 12" descr="C:\Users\18\Desktop\о5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2236" y="4077072"/>
            <a:ext cx="1371600" cy="1885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18\Desktop\о4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2357430"/>
            <a:ext cx="1349375" cy="185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18\Desktop\о1.jpe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44" y="2357430"/>
            <a:ext cx="1356985" cy="184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C:\Users\18\Desktop\грамоты\43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3541" y="3367842"/>
            <a:ext cx="1359893" cy="1964692"/>
          </a:xfrm>
          <a:prstGeom prst="rect">
            <a:avLst/>
          </a:prstGeom>
          <a:noFill/>
        </p:spPr>
      </p:pic>
      <p:pic>
        <p:nvPicPr>
          <p:cNvPr id="21" name="Рисунок 20" descr="C:\Users\18\Desktop\о2.jpe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488" y="2357430"/>
            <a:ext cx="1169872" cy="184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18\Desktop\теньк.jpe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13219" y="4147814"/>
            <a:ext cx="1271975" cy="1927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339752" y="1227130"/>
            <a:ext cx="4104456" cy="3878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УЧебНАЯ ДЕЯТЕЛЬНОСТЬ</a:t>
            </a:r>
            <a:endParaRPr lang="ru-RU" sz="20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0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E:\отскан грамоты\Scanned Documents\Рисунок (33)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2357430"/>
            <a:ext cx="1467312" cy="201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65807" y="799207"/>
            <a:ext cx="7181848" cy="4788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УЧебНАЯ ДЕЯТЕЛЬНОСТЬ</a:t>
            </a:r>
            <a:endParaRPr lang="ru-RU" sz="32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1556792"/>
            <a:ext cx="4896544" cy="6577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Региональный конкурс «Самый грамотный»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E:\отскан грамоты\Scanned Documents\Рисунок (42)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82824" y="2586026"/>
            <a:ext cx="16430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86182" y="4929198"/>
            <a:ext cx="1571636" cy="2857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2013 год</a:t>
            </a:r>
            <a:endParaRPr lang="ru-RU" sz="1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88224" y="4786322"/>
            <a:ext cx="1571636" cy="2857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2014 год</a:t>
            </a:r>
            <a:endParaRPr lang="ru-RU" sz="1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E:\отскан грамоты\блп сг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2285992"/>
            <a:ext cx="1512168" cy="20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отскан грамоты\сг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420108" y="4849978"/>
            <a:ext cx="1571636" cy="28575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2012 год</a:t>
            </a:r>
            <a:endParaRPr lang="ru-RU" sz="1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16" name="Рисунок 15" descr="C:\Users\18\Desktop\сам гр моя 12.jpe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37808" y="2324414"/>
            <a:ext cx="1450964" cy="2012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C:\Users\18\Desktop\сам гр пер.jpeg"/>
          <p:cNvPicPr/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44847" y="2571744"/>
            <a:ext cx="1623795" cy="2143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986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E:\отскан грамоты\Scanned Documents\Documents\р3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0038" y="2248842"/>
            <a:ext cx="1315598" cy="2093841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E:\отскан грамоты\Scanned Documents\Documents\р2.jpe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66922" y="2618087"/>
            <a:ext cx="1428760" cy="20717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165807" y="799207"/>
            <a:ext cx="7181848" cy="4788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ВНЕУРОЧНАЯ ДЕЯТЕЛЬНОСТЬ</a:t>
            </a:r>
            <a:endParaRPr lang="ru-RU" sz="32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10" name="Рисунок 9" descr="E:\отскан грамоты\блф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4186" y="4789020"/>
            <a:ext cx="1210128" cy="15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отскан грамоты\фг.jpe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5749" y="4778330"/>
            <a:ext cx="1161634" cy="15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382710" y="4151094"/>
            <a:ext cx="3000396" cy="630924"/>
          </a:xfrm>
          <a:prstGeom prst="roundRect">
            <a:avLst/>
          </a:prstGeom>
          <a:solidFill>
            <a:srgbClr val="FCE0C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онлайн-олимпиада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Фоксфорда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E:\отскан грамоты\фр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1132" y="4785480"/>
            <a:ext cx="1224336" cy="158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2" name="Рисунок 11" descr="E:\отскан грамоты\Scanned Documents\Documents\р1.jpe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41408" y="2439237"/>
            <a:ext cx="1406236" cy="2071702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779803" y="1475820"/>
            <a:ext cx="3471740" cy="759393"/>
          </a:xfrm>
          <a:prstGeom prst="roundRect">
            <a:avLst/>
          </a:prstGeom>
          <a:solidFill>
            <a:srgbClr val="FCE0C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Общероссийская предметная олимпиада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Олимпус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C:\Users\18\Desktop\ол1.jpe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14674" y="2204623"/>
            <a:ext cx="1474977" cy="21057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C:\Users\18\Desktop\с1.jpeg"/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19868" y="4868639"/>
            <a:ext cx="1254221" cy="97867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C:\Users\18\Desktop\с1.jpe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51543" y="2289290"/>
            <a:ext cx="1375008" cy="990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Рисунок 17" descr="C:\Users\18\Desktop\с2.jpeg"/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73674" y="2533127"/>
            <a:ext cx="1509693" cy="100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9" name="Рисунок 18" descr="C:\Users\18\Desktop\с2.jpeg"/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357290" y="4714884"/>
            <a:ext cx="1459614" cy="10080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C:\Users\18\Desktop\жив кл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2075219"/>
            <a:ext cx="1374055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428728" y="1357298"/>
            <a:ext cx="6643734" cy="571504"/>
          </a:xfrm>
          <a:prstGeom prst="roundRect">
            <a:avLst/>
          </a:prstGeom>
          <a:solidFill>
            <a:srgbClr val="FCE0C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юных чтецов «Живая классика»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642918"/>
            <a:ext cx="7181848" cy="4788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cap="all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ВНЕУРОЧНАЯ ДЕЯТЕЛЬНОСТЬ</a:t>
            </a:r>
            <a:endParaRPr lang="ru-RU" sz="32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6" name="Рисунок 5" descr="C:\Documents and Settings\User\Рабочий стол\всё моё\педсовет\getImag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206" y="2071678"/>
            <a:ext cx="1449449" cy="207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488" y="4143380"/>
            <a:ext cx="3429024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Международная игра -конкурс «Русский медвежонок – языкознание для всех»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E:\отскан грамоты\Scanned Documents\Documents\мед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0166" y="4572008"/>
            <a:ext cx="13573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:\Documents and Settings\Наташа\Рабочий стол\ГРАМОТЫ к ГРАНТУ\Копия 14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00979" flipH="1">
            <a:off x="5721219" y="4580904"/>
            <a:ext cx="765091" cy="744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IMG"/>
          <p:cNvPicPr>
            <a:picLocks noChangeAspect="1" noChangeArrowheads="1"/>
          </p:cNvPicPr>
          <p:nvPr/>
        </p:nvPicPr>
        <p:blipFill>
          <a:blip r:embed="rId6" cstate="screen">
            <a:lum brigh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5000636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C:\Documents and Settings\Наташа\Рабочий стол\ГРАМОТЫ к ГРАНТУ\Попеск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86578" y="4357694"/>
            <a:ext cx="1143008" cy="1944649"/>
          </a:xfrm>
          <a:prstGeom prst="rect">
            <a:avLst/>
          </a:prstGeom>
          <a:noFill/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12" name="Picture 3" descr="IMG"/>
          <p:cNvPicPr>
            <a:picLocks noChangeAspect="1" noChangeArrowheads="1"/>
          </p:cNvPicPr>
          <p:nvPr/>
        </p:nvPicPr>
        <p:blipFill>
          <a:blip r:embed="rId8" cstate="screen">
            <a:lum brigh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620" y="5286388"/>
            <a:ext cx="154038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IMG"/>
          <p:cNvPicPr>
            <a:picLocks noChangeAspect="1" noChangeArrowheads="1"/>
          </p:cNvPicPr>
          <p:nvPr/>
        </p:nvPicPr>
        <p:blipFill>
          <a:blip r:embed="rId9" cstate="screen"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3070" y="5478960"/>
            <a:ext cx="1366252" cy="8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отскан грамоты\Scanned Documents\Рисунок (50).jpg"/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57488" y="2143116"/>
            <a:ext cx="1887455" cy="143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User\Рабочий стол\для сайта\24633.jp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9498" y="1999916"/>
            <a:ext cx="141402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отскан грамоты\Scanned Documents\Documents\р4.jpe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94160" y="2137805"/>
            <a:ext cx="1542385" cy="193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18\Desktop\жк15.jpeg"/>
          <p:cNvPicPr/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80370" y="1904354"/>
            <a:ext cx="1463040" cy="19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363" y="571480"/>
            <a:ext cx="7181848" cy="478845"/>
          </a:xfr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ВНЕУРОЧНАЯ ДЕЯТЕЛЬНОСТЬ</a:t>
            </a:r>
            <a:endParaRPr lang="ru-RU" sz="32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71538" y="1000108"/>
            <a:ext cx="2571768" cy="492922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728" y="2357430"/>
            <a:ext cx="3214710" cy="5715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Предметные недели</a:t>
            </a:r>
          </a:p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57290" y="3071810"/>
            <a:ext cx="3214710" cy="7143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Заседания филологической  секции  научного общества школьников «Поиск»</a:t>
            </a:r>
          </a:p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8728" y="4000504"/>
            <a:ext cx="3214710" cy="714380"/>
          </a:xfrm>
          <a:prstGeom prst="roundRect">
            <a:avLst/>
          </a:prstGeom>
          <a:solidFill>
            <a:srgbClr val="FCE0C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Проектная деятельность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86446" y="3929066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/>
          </a:p>
        </p:txBody>
      </p:sp>
      <p:pic>
        <p:nvPicPr>
          <p:cNvPr id="21" name="Picture 2" descr="C:\Documents and Settings\Наташа\Рабочий стол\диплом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1142984"/>
            <a:ext cx="1197202" cy="1928826"/>
          </a:xfrm>
          <a:prstGeom prst="rect">
            <a:avLst/>
          </a:prstGeom>
          <a:noFill/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1357290" y="1357298"/>
            <a:ext cx="3286148" cy="7858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Молодежный филологический чемпионат</a:t>
            </a:r>
          </a:p>
          <a:p>
            <a:pPr algn="ctr"/>
            <a:endParaRPr lang="ru-RU" dirty="0"/>
          </a:p>
        </p:txBody>
      </p:sp>
      <p:pic>
        <p:nvPicPr>
          <p:cNvPr id="24" name="Рисунок 23" descr="C:\Users\18\Desktop\шд.jpe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8302" y="3855910"/>
            <a:ext cx="1284690" cy="17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E:\отскан грамоты\Scanned Documents\Рисунок (49)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7290" y="4786322"/>
            <a:ext cx="108065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отскан грамоты\Scanned Documents\Рисунок (27).jpg"/>
          <p:cNvPicPr/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77862" y="1152046"/>
            <a:ext cx="1143008" cy="168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 descr="C:\Documents and Settings\Наташа\Рабочий стол\ГРАМОТЫ к ГРАНТУ\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2332" y="1988399"/>
            <a:ext cx="1192418" cy="1500198"/>
          </a:xfrm>
          <a:prstGeom prst="rect">
            <a:avLst/>
          </a:prstGeom>
          <a:noFill/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1028" name="Picture 4" descr="C:\Users\18\Desktop\грамоты\111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07194" y="2490932"/>
            <a:ext cx="1357322" cy="1962700"/>
          </a:xfrm>
          <a:prstGeom prst="rect">
            <a:avLst/>
          </a:prstGeom>
          <a:noFill/>
        </p:spPr>
      </p:pic>
      <p:pic>
        <p:nvPicPr>
          <p:cNvPr id="38" name="Рисунок 37" descr="E:\отскан грамоты\рт.jpe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0980" y="3558190"/>
            <a:ext cx="1266825" cy="174188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C:\Users\18\Desktop\краев2.jpe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3346" y="4786323"/>
            <a:ext cx="103617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18\Desktop\краев.jpe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5487" y="4786322"/>
            <a:ext cx="1067951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18\Desktop\шд.jpeg"/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41176" y="4747428"/>
            <a:ext cx="112903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E:\отскан грамоты\рт2.jpeg"/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6515" y="4357694"/>
            <a:ext cx="1266825" cy="174188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C:\Users\18\Desktop\ш3.jpeg"/>
          <p:cNvPicPr/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83648" y="1157528"/>
            <a:ext cx="1282912" cy="85986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C:\Users\18\Desktop\ш3.jpeg"/>
          <p:cNvPicPr/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387036" y="1697002"/>
            <a:ext cx="1354350" cy="9296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 descr="C:\Users\18\Desktop\шд1.jpeg"/>
          <p:cNvPicPr/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22465" y="2247387"/>
            <a:ext cx="1257881" cy="8976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8" name="Рисунок 27" descr="C:\Users\18\Desktop\шд1.jpeg"/>
          <p:cNvPicPr/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86644" y="2879802"/>
            <a:ext cx="1383562" cy="86750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" name="Рисунок 28" descr="C:\Users\18\Desktop\шд4.jpeg"/>
          <p:cNvPicPr/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27144" y="5354463"/>
            <a:ext cx="978708" cy="835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2" name="Рисунок 31" descr="C:\Users\18\Desktop\шд4.jpeg"/>
          <p:cNvPicPr/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97601" y="5517231"/>
            <a:ext cx="921979" cy="817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863</Words>
  <Application>Microsoft Office PowerPoint</Application>
  <PresentationFormat>Экран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современные образовательные технологии  </vt:lpstr>
      <vt:lpstr>Слайд 5</vt:lpstr>
      <vt:lpstr>Слайд 6</vt:lpstr>
      <vt:lpstr>Слайд 7</vt:lpstr>
      <vt:lpstr>Слайд 8</vt:lpstr>
      <vt:lpstr>ВНЕУРОЧНАЯ ДЕЯТЕЛЬНОСТЬ</vt:lpstr>
      <vt:lpstr>Слайд 10</vt:lpstr>
      <vt:lpstr>Слайд 11</vt:lpstr>
      <vt:lpstr>Диссеминация педагогического опыта</vt:lpstr>
      <vt:lpstr>Слайд 13</vt:lpstr>
      <vt:lpstr>Слайд 14</vt:lpstr>
      <vt:lpstr>Слайд 15</vt:lpstr>
      <vt:lpstr>Слайд 16</vt:lpstr>
      <vt:lpstr>ОЦЕНКА ПЕДАГОГИЧЕСКОЙ 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139</cp:revision>
  <dcterms:created xsi:type="dcterms:W3CDTF">2014-07-06T18:18:01Z</dcterms:created>
  <dcterms:modified xsi:type="dcterms:W3CDTF">2016-02-08T20:31:57Z</dcterms:modified>
</cp:coreProperties>
</file>