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501008"/>
            <a:ext cx="8064896" cy="1728192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rgbClr val="FF0000"/>
                </a:solidFill>
              </a:rPr>
              <a:t>Проектная деятельность учащихся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445224"/>
            <a:ext cx="6172200" cy="685800"/>
          </a:xfrm>
        </p:spPr>
        <p:txBody>
          <a:bodyPr/>
          <a:lstStyle/>
          <a:p>
            <a:pPr algn="r"/>
            <a:r>
              <a:rPr lang="ru-RU" dirty="0" err="1" smtClean="0"/>
              <a:t>Лопсан</a:t>
            </a:r>
            <a:r>
              <a:rPr lang="ru-RU" dirty="0" smtClean="0"/>
              <a:t> А.А.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22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60649"/>
            <a:ext cx="7704856" cy="5760640"/>
          </a:xfrm>
        </p:spPr>
        <p:txBody>
          <a:bodyPr>
            <a:noAutofit/>
          </a:bodyPr>
          <a:lstStyle/>
          <a:p>
            <a:pPr marL="18288" indent="0"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Этапы проектной деятельности</a:t>
            </a:r>
          </a:p>
          <a:p>
            <a:pPr marL="18288" indent="0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I</a:t>
            </a:r>
            <a:r>
              <a:rPr lang="ru-RU" sz="3600" dirty="0" smtClean="0">
                <a:solidFill>
                  <a:srgbClr val="FFFF00"/>
                </a:solidFill>
              </a:rPr>
              <a:t>. Проблемно-целевой этап.</a:t>
            </a:r>
            <a:endParaRPr lang="en-US" sz="3600" dirty="0" smtClean="0">
              <a:solidFill>
                <a:srgbClr val="FFFF00"/>
              </a:solidFill>
            </a:endParaRPr>
          </a:p>
          <a:p>
            <a:pPr marL="18288" indent="0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II</a:t>
            </a:r>
            <a:r>
              <a:rPr lang="ru-RU" sz="3600" dirty="0" smtClean="0">
                <a:solidFill>
                  <a:srgbClr val="FFFF00"/>
                </a:solidFill>
              </a:rPr>
              <a:t>. Этап разработки сценария и технического задания.</a:t>
            </a:r>
            <a:endParaRPr lang="en-US" sz="3600" dirty="0" smtClean="0">
              <a:solidFill>
                <a:srgbClr val="FFFF00"/>
              </a:solidFill>
            </a:endParaRPr>
          </a:p>
          <a:p>
            <a:pPr marL="18288" indent="0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III</a:t>
            </a:r>
            <a:r>
              <a:rPr lang="ru-RU" sz="3600" dirty="0" smtClean="0">
                <a:solidFill>
                  <a:srgbClr val="FFFF00"/>
                </a:solidFill>
              </a:rPr>
              <a:t>. Этап практической работы.</a:t>
            </a:r>
            <a:endParaRPr lang="en-US" sz="3600" dirty="0" smtClean="0">
              <a:solidFill>
                <a:srgbClr val="FFFF00"/>
              </a:solidFill>
            </a:endParaRPr>
          </a:p>
          <a:p>
            <a:pPr marL="18288" indent="0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IV</a:t>
            </a:r>
            <a:r>
              <a:rPr lang="ru-RU" sz="3600" dirty="0" smtClean="0">
                <a:solidFill>
                  <a:srgbClr val="FFFF00"/>
                </a:solidFill>
              </a:rPr>
              <a:t>. Этап предварительной защиты.</a:t>
            </a:r>
            <a:endParaRPr lang="en-US" sz="3600" dirty="0" smtClean="0">
              <a:solidFill>
                <a:srgbClr val="FFFF00"/>
              </a:solidFill>
            </a:endParaRPr>
          </a:p>
          <a:p>
            <a:pPr marL="18288" indent="0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V</a:t>
            </a:r>
            <a:r>
              <a:rPr lang="ru-RU" sz="3600" dirty="0" smtClean="0">
                <a:solidFill>
                  <a:srgbClr val="FFFF00"/>
                </a:solidFill>
              </a:rPr>
              <a:t>. Этап презентаций (публичной защиты проекта).</a:t>
            </a:r>
            <a:endParaRPr lang="ru-RU" sz="36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87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685801"/>
            <a:ext cx="8064896" cy="5695527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6000" dirty="0" smtClean="0">
                <a:solidFill>
                  <a:srgbClr val="FFFF00"/>
                </a:solidFill>
              </a:rPr>
              <a:t>Правила оформления исследовательской работы</a:t>
            </a:r>
          </a:p>
          <a:p>
            <a:pPr marL="18288" indent="0"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6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476672"/>
            <a:ext cx="7402016" cy="5904655"/>
          </a:xfrm>
        </p:spPr>
        <p:txBody>
          <a:bodyPr>
            <a:normAutofit fontScale="92500" lnSpcReduction="20000"/>
          </a:bodyPr>
          <a:lstStyle/>
          <a:p>
            <a:pPr marL="18288" indent="0"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Основные элементы:</a:t>
            </a:r>
          </a:p>
          <a:p>
            <a:pPr marL="18288" indent="0" algn="ctr">
              <a:buNone/>
            </a:pPr>
            <a:endParaRPr lang="ru-RU" sz="4800" dirty="0" smtClean="0">
              <a:solidFill>
                <a:srgbClr val="FF0000"/>
              </a:solidFill>
            </a:endParaRPr>
          </a:p>
          <a:p>
            <a:pPr marL="761238" indent="-742950">
              <a:buAutoNum type="arabicPeriod"/>
            </a:pPr>
            <a:r>
              <a:rPr lang="ru-RU" sz="3900" dirty="0" smtClean="0">
                <a:solidFill>
                  <a:srgbClr val="FFFF00"/>
                </a:solidFill>
              </a:rPr>
              <a:t>Титульный лист.</a:t>
            </a:r>
          </a:p>
          <a:p>
            <a:pPr marL="761238" indent="-742950">
              <a:buAutoNum type="arabicPeriod"/>
            </a:pPr>
            <a:r>
              <a:rPr lang="ru-RU" sz="3900" dirty="0" smtClean="0">
                <a:solidFill>
                  <a:srgbClr val="FFFF00"/>
                </a:solidFill>
              </a:rPr>
              <a:t>Содержание.</a:t>
            </a:r>
          </a:p>
          <a:p>
            <a:pPr marL="761238" indent="-742950">
              <a:buAutoNum type="arabicPeriod"/>
            </a:pPr>
            <a:r>
              <a:rPr lang="ru-RU" sz="3900" dirty="0" smtClean="0">
                <a:solidFill>
                  <a:srgbClr val="FFFF00"/>
                </a:solidFill>
              </a:rPr>
              <a:t>Введение.</a:t>
            </a:r>
          </a:p>
          <a:p>
            <a:pPr marL="761238" indent="-742950">
              <a:buAutoNum type="arabicPeriod"/>
            </a:pPr>
            <a:r>
              <a:rPr lang="ru-RU" sz="3900" dirty="0" smtClean="0">
                <a:solidFill>
                  <a:srgbClr val="FFFF00"/>
                </a:solidFill>
              </a:rPr>
              <a:t>Основная часть.</a:t>
            </a:r>
          </a:p>
          <a:p>
            <a:pPr marL="761238" indent="-742950">
              <a:buAutoNum type="arabicPeriod"/>
            </a:pPr>
            <a:r>
              <a:rPr lang="ru-RU" sz="3900" dirty="0" smtClean="0">
                <a:solidFill>
                  <a:srgbClr val="FFFF00"/>
                </a:solidFill>
              </a:rPr>
              <a:t>Заключение.</a:t>
            </a:r>
          </a:p>
          <a:p>
            <a:pPr marL="761238" indent="-742950">
              <a:buAutoNum type="arabicPeriod"/>
            </a:pPr>
            <a:r>
              <a:rPr lang="ru-RU" sz="3900" dirty="0" smtClean="0">
                <a:solidFill>
                  <a:srgbClr val="FFFF00"/>
                </a:solidFill>
              </a:rPr>
              <a:t>Список использованной литературы.</a:t>
            </a:r>
          </a:p>
          <a:p>
            <a:pPr marL="761238" indent="-742950">
              <a:buAutoNum type="arabicPeriod"/>
            </a:pPr>
            <a:r>
              <a:rPr lang="ru-RU" sz="3900" dirty="0" smtClean="0">
                <a:solidFill>
                  <a:srgbClr val="FFFF00"/>
                </a:solidFill>
              </a:rPr>
              <a:t>Приложения.</a:t>
            </a:r>
            <a:endParaRPr lang="ru-RU" sz="3900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93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00600"/>
          </a:xfrm>
        </p:spPr>
        <p:txBody>
          <a:bodyPr>
            <a:normAutofit fontScale="92500" lnSpcReduction="20000"/>
          </a:bodyPr>
          <a:lstStyle/>
          <a:p>
            <a:pPr marL="18288" indent="0"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Введение:</a:t>
            </a:r>
          </a:p>
          <a:p>
            <a:pPr marL="18288" indent="0" algn="ctr">
              <a:buNone/>
            </a:pPr>
            <a:endParaRPr lang="ru-RU" sz="4800" dirty="0" smtClean="0">
              <a:solidFill>
                <a:srgbClr val="FF0000"/>
              </a:solidFill>
            </a:endParaRPr>
          </a:p>
          <a:p>
            <a:pPr marL="761238" indent="-742950">
              <a:buAutoNum type="arabicPeriod"/>
            </a:pPr>
            <a:r>
              <a:rPr lang="ru-RU" sz="3900" dirty="0" smtClean="0">
                <a:solidFill>
                  <a:srgbClr val="FFFF00"/>
                </a:solidFill>
              </a:rPr>
              <a:t>Проблема.</a:t>
            </a:r>
          </a:p>
          <a:p>
            <a:pPr marL="761238" indent="-742950">
              <a:buAutoNum type="arabicPeriod"/>
            </a:pPr>
            <a:r>
              <a:rPr lang="ru-RU" sz="3900" dirty="0" smtClean="0">
                <a:solidFill>
                  <a:srgbClr val="FFFF00"/>
                </a:solidFill>
              </a:rPr>
              <a:t>Актуальность.</a:t>
            </a:r>
          </a:p>
          <a:p>
            <a:pPr marL="761238" indent="-742950">
              <a:buAutoNum type="arabicPeriod"/>
            </a:pPr>
            <a:r>
              <a:rPr lang="ru-RU" sz="3900" dirty="0" smtClean="0">
                <a:solidFill>
                  <a:srgbClr val="FFFF00"/>
                </a:solidFill>
              </a:rPr>
              <a:t>Практическая значимость исследования.</a:t>
            </a:r>
          </a:p>
          <a:p>
            <a:pPr marL="761238" indent="-742950">
              <a:buAutoNum type="arabicPeriod"/>
            </a:pPr>
            <a:r>
              <a:rPr lang="ru-RU" sz="3900" dirty="0" smtClean="0">
                <a:solidFill>
                  <a:srgbClr val="FFFF00"/>
                </a:solidFill>
              </a:rPr>
              <a:t>Объект, предмет исследования.</a:t>
            </a:r>
          </a:p>
          <a:p>
            <a:pPr marL="761238" indent="-742950">
              <a:buAutoNum type="arabicPeriod"/>
            </a:pPr>
            <a:r>
              <a:rPr lang="ru-RU" sz="3900" dirty="0" smtClean="0">
                <a:solidFill>
                  <a:srgbClr val="FFFF00"/>
                </a:solidFill>
              </a:rPr>
              <a:t>Цель, задачи.</a:t>
            </a:r>
          </a:p>
          <a:p>
            <a:pPr marL="761238" indent="-742950">
              <a:buAutoNum type="arabicPeriod"/>
            </a:pPr>
            <a:r>
              <a:rPr lang="ru-RU" sz="3900" dirty="0" smtClean="0">
                <a:solidFill>
                  <a:srgbClr val="FFFF00"/>
                </a:solidFill>
              </a:rPr>
              <a:t>Методы работы.</a:t>
            </a:r>
          </a:p>
          <a:p>
            <a:pPr marL="761238" indent="-742950">
              <a:buAutoNum type="arabicPeriod"/>
            </a:pPr>
            <a:endParaRPr lang="ru-RU" sz="3600" dirty="0" smtClean="0"/>
          </a:p>
          <a:p>
            <a:pPr marL="761238" indent="-742950">
              <a:buAutoNum type="arabicPeriod"/>
            </a:pPr>
            <a:endParaRPr lang="ru-RU" sz="3600" dirty="0" smtClean="0"/>
          </a:p>
          <a:p>
            <a:pPr marL="18288" indent="0"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01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685801"/>
            <a:ext cx="7848872" cy="5623519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Главы основной части:</a:t>
            </a:r>
          </a:p>
          <a:p>
            <a:pPr marL="18288" indent="0">
              <a:buNone/>
            </a:pPr>
            <a:endParaRPr lang="ru-RU" sz="3600" dirty="0" smtClean="0"/>
          </a:p>
          <a:p>
            <a:pPr marL="18288" indent="0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Глава первая. Изучение научной литературы.</a:t>
            </a:r>
          </a:p>
          <a:p>
            <a:pPr marL="18288" indent="0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Глава вторая. Практическая часть.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81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692696"/>
            <a:ext cx="7992888" cy="1296144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4000" dirty="0" smtClean="0"/>
              <a:t>Спасибо </a:t>
            </a:r>
            <a:r>
              <a:rPr lang="ru-RU" sz="4000" dirty="0"/>
              <a:t>за </a:t>
            </a:r>
            <a:r>
              <a:rPr lang="ru-RU" sz="4000" dirty="0" smtClean="0"/>
              <a:t>внимание!</a:t>
            </a:r>
          </a:p>
          <a:p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70" y="1498887"/>
            <a:ext cx="7312630" cy="4869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81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1125</TotalTime>
  <Words>112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Palatino Linotype</vt:lpstr>
      <vt:lpstr>Wingdings</vt:lpstr>
      <vt:lpstr>Базовая</vt:lpstr>
      <vt:lpstr>Проектная деятельность учащихся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учащихся</dc:title>
  <dc:creator>Asiana</dc:creator>
  <cp:lastModifiedBy>Азиана</cp:lastModifiedBy>
  <cp:revision>12</cp:revision>
  <dcterms:created xsi:type="dcterms:W3CDTF">2014-12-18T14:24:49Z</dcterms:created>
  <dcterms:modified xsi:type="dcterms:W3CDTF">2016-02-03T16:05:02Z</dcterms:modified>
</cp:coreProperties>
</file>