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lfit.ru/_vet_i_vash_harakt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43800" cy="21526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МИНИСТЕРСТВО ОБРАЗОВАНИЯ НИЖЕГОРОДСКОЙ ОБЛАСТИ </a:t>
            </a:r>
            <a:br>
              <a:rPr lang="ru-RU" sz="3200" dirty="0" smtClean="0"/>
            </a:br>
            <a:r>
              <a:rPr lang="ru-RU" sz="3200" dirty="0" smtClean="0"/>
              <a:t>УРЕНСКИЙ ИНДУСТРИАЛЬНО-ЭНЕРГЕТИЧЕСКИЙ ТЕХНИКУМ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852936"/>
            <a:ext cx="6172200" cy="685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ВЛИЯНИЕ НЕНОРМАТИВНОЙ ЛЕКСКИКИ НА ПСИХИЧЕСКОЕ СОСТОЯНИЕ В ГРУППЕ.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4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Если говорить о более внимательном взгляде то, существуют три основные </a:t>
            </a:r>
            <a:r>
              <a:rPr lang="ru-RU" dirty="0" err="1"/>
              <a:t>лингвинистические</a:t>
            </a:r>
            <a:r>
              <a:rPr lang="ru-RU" dirty="0"/>
              <a:t> версии привнесения мата в русский язык, основанные на исследованиях проведенных в разное время различными историками и лингвистами. Коротко рассмотрим их:</a:t>
            </a:r>
          </a:p>
          <a:p>
            <a:r>
              <a:rPr lang="ru-RU" dirty="0"/>
              <a:t>1. Русский мат — наследие татаро-монгольского ига (развенчивается благодаря новгородским грамотам);</a:t>
            </a:r>
          </a:p>
          <a:p>
            <a:r>
              <a:rPr lang="ru-RU" dirty="0"/>
              <a:t>2. Русские матерные слова когда-то имели по 2 значения, впоследствии вытеснив одно из значений или слившись воедино и превратив значение слова в негативное;</a:t>
            </a:r>
          </a:p>
          <a:p>
            <a:r>
              <a:rPr lang="ru-RU" dirty="0"/>
              <a:t>3. Мат был и есть неотъемлемой частью оккультных и языческих обрядов, существующих в разных языках у разных народностей.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9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3527304" cy="43231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Современный человек забыл об основной функции мата и употребляет её для «связки слов», «чтоб понятнее выразиться», «чтоб всем понятно было». Данные варианты ответа указывают на то, как человек все меньше и меньше уделяет внимания своему языку, как скудеет его словарный запас.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31" y="1484784"/>
            <a:ext cx="472372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3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4048" y="908720"/>
            <a:ext cx="3815336" cy="51152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Древние были мудры, произнося брань  для защиты от злых духов, не допуская, чтобы в доме кто-то матерился. Считалось, что добрые божества обидятся, не будет мира в семье. Видимо, на подсознательном уровне понимали, какую эмоционально-негативную окраску несет в себе ненормативная лексика.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7625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Прямое </a:t>
            </a:r>
            <a:r>
              <a:rPr lang="ru-RU" dirty="0"/>
              <a:t>влияние нецензурной лексики в психодиагностике.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16016" y="1412776"/>
            <a:ext cx="4175376" cy="4467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Выясняя в предыдущих главах происхождение ненормативной лексики, а также значения цветов мы хотим пояснить, какая же между ними связь. Нами была выдвинута гипотеза, что бранные слова отрицательно влияют на психологический климат в группе и решили это доказать при помощи цветных карточек и музыки.  После обработки результатов и их дальнейшей интерпретации, мы сможем сделать выводы и работать в направлении искоренения сквернословия в стенах техникума.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1556792"/>
            <a:ext cx="5250160" cy="393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30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Эксперимент:  испытуемые поочередно произносят бранные слова, затем выбирают и приклеивают цветной квадрат к таблице; после этого слушают музыку из кинофильма «Остров» Павла </a:t>
            </a:r>
            <a:r>
              <a:rPr lang="ru-RU" dirty="0" err="1"/>
              <a:t>Лунгина</a:t>
            </a:r>
            <a:r>
              <a:rPr lang="ru-RU" dirty="0"/>
              <a:t>; затем - «Лунную сонату» Людвига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Беховена</a:t>
            </a:r>
            <a:r>
              <a:rPr lang="ru-RU" dirty="0"/>
              <a:t>. В третьей колонке записывали эмоции, которые при этом испытывали. Выбор аудиозаписей связан с их спецификой. Тема «Острова» - православная, направлена на духовно-нравственное воздействие студента; «Лунная соната»  на эмоциональный аспект нашего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891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167" y="2028219"/>
            <a:ext cx="4347468" cy="326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420657" cy="331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4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numCol="3">
            <a:normAutofit fontScale="85000" lnSpcReduction="20000"/>
          </a:bodyPr>
          <a:lstStyle/>
          <a:p>
            <a:r>
              <a:rPr lang="ru-RU" i="1" dirty="0"/>
              <a:t>Цвет:</a:t>
            </a:r>
          </a:p>
          <a:p>
            <a:r>
              <a:rPr lang="ru-RU" u="sng" dirty="0" smtClean="0"/>
              <a:t>Мат </a:t>
            </a:r>
            <a:endParaRPr lang="ru-RU" u="sng" dirty="0"/>
          </a:p>
          <a:p>
            <a:r>
              <a:rPr lang="ru-RU" dirty="0" smtClean="0"/>
              <a:t>Черный </a:t>
            </a:r>
            <a:r>
              <a:rPr lang="ru-RU" dirty="0"/>
              <a:t>-10 ;</a:t>
            </a:r>
          </a:p>
          <a:p>
            <a:r>
              <a:rPr lang="ru-RU" dirty="0" smtClean="0"/>
              <a:t>Красный </a:t>
            </a:r>
            <a:r>
              <a:rPr lang="ru-RU" dirty="0"/>
              <a:t>– 10;</a:t>
            </a:r>
          </a:p>
          <a:p>
            <a:r>
              <a:rPr lang="ru-RU" dirty="0" smtClean="0"/>
              <a:t>Желтый </a:t>
            </a:r>
            <a:r>
              <a:rPr lang="ru-RU" dirty="0"/>
              <a:t>– 5;</a:t>
            </a:r>
          </a:p>
          <a:p>
            <a:r>
              <a:rPr lang="ru-RU" dirty="0" smtClean="0"/>
              <a:t>Оранжевый </a:t>
            </a:r>
            <a:r>
              <a:rPr lang="ru-RU" dirty="0"/>
              <a:t>– 2;</a:t>
            </a:r>
          </a:p>
          <a:p>
            <a:r>
              <a:rPr lang="ru-RU" dirty="0" smtClean="0"/>
              <a:t>Зеленый </a:t>
            </a:r>
            <a:r>
              <a:rPr lang="ru-RU" dirty="0"/>
              <a:t>– 2;</a:t>
            </a:r>
          </a:p>
          <a:p>
            <a:r>
              <a:rPr lang="ru-RU" dirty="0" smtClean="0"/>
              <a:t>Синий </a:t>
            </a:r>
            <a:r>
              <a:rPr lang="ru-RU" dirty="0"/>
              <a:t>– 1.</a:t>
            </a:r>
          </a:p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Тема  </a:t>
            </a:r>
            <a:r>
              <a:rPr lang="ru-RU" u="sng" dirty="0"/>
              <a:t>фильма «Остров»</a:t>
            </a:r>
          </a:p>
          <a:p>
            <a:r>
              <a:rPr lang="ru-RU" dirty="0" smtClean="0"/>
              <a:t>Синий </a:t>
            </a:r>
            <a:r>
              <a:rPr lang="ru-RU" dirty="0"/>
              <a:t>– 8;</a:t>
            </a:r>
          </a:p>
          <a:p>
            <a:r>
              <a:rPr lang="ru-RU" dirty="0" smtClean="0"/>
              <a:t>Фиолетовый </a:t>
            </a:r>
            <a:r>
              <a:rPr lang="ru-RU" dirty="0"/>
              <a:t>– 5;</a:t>
            </a:r>
          </a:p>
          <a:p>
            <a:r>
              <a:rPr lang="ru-RU" dirty="0" smtClean="0"/>
              <a:t>Красный </a:t>
            </a:r>
            <a:r>
              <a:rPr lang="ru-RU" dirty="0"/>
              <a:t>– 5;</a:t>
            </a:r>
          </a:p>
          <a:p>
            <a:r>
              <a:rPr lang="ru-RU" dirty="0" smtClean="0"/>
              <a:t>Черный </a:t>
            </a:r>
            <a:r>
              <a:rPr lang="ru-RU" dirty="0"/>
              <a:t>– 5;</a:t>
            </a:r>
          </a:p>
          <a:p>
            <a:r>
              <a:rPr lang="ru-RU" dirty="0" smtClean="0"/>
              <a:t>Желтый </a:t>
            </a:r>
            <a:r>
              <a:rPr lang="ru-RU" dirty="0"/>
              <a:t>– 4;</a:t>
            </a:r>
          </a:p>
          <a:p>
            <a:r>
              <a:rPr lang="ru-RU" dirty="0" smtClean="0"/>
              <a:t>Зеленый </a:t>
            </a:r>
            <a:r>
              <a:rPr lang="ru-RU" dirty="0"/>
              <a:t>– 4 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u="sng" dirty="0" smtClean="0"/>
              <a:t>«</a:t>
            </a:r>
            <a:r>
              <a:rPr lang="ru-RU" u="sng" dirty="0"/>
              <a:t>Лунная соната» </a:t>
            </a:r>
            <a:r>
              <a:rPr lang="ru-RU" u="sng" dirty="0" err="1"/>
              <a:t>Л.ван</a:t>
            </a:r>
            <a:r>
              <a:rPr lang="ru-RU" u="sng" dirty="0"/>
              <a:t> Бетховен.</a:t>
            </a:r>
          </a:p>
          <a:p>
            <a:r>
              <a:rPr lang="ru-RU" dirty="0" smtClean="0"/>
              <a:t>Синий </a:t>
            </a:r>
            <a:r>
              <a:rPr lang="ru-RU" dirty="0"/>
              <a:t>– 7;</a:t>
            </a:r>
          </a:p>
          <a:p>
            <a:r>
              <a:rPr lang="ru-RU" dirty="0" smtClean="0"/>
              <a:t>Красный </a:t>
            </a:r>
            <a:r>
              <a:rPr lang="ru-RU" dirty="0"/>
              <a:t>– 6;</a:t>
            </a:r>
          </a:p>
          <a:p>
            <a:r>
              <a:rPr lang="ru-RU" dirty="0" smtClean="0"/>
              <a:t>Зеленый </a:t>
            </a:r>
            <a:r>
              <a:rPr lang="ru-RU" dirty="0"/>
              <a:t>– 5;</a:t>
            </a:r>
          </a:p>
          <a:p>
            <a:r>
              <a:rPr lang="ru-RU" dirty="0" smtClean="0"/>
              <a:t>Черный </a:t>
            </a:r>
            <a:r>
              <a:rPr lang="ru-RU" dirty="0"/>
              <a:t>– 5;</a:t>
            </a:r>
          </a:p>
          <a:p>
            <a:r>
              <a:rPr lang="ru-RU" dirty="0" smtClean="0"/>
              <a:t>Желтый </a:t>
            </a:r>
            <a:r>
              <a:rPr lang="ru-RU" dirty="0"/>
              <a:t>– 1;</a:t>
            </a:r>
          </a:p>
          <a:p>
            <a:r>
              <a:rPr lang="ru-RU" dirty="0" smtClean="0"/>
              <a:t>Оранжевый </a:t>
            </a:r>
            <a:r>
              <a:rPr lang="ru-RU" dirty="0"/>
              <a:t>– 1.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numCol="3">
            <a:normAutofit/>
          </a:bodyPr>
          <a:lstStyle/>
          <a:p>
            <a:r>
              <a:rPr lang="ru-RU" dirty="0" smtClean="0"/>
              <a:t>Эмоции:</a:t>
            </a:r>
          </a:p>
          <a:p>
            <a:r>
              <a:rPr lang="ru-RU" sz="1400" dirty="0" smtClean="0"/>
              <a:t>Мат: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b="1" dirty="0" smtClean="0"/>
              <a:t>Безразличие – 10;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Злость – 3;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Смех – 3;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Отвращение – 2;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Негатив – 2;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Спокойствие -1;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Отрицательно – 1.</a:t>
            </a:r>
          </a:p>
          <a:p>
            <a:pPr marL="514350" indent="-514350">
              <a:buFont typeface="+mj-lt"/>
              <a:buAutoNum type="arabicPeriod"/>
            </a:pPr>
            <a:endParaRPr lang="ru-RU" sz="1400" dirty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Тема фильма «Остров»: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Грусть – 13;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Спокойствие-1;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«Тяжелый случай»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Страх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Безмятежность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Печаль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Умиротворение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Надежда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Непонимание – 1.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«Лунная соната»: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Грусть – 9;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Спокойствие – 5;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Печаль – 3;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Тоска – 2;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Обида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Непонятные чувства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Хорошие эмоции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Очищение мыслей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Спокойствие – 1;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«Черная эмоция»;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Восхищение – 1.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4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0808"/>
            <a:ext cx="5328592" cy="459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167264" cy="42770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эксперименте приняло участие 30 человек, юноши, 16-17 лет.</a:t>
            </a:r>
          </a:p>
          <a:p>
            <a:r>
              <a:rPr lang="ru-RU" sz="2000" dirty="0" smtClean="0"/>
              <a:t>Ведущие цвета при произношении бранной лексики – черный и красный.</a:t>
            </a:r>
          </a:p>
          <a:p>
            <a:r>
              <a:rPr lang="ru-RU" sz="2000" dirty="0" smtClean="0"/>
              <a:t>Эмоции – безразличие и злость.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81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53400" cy="8699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Черный </a:t>
            </a:r>
            <a:r>
              <a:rPr lang="ru-RU" dirty="0"/>
              <a:t>— самый темный цвет и по сути является отрицанием цвета. Черный — это та граница, за которой прекращается жизнь, и поэтому он олицетворяет идею уничтожения. Черный — это «нет», противостоящее белому «да»</a:t>
            </a:r>
          </a:p>
          <a:p>
            <a:pPr algn="just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Красный цвет — это непреодолимое желание достичь результатов, добиться успехов, это страсть ко всему, в чем присутствует интенсивная жизненная активность и богатство опыта.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Черный цвет.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Красный цвет.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РАБОТЫ: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Введение</a:t>
            </a:r>
            <a:r>
              <a:rPr lang="ru-RU" dirty="0"/>
              <a:t>.</a:t>
            </a:r>
          </a:p>
          <a:p>
            <a:r>
              <a:rPr lang="ru-RU" dirty="0"/>
              <a:t>I.	Язык и ненормативная лексика. </a:t>
            </a:r>
          </a:p>
          <a:p>
            <a:r>
              <a:rPr lang="ru-RU" dirty="0"/>
              <a:t>1.1. Из истории русского языка.</a:t>
            </a:r>
          </a:p>
          <a:p>
            <a:r>
              <a:rPr lang="ru-RU" dirty="0"/>
              <a:t>1.2.Из истории ненормативной лексики.</a:t>
            </a:r>
          </a:p>
          <a:p>
            <a:r>
              <a:rPr lang="ru-RU" dirty="0"/>
              <a:t>II.	Влияние цвета на психику человека.</a:t>
            </a:r>
          </a:p>
          <a:p>
            <a:r>
              <a:rPr lang="ru-RU" dirty="0"/>
              <a:t>2.1.	Характеристика цветового диапазона и его влияние на сознание человека.</a:t>
            </a:r>
          </a:p>
          <a:p>
            <a:r>
              <a:rPr lang="ru-RU" dirty="0"/>
              <a:t>2.2.	Прямое влияние нецензурной лексики в психодиагностике.</a:t>
            </a:r>
          </a:p>
          <a:p>
            <a:r>
              <a:rPr lang="ru-RU" dirty="0"/>
              <a:t>III.	Заключение.</a:t>
            </a:r>
          </a:p>
          <a:p>
            <a:r>
              <a:rPr lang="ru-RU" dirty="0"/>
              <a:t>IV.	Библиография.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800" dirty="0" smtClean="0"/>
              <a:t>Мы изучили влияние ненормативной лексики на группу и можем сделать вывод, что нецензурная брань, прежде всего, влияет на подсознание негативно. Испытуемые бессознательно выбирали агрессивные, протестующие цвета. На уровне языковой ментальности, эмоции выражены категорией безразличия и злости. </a:t>
            </a:r>
          </a:p>
          <a:p>
            <a:pPr marL="0" indent="457200" algn="just">
              <a:buNone/>
            </a:pPr>
            <a:r>
              <a:rPr lang="ru-RU" sz="1800" dirty="0" smtClean="0"/>
              <a:t>Таким образом, цели, поставленные нами в начале исследования достигнуты. Мы доказали через цветовые характеристики влияние слова на глубокие пласты сознания.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122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400" dirty="0" smtClean="0"/>
              <a:t>Ильясов Ф.Н., Русский мат (Антология), издательский дом Лада, М.-1994, 149 с.</a:t>
            </a:r>
          </a:p>
          <a:p>
            <a:r>
              <a:rPr lang="ru-RU" sz="1400" dirty="0" err="1" smtClean="0"/>
              <a:t>Радбиль</a:t>
            </a:r>
            <a:r>
              <a:rPr lang="ru-RU" sz="1400" dirty="0" smtClean="0"/>
              <a:t> Т.Б., </a:t>
            </a:r>
            <a:r>
              <a:rPr lang="ru-RU" sz="1400" dirty="0"/>
              <a:t>Основы изучения языкового менталитета: учебное </a:t>
            </a:r>
            <a:r>
              <a:rPr lang="ru-RU" sz="1400" dirty="0" smtClean="0"/>
              <a:t>пособие.- </a:t>
            </a:r>
            <a:r>
              <a:rPr lang="ru-RU" sz="1400" dirty="0" err="1" smtClean="0"/>
              <a:t>Н.Новгород</a:t>
            </a:r>
            <a:r>
              <a:rPr lang="ru-RU" sz="1400" dirty="0" smtClean="0"/>
              <a:t>, 250 с.</a:t>
            </a:r>
          </a:p>
          <a:p>
            <a:r>
              <a:rPr lang="ru-RU" sz="1400" dirty="0" smtClean="0"/>
              <a:t>_____________________________________</a:t>
            </a:r>
          </a:p>
          <a:p>
            <a:r>
              <a:rPr lang="ru-RU" sz="1400" dirty="0" err="1" smtClean="0"/>
              <a:t>Люшер</a:t>
            </a:r>
            <a:r>
              <a:rPr lang="ru-RU" sz="1400" dirty="0"/>
              <a:t> М., Цвет вашего </a:t>
            </a:r>
            <a:r>
              <a:rPr lang="ru-RU" sz="1400" dirty="0" smtClean="0"/>
              <a:t>характера, Вече, 1997 г.-236 с.</a:t>
            </a:r>
          </a:p>
          <a:p>
            <a:endParaRPr lang="ru-RU" sz="1400" dirty="0" smtClean="0"/>
          </a:p>
          <a:p>
            <a:r>
              <a:rPr lang="ru-RU" sz="1400" dirty="0" smtClean="0"/>
              <a:t>Интернет-источники:</a:t>
            </a:r>
          </a:p>
          <a:p>
            <a:r>
              <a:rPr lang="en-US" sz="1400" dirty="0">
                <a:hlinkClick r:id="rId2"/>
              </a:rPr>
              <a:t>http://www.soulfit.ru/_vet_i_vash_harakter</a:t>
            </a:r>
            <a:r>
              <a:rPr lang="en-US" sz="1400" dirty="0" smtClean="0">
                <a:hlinkClick r:id="rId2"/>
              </a:rPr>
              <a:t>/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860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/>
              <a:t>Актуальность</a:t>
            </a:r>
            <a:r>
              <a:rPr lang="ru-RU" dirty="0"/>
              <a:t>: потребность доказать влияние нецензурной брани на состояние группы на уровне подсознания.</a:t>
            </a:r>
          </a:p>
          <a:p>
            <a:r>
              <a:rPr lang="ru-RU" u="sng" dirty="0"/>
              <a:t>Научная новизна</a:t>
            </a:r>
            <a:r>
              <a:rPr lang="ru-RU" dirty="0"/>
              <a:t>: выявить прямую связь между бранными словами и выбором цвета испытуемыми в </a:t>
            </a:r>
            <a:r>
              <a:rPr lang="ru-RU" dirty="0" err="1"/>
              <a:t>Уренском</a:t>
            </a:r>
            <a:r>
              <a:rPr lang="ru-RU" dirty="0"/>
              <a:t> индустриально-энергетическом техникуме.</a:t>
            </a:r>
          </a:p>
          <a:p>
            <a:r>
              <a:rPr lang="ru-RU" u="sng" dirty="0"/>
              <a:t>Объект исследования: </a:t>
            </a:r>
            <a:r>
              <a:rPr lang="ru-RU" dirty="0"/>
              <a:t>ненормативная лексика как пример речевой агрессии и её отрицательное влияние на подсознание обучающихся Уренского индустриально-энергетического техникума.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5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/>
              <a:t>Предмет исследования</a:t>
            </a:r>
            <a:r>
              <a:rPr lang="ru-RU" dirty="0"/>
              <a:t>: психологическое состояние студенческой группы под влиянием ненормативной лексики.</a:t>
            </a:r>
          </a:p>
          <a:p>
            <a:r>
              <a:rPr lang="ru-RU" u="sng" dirty="0"/>
              <a:t>Гипотеза: </a:t>
            </a:r>
            <a:r>
              <a:rPr lang="ru-RU" dirty="0"/>
              <a:t>найти  прямую связь между психологическим климатом в группе и отрицательным действием бранных слов на примере цветовой психодиагностики.</a:t>
            </a:r>
          </a:p>
          <a:p>
            <a:r>
              <a:rPr lang="ru-RU" u="sng" dirty="0"/>
              <a:t>Цель: </a:t>
            </a:r>
            <a:r>
              <a:rPr lang="ru-RU" dirty="0"/>
              <a:t>доказать с помощью цветовой психодиагностики отрицательное влияние ненормативной лексики на психическое состояние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7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Задачи исследования:</a:t>
            </a:r>
          </a:p>
          <a:p>
            <a:r>
              <a:rPr lang="ru-RU" dirty="0"/>
              <a:t>1.	Изучить специальную литературу  для определения понятия «мат»;</a:t>
            </a:r>
          </a:p>
          <a:p>
            <a:r>
              <a:rPr lang="ru-RU" dirty="0"/>
              <a:t>2.	Изучить историческую подоплеку бранной лексики;</a:t>
            </a:r>
          </a:p>
          <a:p>
            <a:r>
              <a:rPr lang="ru-RU" dirty="0"/>
              <a:t>3.	Изучить влияние ненормативной лексики на человека;</a:t>
            </a:r>
          </a:p>
          <a:p>
            <a:r>
              <a:rPr lang="ru-RU" dirty="0"/>
              <a:t>4.	Изучить цветовые характеристики и их влияние на человека;</a:t>
            </a:r>
          </a:p>
          <a:p>
            <a:r>
              <a:rPr lang="ru-RU" dirty="0"/>
              <a:t>5.	Провести эксперимент в группах студентах для проверки нашей гипотезы.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4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/>
              <a:t>Методы исследования: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Изучение </a:t>
            </a:r>
            <a:r>
              <a:rPr lang="ru-RU" dirty="0"/>
              <a:t>первоисточников;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Наблюдение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Эксперимент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Анализ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3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Вначале было слово.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8" y="2204864"/>
            <a:ext cx="4712504" cy="3240360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«В начале было Слово, и Слово было у Бога, и Слово было Бог.</a:t>
            </a:r>
          </a:p>
          <a:p>
            <a:r>
              <a:rPr lang="ru-RU" dirty="0"/>
              <a:t>Оно было в начале у Бога.</a:t>
            </a:r>
          </a:p>
          <a:p>
            <a:r>
              <a:rPr lang="ru-RU" dirty="0"/>
              <a:t>Все через него начало быть, и без него ничего не начало быть, что начало быть.</a:t>
            </a:r>
          </a:p>
          <a:p>
            <a:r>
              <a:rPr lang="ru-RU" dirty="0"/>
              <a:t>В нем была жизнь, и жизнь была свет </a:t>
            </a:r>
            <a:r>
              <a:rPr lang="ru-RU" dirty="0" err="1"/>
              <a:t>человеков</a:t>
            </a:r>
            <a:r>
              <a:rPr lang="ru-RU" dirty="0"/>
              <a:t>».</a:t>
            </a:r>
          </a:p>
          <a:p>
            <a:r>
              <a:rPr lang="ru-RU" dirty="0" err="1"/>
              <a:t>Евангелиие</a:t>
            </a:r>
            <a:r>
              <a:rPr lang="ru-RU" dirty="0"/>
              <a:t> от Иоанна (Ин. 1;1).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5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3368" cy="4495800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Представление о том, что человеческий язык (Слово в широком смысле) является определяющим фактором в освоении человеком мира и даже – в каком-то смысле – творения мира, а также главным источником совокупной духовной деятельности человека по отношению к миру, пронизывает практически все основные мифологические и религиозные системы, возникшие еще на заре человеческой цивилизации. В известном смысле для древних все в мире Слово и даже весь мир – Слово.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298094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9312" cy="464096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/>
              <a:t>"— Мы матом не ругаемся, мы им разговариваем…" </a:t>
            </a:r>
            <a:br>
              <a:rPr lang="ru-RU" sz="2700" dirty="0"/>
            </a:br>
            <a:r>
              <a:rPr lang="ru-RU" sz="2700" dirty="0"/>
              <a:t>— из интервью с трактористом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886200" cy="2590800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Русский мат – не атавизм языка, а живое явление, которое процветает  и развивается, видоизменяется, но не исчезает. </a:t>
            </a:r>
            <a:r>
              <a:rPr lang="ru-RU" sz="1400" dirty="0"/>
              <a:t>Собственно, матерных слов всего </a:t>
            </a:r>
            <a:r>
              <a:rPr lang="ru-RU" sz="1400" dirty="0" err="1" smtClean="0"/>
              <a:t>три.Видимо</a:t>
            </a:r>
            <a:r>
              <a:rPr lang="ru-RU" sz="1400" dirty="0" smtClean="0"/>
              <a:t>, наши пращуры придавали огромное значение функции деторождения. Словам, означающим детородные органы, придавалось магическое значение. Их запрещено было произносить всуе, чтобы не навести на людей порчу.</a:t>
            </a:r>
          </a:p>
          <a:p>
            <a:r>
              <a:rPr lang="ru-RU" sz="1400" dirty="0"/>
              <a:t>Вероятно, тогда же, тысячи лет назад, возник обычай нарушать табу. Первыми нарушителями были колдуны, которые занимались тем, что наводили порчу на своих врагов и на врагов своих клиентов. Вслед за ними табу стали нарушать те, кто хотел показать, что им вообще закон не писан — рабы, неприкасаемые.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040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85</TotalTime>
  <Words>1152</Words>
  <Application>Microsoft Office PowerPoint</Application>
  <PresentationFormat>Экран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МИНИСТЕРСТВО ОБРАЗОВАНИЯ НИЖЕГОРОДСКОЙ ОБЛАСТИ  УРЕНСКИЙ ИНДУСТРИАЛЬНО-ЭНЕРГЕТИЧЕСКИЙ ТЕХНИКУМ</vt:lpstr>
      <vt:lpstr>СТРУКТУРА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Вначале было слово.</vt:lpstr>
      <vt:lpstr>Презентация PowerPoint</vt:lpstr>
      <vt:lpstr>"— Мы матом не ругаемся, мы им разговариваем…"  — из интервью с трактористом </vt:lpstr>
      <vt:lpstr>Презентация PowerPoint</vt:lpstr>
      <vt:lpstr>Вывод:</vt:lpstr>
      <vt:lpstr>Презентация PowerPoint</vt:lpstr>
      <vt:lpstr>Прямое влияние нецензурной лексики в психодиагностике.</vt:lpstr>
      <vt:lpstr>Эксперимент.</vt:lpstr>
      <vt:lpstr>Презентация PowerPoint</vt:lpstr>
      <vt:lpstr>Результаты:</vt:lpstr>
      <vt:lpstr>Результаты:</vt:lpstr>
      <vt:lpstr>Презентация PowerPoint</vt:lpstr>
      <vt:lpstr>Презентация PowerPoint</vt:lpstr>
      <vt:lpstr>Заключение.</vt:lpstr>
      <vt:lpstr>Библиография.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НИЖЕГОРОДСКОЙ ОБЛАСТИ УРЕНСКИЙ ИНДУСТРИАЛЬНО-ЭНЕРГЕТИЧЕСКИЙ ТЕХНИКУМ</dc:title>
  <dc:creator>Катя</dc:creator>
  <cp:lastModifiedBy>Катя</cp:lastModifiedBy>
  <cp:revision>13</cp:revision>
  <dcterms:created xsi:type="dcterms:W3CDTF">2015-04-09T22:52:11Z</dcterms:created>
  <dcterms:modified xsi:type="dcterms:W3CDTF">2015-04-10T00:27:55Z</dcterms:modified>
</cp:coreProperties>
</file>