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81" r:id="rId2"/>
    <p:sldId id="256" r:id="rId3"/>
    <p:sldId id="262" r:id="rId4"/>
    <p:sldId id="286" r:id="rId5"/>
    <p:sldId id="291" r:id="rId6"/>
    <p:sldId id="276" r:id="rId7"/>
    <p:sldId id="278" r:id="rId8"/>
    <p:sldId id="290" r:id="rId9"/>
    <p:sldId id="267" r:id="rId10"/>
    <p:sldId id="280" r:id="rId11"/>
    <p:sldId id="279" r:id="rId12"/>
    <p:sldId id="277" r:id="rId13"/>
    <p:sldId id="273" r:id="rId14"/>
    <p:sldId id="269" r:id="rId15"/>
    <p:sldId id="270" r:id="rId16"/>
    <p:sldId id="275" r:id="rId17"/>
    <p:sldId id="287" r:id="rId18"/>
    <p:sldId id="282" r:id="rId19"/>
    <p:sldId id="292" r:id="rId20"/>
    <p:sldId id="264" r:id="rId21"/>
    <p:sldId id="293" r:id="rId22"/>
    <p:sldId id="266" r:id="rId23"/>
    <p:sldId id="274" r:id="rId24"/>
    <p:sldId id="284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7E9"/>
    <a:srgbClr val="66FFFF"/>
    <a:srgbClr val="66FF33"/>
    <a:srgbClr val="FFBDBD"/>
    <a:srgbClr val="CC3399"/>
    <a:srgbClr val="35A72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0" autoAdjust="0"/>
    <p:restoredTop sz="94624" autoAdjust="0"/>
  </p:normalViewPr>
  <p:slideViewPr>
    <p:cSldViewPr>
      <p:cViewPr varScale="1">
        <p:scale>
          <a:sx n="50" d="100"/>
          <a:sy n="50" d="100"/>
        </p:scale>
        <p:origin x="-47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F7015-8F00-49D9-8D0B-45F0ACCD198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3BB6B-ACB5-4D24-A8AB-7379AD171279}">
      <dgm:prSet phldrT="[Текст]" custT="1"/>
      <dgm:spPr/>
      <dgm:t>
        <a:bodyPr/>
        <a:lstStyle/>
        <a:p>
          <a:endParaRPr lang="ru-RU" sz="1800" b="1" dirty="0">
            <a:solidFill>
              <a:srgbClr val="7030A0"/>
            </a:solidFill>
            <a:latin typeface="Arial Black" pitchFamily="34" charset="0"/>
          </a:endParaRPr>
        </a:p>
      </dgm:t>
    </dgm:pt>
    <dgm:pt modelId="{F81441E1-750D-4256-B6FB-69EA150F6D72}" type="parTrans" cxnId="{19299C2A-A62E-4C4B-98A7-5B2DE2F68391}">
      <dgm:prSet/>
      <dgm:spPr/>
      <dgm:t>
        <a:bodyPr/>
        <a:lstStyle/>
        <a:p>
          <a:endParaRPr lang="ru-RU"/>
        </a:p>
      </dgm:t>
    </dgm:pt>
    <dgm:pt modelId="{A19B02DC-EBF8-497E-9421-3F09FD00AE77}" type="sibTrans" cxnId="{19299C2A-A62E-4C4B-98A7-5B2DE2F68391}">
      <dgm:prSet/>
      <dgm:spPr/>
      <dgm:t>
        <a:bodyPr/>
        <a:lstStyle/>
        <a:p>
          <a:endParaRPr lang="ru-RU"/>
        </a:p>
      </dgm:t>
    </dgm:pt>
    <dgm:pt modelId="{41F4D4CF-DED0-48B5-8F4D-9339ADE54EA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Видеть мир глазами детей.</a:t>
          </a:r>
          <a:endParaRPr lang="ru-RU" sz="2400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CE48FA65-148B-4580-B5DB-50526CAB7B6B}" type="parTrans" cxnId="{D5667E2E-3CB4-4F23-9606-F3D4635B6D76}">
      <dgm:prSet/>
      <dgm:spPr/>
      <dgm:t>
        <a:bodyPr/>
        <a:lstStyle/>
        <a:p>
          <a:endParaRPr lang="ru-RU"/>
        </a:p>
      </dgm:t>
    </dgm:pt>
    <dgm:pt modelId="{6D10EB8D-3CDB-4A92-A38D-E00B734C8E79}" type="sibTrans" cxnId="{D5667E2E-3CB4-4F23-9606-F3D4635B6D76}">
      <dgm:prSet/>
      <dgm:spPr/>
      <dgm:t>
        <a:bodyPr/>
        <a:lstStyle/>
        <a:p>
          <a:endParaRPr lang="ru-RU"/>
        </a:p>
      </dgm:t>
    </dgm:pt>
    <dgm:pt modelId="{207E8705-22C6-4D9A-97DB-BD2CA49CCCB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Чаще хвалить, восхищаться детьми.</a:t>
          </a:r>
          <a:endParaRPr lang="ru-RU" sz="2400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E0543C1F-F277-4557-B91E-E46583C6B163}" type="parTrans" cxnId="{CD6C2AC3-E242-4F42-AD27-D0E4F4C5C4C9}">
      <dgm:prSet/>
      <dgm:spPr/>
      <dgm:t>
        <a:bodyPr/>
        <a:lstStyle/>
        <a:p>
          <a:endParaRPr lang="ru-RU"/>
        </a:p>
      </dgm:t>
    </dgm:pt>
    <dgm:pt modelId="{DB4B0496-B255-46E1-BF4D-B701A9150F12}" type="sibTrans" cxnId="{CD6C2AC3-E242-4F42-AD27-D0E4F4C5C4C9}">
      <dgm:prSet/>
      <dgm:spPr/>
      <dgm:t>
        <a:bodyPr/>
        <a:lstStyle/>
        <a:p>
          <a:endParaRPr lang="ru-RU"/>
        </a:p>
      </dgm:t>
    </dgm:pt>
    <dgm:pt modelId="{D7B1CBEF-F0A0-4D68-A394-385BC3CABE4A}">
      <dgm:prSet phldrT="[Текст]" phldr="1"/>
      <dgm:spPr/>
      <dgm:t>
        <a:bodyPr/>
        <a:lstStyle/>
        <a:p>
          <a:endParaRPr lang="ru-RU" dirty="0"/>
        </a:p>
      </dgm:t>
    </dgm:pt>
    <dgm:pt modelId="{A487DAE9-92F1-4A79-9AF9-936DBB91E4D8}" type="parTrans" cxnId="{A625D857-4110-4965-93EE-94594F665DA9}">
      <dgm:prSet/>
      <dgm:spPr/>
      <dgm:t>
        <a:bodyPr/>
        <a:lstStyle/>
        <a:p>
          <a:endParaRPr lang="ru-RU"/>
        </a:p>
      </dgm:t>
    </dgm:pt>
    <dgm:pt modelId="{B99B66EF-0790-4503-85E7-F7DD1CAFB5C7}" type="sibTrans" cxnId="{A625D857-4110-4965-93EE-94594F665DA9}">
      <dgm:prSet/>
      <dgm:spPr/>
      <dgm:t>
        <a:bodyPr/>
        <a:lstStyle/>
        <a:p>
          <a:endParaRPr lang="ru-RU"/>
        </a:p>
      </dgm:t>
    </dgm:pt>
    <dgm:pt modelId="{A3198A90-27BA-4969-A901-25C99FD0F56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Быть терпеливой, не увлекаться нотациями.</a:t>
          </a:r>
          <a:endParaRPr lang="ru-RU" sz="2400" b="1" dirty="0">
            <a:solidFill>
              <a:srgbClr val="FF0000"/>
            </a:solidFill>
          </a:endParaRPr>
        </a:p>
      </dgm:t>
    </dgm:pt>
    <dgm:pt modelId="{8C1F74D4-0683-4B4A-A253-AE9DE6417851}" type="parTrans" cxnId="{E792BC21-8D01-4552-8BE3-3588655DD4B3}">
      <dgm:prSet/>
      <dgm:spPr/>
      <dgm:t>
        <a:bodyPr/>
        <a:lstStyle/>
        <a:p>
          <a:endParaRPr lang="ru-RU"/>
        </a:p>
      </dgm:t>
    </dgm:pt>
    <dgm:pt modelId="{9D1A419D-1EF4-46DE-BA8A-91F0F8B58B3B}" type="sibTrans" cxnId="{E792BC21-8D01-4552-8BE3-3588655DD4B3}">
      <dgm:prSet/>
      <dgm:spPr/>
      <dgm:t>
        <a:bodyPr/>
        <a:lstStyle/>
        <a:p>
          <a:endParaRPr lang="ru-RU"/>
        </a:p>
      </dgm:t>
    </dgm:pt>
    <dgm:pt modelId="{4C23EBFB-A414-44DF-85A7-B781C8AF915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Отвечать на каждый вопрос.</a:t>
          </a:r>
          <a:endParaRPr lang="ru-RU" sz="2400" b="1" dirty="0">
            <a:solidFill>
              <a:srgbClr val="FF0000"/>
            </a:solidFill>
          </a:endParaRPr>
        </a:p>
      </dgm:t>
    </dgm:pt>
    <dgm:pt modelId="{24B56255-DE75-4B0F-AA18-C3591AD9FC0A}" type="parTrans" cxnId="{6EC713CF-F04F-4CB5-89F3-83995D8A19EC}">
      <dgm:prSet/>
      <dgm:spPr/>
      <dgm:t>
        <a:bodyPr/>
        <a:lstStyle/>
        <a:p>
          <a:endParaRPr lang="ru-RU"/>
        </a:p>
      </dgm:t>
    </dgm:pt>
    <dgm:pt modelId="{40727B39-A783-4BDE-8616-9A680F7F232F}" type="sibTrans" cxnId="{6EC713CF-F04F-4CB5-89F3-83995D8A19EC}">
      <dgm:prSet/>
      <dgm:spPr/>
      <dgm:t>
        <a:bodyPr/>
        <a:lstStyle/>
        <a:p>
          <a:endParaRPr lang="ru-RU"/>
        </a:p>
      </dgm:t>
    </dgm:pt>
    <dgm:pt modelId="{A6D29E88-6321-47EB-9655-5C83FD93438B}">
      <dgm:prSet phldrT="[Текст]" phldr="1"/>
      <dgm:spPr/>
      <dgm:t>
        <a:bodyPr/>
        <a:lstStyle/>
        <a:p>
          <a:endParaRPr lang="ru-RU" dirty="0"/>
        </a:p>
      </dgm:t>
    </dgm:pt>
    <dgm:pt modelId="{4CFBC79E-D3ED-4BD2-8FCD-7F2C6DF30494}" type="parTrans" cxnId="{602C03AD-E97A-45A1-8DDC-105BCD5492BC}">
      <dgm:prSet/>
      <dgm:spPr/>
      <dgm:t>
        <a:bodyPr/>
        <a:lstStyle/>
        <a:p>
          <a:endParaRPr lang="ru-RU"/>
        </a:p>
      </dgm:t>
    </dgm:pt>
    <dgm:pt modelId="{855A1DAB-D161-41AA-9CC8-83CBDF05CE0A}" type="sibTrans" cxnId="{602C03AD-E97A-45A1-8DDC-105BCD5492BC}">
      <dgm:prSet/>
      <dgm:spPr/>
      <dgm:t>
        <a:bodyPr/>
        <a:lstStyle/>
        <a:p>
          <a:endParaRPr lang="ru-RU"/>
        </a:p>
      </dgm:t>
    </dgm:pt>
    <dgm:pt modelId="{9C0121CD-FCB2-4305-9668-67729B47AC5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C3399"/>
              </a:solidFill>
            </a:rPr>
            <a:t>Продолжать учиться.</a:t>
          </a:r>
          <a:endParaRPr lang="ru-RU" sz="2400" b="1" dirty="0">
            <a:solidFill>
              <a:srgbClr val="CC3399"/>
            </a:solidFill>
          </a:endParaRPr>
        </a:p>
      </dgm:t>
    </dgm:pt>
    <dgm:pt modelId="{31A8DAE6-2CC9-4AB0-9B65-7F7A010C3C53}" type="parTrans" cxnId="{18B61862-0436-4DC3-8C2A-02D91C6D112E}">
      <dgm:prSet/>
      <dgm:spPr/>
      <dgm:t>
        <a:bodyPr/>
        <a:lstStyle/>
        <a:p>
          <a:endParaRPr lang="ru-RU"/>
        </a:p>
      </dgm:t>
    </dgm:pt>
    <dgm:pt modelId="{BA4B3181-D554-4FD0-8B75-5AEA5DA002D6}" type="sibTrans" cxnId="{18B61862-0436-4DC3-8C2A-02D91C6D112E}">
      <dgm:prSet/>
      <dgm:spPr/>
      <dgm:t>
        <a:bodyPr/>
        <a:lstStyle/>
        <a:p>
          <a:endParaRPr lang="ru-RU"/>
        </a:p>
      </dgm:t>
    </dgm:pt>
    <dgm:pt modelId="{CDF17843-A08B-48E6-A18E-92CEBC36F93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>
                  <a:lumMod val="60000"/>
                  <a:lumOff val="40000"/>
                </a:schemeClr>
              </a:solidFill>
            </a:rPr>
            <a:t>ЧАЩЕ УЛЫБАТЬСЯ.</a:t>
          </a:r>
          <a:endParaRPr lang="ru-RU" sz="2000" b="1" dirty="0">
            <a:solidFill>
              <a:schemeClr val="bg1">
                <a:lumMod val="60000"/>
                <a:lumOff val="40000"/>
              </a:schemeClr>
            </a:solidFill>
          </a:endParaRPr>
        </a:p>
      </dgm:t>
    </dgm:pt>
    <dgm:pt modelId="{A9A85B6E-57CC-4103-82CC-17F3B1DDC44E}" type="parTrans" cxnId="{5FF3B5A1-5CB8-482E-883A-C7AF8227C93B}">
      <dgm:prSet/>
      <dgm:spPr/>
      <dgm:t>
        <a:bodyPr/>
        <a:lstStyle/>
        <a:p>
          <a:endParaRPr lang="ru-RU"/>
        </a:p>
      </dgm:t>
    </dgm:pt>
    <dgm:pt modelId="{9F72BC8E-F553-45B4-9DF4-DE5BF4640929}" type="sibTrans" cxnId="{5FF3B5A1-5CB8-482E-883A-C7AF8227C93B}">
      <dgm:prSet/>
      <dgm:spPr/>
      <dgm:t>
        <a:bodyPr/>
        <a:lstStyle/>
        <a:p>
          <a:endParaRPr lang="ru-RU"/>
        </a:p>
      </dgm:t>
    </dgm:pt>
    <dgm:pt modelId="{EF18632D-503F-40D4-A4B8-7BEDC9668D3A}" type="pres">
      <dgm:prSet presAssocID="{CE4F7015-8F00-49D9-8D0B-45F0ACCD19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9BBCD-E2A6-4374-8E7D-9C862732011B}" type="pres">
      <dgm:prSet presAssocID="{ED83BB6B-ACB5-4D24-A8AB-7379AD171279}" presName="composite" presStyleCnt="0"/>
      <dgm:spPr/>
    </dgm:pt>
    <dgm:pt modelId="{C2A10AE0-3858-4545-8A0A-84ADBB37F37F}" type="pres">
      <dgm:prSet presAssocID="{ED83BB6B-ACB5-4D24-A8AB-7379AD171279}" presName="parentText" presStyleLbl="alignNode1" presStyleIdx="0" presStyleCnt="3" custScaleX="94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3DE2-B775-4757-A861-9E96842208DC}" type="pres">
      <dgm:prSet presAssocID="{ED83BB6B-ACB5-4D24-A8AB-7379AD171279}" presName="descendantText" presStyleLbl="alignAcc1" presStyleIdx="0" presStyleCnt="3" custLinFactNeighborX="786" custLinFactNeighborY="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43DB6-C77E-4A91-8175-646D24E78479}" type="pres">
      <dgm:prSet presAssocID="{A19B02DC-EBF8-497E-9421-3F09FD00AE77}" presName="sp" presStyleCnt="0"/>
      <dgm:spPr/>
    </dgm:pt>
    <dgm:pt modelId="{D386B0AF-2844-490B-9AC6-18D66027C4F0}" type="pres">
      <dgm:prSet presAssocID="{D7B1CBEF-F0A0-4D68-A394-385BC3CABE4A}" presName="composite" presStyleCnt="0"/>
      <dgm:spPr/>
    </dgm:pt>
    <dgm:pt modelId="{AE65C8E2-EE17-4FA4-B20E-CA781F07F7C3}" type="pres">
      <dgm:prSet presAssocID="{D7B1CBEF-F0A0-4D68-A394-385BC3CABE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73CB0-0023-492F-9A82-DAA08AD4E283}" type="pres">
      <dgm:prSet presAssocID="{D7B1CBEF-F0A0-4D68-A394-385BC3CABE4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0BEF2-B379-46DD-8F40-89126B2DCA16}" type="pres">
      <dgm:prSet presAssocID="{B99B66EF-0790-4503-85E7-F7DD1CAFB5C7}" presName="sp" presStyleCnt="0"/>
      <dgm:spPr/>
    </dgm:pt>
    <dgm:pt modelId="{0B0B98DD-984B-4347-8CEC-492098CA9057}" type="pres">
      <dgm:prSet presAssocID="{A6D29E88-6321-47EB-9655-5C83FD93438B}" presName="composite" presStyleCnt="0"/>
      <dgm:spPr/>
    </dgm:pt>
    <dgm:pt modelId="{2AA4FC5A-0AC2-485C-B6A9-49342CBCC66E}" type="pres">
      <dgm:prSet presAssocID="{A6D29E88-6321-47EB-9655-5C83FD9343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62B8D-114E-49A3-80F5-1BDD64F2F1F6}" type="pres">
      <dgm:prSet presAssocID="{A6D29E88-6321-47EB-9655-5C83FD93438B}" presName="descendantText" presStyleLbl="alignAcc1" presStyleIdx="2" presStyleCnt="3" custLinFactNeighborX="10" custLinFactNeighborY="18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0CC04-0DE9-4886-89F2-4E82B2ED022B}" type="presOf" srcId="{CE4F7015-8F00-49D9-8D0B-45F0ACCD198E}" destId="{EF18632D-503F-40D4-A4B8-7BEDC9668D3A}" srcOrd="0" destOrd="0" presId="urn:microsoft.com/office/officeart/2005/8/layout/chevron2"/>
    <dgm:cxn modelId="{9E529154-043D-4250-874A-0ED7788F5BF4}" type="presOf" srcId="{207E8705-22C6-4D9A-97DB-BD2CA49CCCB3}" destId="{78DD3DE2-B775-4757-A861-9E96842208DC}" srcOrd="0" destOrd="1" presId="urn:microsoft.com/office/officeart/2005/8/layout/chevron2"/>
    <dgm:cxn modelId="{801AB2E2-5700-44E4-9487-34E9369418E6}" type="presOf" srcId="{9C0121CD-FCB2-4305-9668-67729B47AC58}" destId="{00962B8D-114E-49A3-80F5-1BDD64F2F1F6}" srcOrd="0" destOrd="0" presId="urn:microsoft.com/office/officeart/2005/8/layout/chevron2"/>
    <dgm:cxn modelId="{CD6C2AC3-E242-4F42-AD27-D0E4F4C5C4C9}" srcId="{ED83BB6B-ACB5-4D24-A8AB-7379AD171279}" destId="{207E8705-22C6-4D9A-97DB-BD2CA49CCCB3}" srcOrd="1" destOrd="0" parTransId="{E0543C1F-F277-4557-B91E-E46583C6B163}" sibTransId="{DB4B0496-B255-46E1-BF4D-B701A9150F12}"/>
    <dgm:cxn modelId="{92AD8DFD-8DAE-41E3-AD5B-A2A5EB4D3322}" type="presOf" srcId="{ED83BB6B-ACB5-4D24-A8AB-7379AD171279}" destId="{C2A10AE0-3858-4545-8A0A-84ADBB37F37F}" srcOrd="0" destOrd="0" presId="urn:microsoft.com/office/officeart/2005/8/layout/chevron2"/>
    <dgm:cxn modelId="{0AD86EA1-5BB5-4DBC-8621-29BCEA6EA6D1}" type="presOf" srcId="{CDF17843-A08B-48E6-A18E-92CEBC36F93D}" destId="{78DD3DE2-B775-4757-A861-9E96842208DC}" srcOrd="0" destOrd="2" presId="urn:microsoft.com/office/officeart/2005/8/layout/chevron2"/>
    <dgm:cxn modelId="{18B61862-0436-4DC3-8C2A-02D91C6D112E}" srcId="{A6D29E88-6321-47EB-9655-5C83FD93438B}" destId="{9C0121CD-FCB2-4305-9668-67729B47AC58}" srcOrd="0" destOrd="0" parTransId="{31A8DAE6-2CC9-4AB0-9B65-7F7A010C3C53}" sibTransId="{BA4B3181-D554-4FD0-8B75-5AEA5DA002D6}"/>
    <dgm:cxn modelId="{4DE5D274-0F12-42F8-B294-A1248AE47B34}" type="presOf" srcId="{4C23EBFB-A414-44DF-85A7-B781C8AF9155}" destId="{8C473CB0-0023-492F-9A82-DAA08AD4E283}" srcOrd="0" destOrd="1" presId="urn:microsoft.com/office/officeart/2005/8/layout/chevron2"/>
    <dgm:cxn modelId="{65878F2D-17C8-43A3-BCF1-2FCD46F72A0C}" type="presOf" srcId="{A3198A90-27BA-4969-A901-25C99FD0F56C}" destId="{8C473CB0-0023-492F-9A82-DAA08AD4E283}" srcOrd="0" destOrd="0" presId="urn:microsoft.com/office/officeart/2005/8/layout/chevron2"/>
    <dgm:cxn modelId="{EC9A4983-1670-4328-AF45-7D728B656EC9}" type="presOf" srcId="{A6D29E88-6321-47EB-9655-5C83FD93438B}" destId="{2AA4FC5A-0AC2-485C-B6A9-49342CBCC66E}" srcOrd="0" destOrd="0" presId="urn:microsoft.com/office/officeart/2005/8/layout/chevron2"/>
    <dgm:cxn modelId="{602C03AD-E97A-45A1-8DDC-105BCD5492BC}" srcId="{CE4F7015-8F00-49D9-8D0B-45F0ACCD198E}" destId="{A6D29E88-6321-47EB-9655-5C83FD93438B}" srcOrd="2" destOrd="0" parTransId="{4CFBC79E-D3ED-4BD2-8FCD-7F2C6DF30494}" sibTransId="{855A1DAB-D161-41AA-9CC8-83CBDF05CE0A}"/>
    <dgm:cxn modelId="{D5667E2E-3CB4-4F23-9606-F3D4635B6D76}" srcId="{ED83BB6B-ACB5-4D24-A8AB-7379AD171279}" destId="{41F4D4CF-DED0-48B5-8F4D-9339ADE54EA1}" srcOrd="0" destOrd="0" parTransId="{CE48FA65-148B-4580-B5DB-50526CAB7B6B}" sibTransId="{6D10EB8D-3CDB-4A92-A38D-E00B734C8E79}"/>
    <dgm:cxn modelId="{0DFAC9F3-7BD1-46C8-B31B-E66BE563FC14}" type="presOf" srcId="{41F4D4CF-DED0-48B5-8F4D-9339ADE54EA1}" destId="{78DD3DE2-B775-4757-A861-9E96842208DC}" srcOrd="0" destOrd="0" presId="urn:microsoft.com/office/officeart/2005/8/layout/chevron2"/>
    <dgm:cxn modelId="{5FF3B5A1-5CB8-482E-883A-C7AF8227C93B}" srcId="{ED83BB6B-ACB5-4D24-A8AB-7379AD171279}" destId="{CDF17843-A08B-48E6-A18E-92CEBC36F93D}" srcOrd="2" destOrd="0" parTransId="{A9A85B6E-57CC-4103-82CC-17F3B1DDC44E}" sibTransId="{9F72BC8E-F553-45B4-9DF4-DE5BF4640929}"/>
    <dgm:cxn modelId="{19299C2A-A62E-4C4B-98A7-5B2DE2F68391}" srcId="{CE4F7015-8F00-49D9-8D0B-45F0ACCD198E}" destId="{ED83BB6B-ACB5-4D24-A8AB-7379AD171279}" srcOrd="0" destOrd="0" parTransId="{F81441E1-750D-4256-B6FB-69EA150F6D72}" sibTransId="{A19B02DC-EBF8-497E-9421-3F09FD00AE77}"/>
    <dgm:cxn modelId="{A625D857-4110-4965-93EE-94594F665DA9}" srcId="{CE4F7015-8F00-49D9-8D0B-45F0ACCD198E}" destId="{D7B1CBEF-F0A0-4D68-A394-385BC3CABE4A}" srcOrd="1" destOrd="0" parTransId="{A487DAE9-92F1-4A79-9AF9-936DBB91E4D8}" sibTransId="{B99B66EF-0790-4503-85E7-F7DD1CAFB5C7}"/>
    <dgm:cxn modelId="{7E20A2AA-1546-48C2-8F37-E21A6CA02B20}" type="presOf" srcId="{D7B1CBEF-F0A0-4D68-A394-385BC3CABE4A}" destId="{AE65C8E2-EE17-4FA4-B20E-CA781F07F7C3}" srcOrd="0" destOrd="0" presId="urn:microsoft.com/office/officeart/2005/8/layout/chevron2"/>
    <dgm:cxn modelId="{E792BC21-8D01-4552-8BE3-3588655DD4B3}" srcId="{D7B1CBEF-F0A0-4D68-A394-385BC3CABE4A}" destId="{A3198A90-27BA-4969-A901-25C99FD0F56C}" srcOrd="0" destOrd="0" parTransId="{8C1F74D4-0683-4B4A-A253-AE9DE6417851}" sibTransId="{9D1A419D-1EF4-46DE-BA8A-91F0F8B58B3B}"/>
    <dgm:cxn modelId="{6EC713CF-F04F-4CB5-89F3-83995D8A19EC}" srcId="{D7B1CBEF-F0A0-4D68-A394-385BC3CABE4A}" destId="{4C23EBFB-A414-44DF-85A7-B781C8AF9155}" srcOrd="1" destOrd="0" parTransId="{24B56255-DE75-4B0F-AA18-C3591AD9FC0A}" sibTransId="{40727B39-A783-4BDE-8616-9A680F7F232F}"/>
    <dgm:cxn modelId="{FA4D19E4-CCE9-44B9-B66C-999E1477F110}" type="presParOf" srcId="{EF18632D-503F-40D4-A4B8-7BEDC9668D3A}" destId="{B569BBCD-E2A6-4374-8E7D-9C862732011B}" srcOrd="0" destOrd="0" presId="urn:microsoft.com/office/officeart/2005/8/layout/chevron2"/>
    <dgm:cxn modelId="{3316B974-B067-4530-8062-EB8D0B354835}" type="presParOf" srcId="{B569BBCD-E2A6-4374-8E7D-9C862732011B}" destId="{C2A10AE0-3858-4545-8A0A-84ADBB37F37F}" srcOrd="0" destOrd="0" presId="urn:microsoft.com/office/officeart/2005/8/layout/chevron2"/>
    <dgm:cxn modelId="{917BD0F6-ABFF-47C1-990D-5A9F7E58BCA0}" type="presParOf" srcId="{B569BBCD-E2A6-4374-8E7D-9C862732011B}" destId="{78DD3DE2-B775-4757-A861-9E96842208DC}" srcOrd="1" destOrd="0" presId="urn:microsoft.com/office/officeart/2005/8/layout/chevron2"/>
    <dgm:cxn modelId="{D8B4727F-75A2-43CB-938D-5351D3B1E471}" type="presParOf" srcId="{EF18632D-503F-40D4-A4B8-7BEDC9668D3A}" destId="{68143DB6-C77E-4A91-8175-646D24E78479}" srcOrd="1" destOrd="0" presId="urn:microsoft.com/office/officeart/2005/8/layout/chevron2"/>
    <dgm:cxn modelId="{DCAEC0E2-C02C-4398-955A-FFB504DAAD07}" type="presParOf" srcId="{EF18632D-503F-40D4-A4B8-7BEDC9668D3A}" destId="{D386B0AF-2844-490B-9AC6-18D66027C4F0}" srcOrd="2" destOrd="0" presId="urn:microsoft.com/office/officeart/2005/8/layout/chevron2"/>
    <dgm:cxn modelId="{4AE172B7-9A18-4B86-ACC9-D75A9E1DB88C}" type="presParOf" srcId="{D386B0AF-2844-490B-9AC6-18D66027C4F0}" destId="{AE65C8E2-EE17-4FA4-B20E-CA781F07F7C3}" srcOrd="0" destOrd="0" presId="urn:microsoft.com/office/officeart/2005/8/layout/chevron2"/>
    <dgm:cxn modelId="{79FFD963-3DE3-44D8-B2CD-3212E91E5CA1}" type="presParOf" srcId="{D386B0AF-2844-490B-9AC6-18D66027C4F0}" destId="{8C473CB0-0023-492F-9A82-DAA08AD4E283}" srcOrd="1" destOrd="0" presId="urn:microsoft.com/office/officeart/2005/8/layout/chevron2"/>
    <dgm:cxn modelId="{97B079A1-8508-41E5-B3C6-C61E9D5DE2DF}" type="presParOf" srcId="{EF18632D-503F-40D4-A4B8-7BEDC9668D3A}" destId="{7100BEF2-B379-46DD-8F40-89126B2DCA16}" srcOrd="3" destOrd="0" presId="urn:microsoft.com/office/officeart/2005/8/layout/chevron2"/>
    <dgm:cxn modelId="{2D9ACB2A-D2CF-40A5-8294-91A3A08715C7}" type="presParOf" srcId="{EF18632D-503F-40D4-A4B8-7BEDC9668D3A}" destId="{0B0B98DD-984B-4347-8CEC-492098CA9057}" srcOrd="4" destOrd="0" presId="urn:microsoft.com/office/officeart/2005/8/layout/chevron2"/>
    <dgm:cxn modelId="{FB1DA58D-11AD-41EB-AAC5-F9C1C5AB54D4}" type="presParOf" srcId="{0B0B98DD-984B-4347-8CEC-492098CA9057}" destId="{2AA4FC5A-0AC2-485C-B6A9-49342CBCC66E}" srcOrd="0" destOrd="0" presId="urn:microsoft.com/office/officeart/2005/8/layout/chevron2"/>
    <dgm:cxn modelId="{7E804A46-0EFC-4F08-B21D-23D653C7E615}" type="presParOf" srcId="{0B0B98DD-984B-4347-8CEC-492098CA9057}" destId="{00962B8D-114E-49A3-80F5-1BDD64F2F1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10AE0-3858-4545-8A0A-84ADBB37F37F}">
      <dsp:nvSpPr>
        <dsp:cNvPr id="0" name=""/>
        <dsp:cNvSpPr/>
      </dsp:nvSpPr>
      <dsp:spPr>
        <a:xfrm rot="5400000">
          <a:off x="-273205" y="275486"/>
          <a:ext cx="1470923" cy="924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7030A0"/>
            </a:solidFill>
            <a:latin typeface="Arial Black" pitchFamily="34" charset="0"/>
          </a:endParaRPr>
        </a:p>
      </dsp:txBody>
      <dsp:txXfrm rot="5400000">
        <a:off x="-273205" y="275486"/>
        <a:ext cx="1470923" cy="924513"/>
      </dsp:txXfrm>
    </dsp:sp>
    <dsp:sp modelId="{78DD3DE2-B775-4757-A861-9E96842208DC}">
      <dsp:nvSpPr>
        <dsp:cNvPr id="0" name=""/>
        <dsp:cNvSpPr/>
      </dsp:nvSpPr>
      <dsp:spPr>
        <a:xfrm rot="5400000">
          <a:off x="3666359" y="-2618780"/>
          <a:ext cx="957035" cy="6337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Видеть мир глазами детей.</a:t>
          </a:r>
          <a:endParaRPr lang="ru-RU" sz="2400" b="1" kern="1200" dirty="0">
            <a:solidFill>
              <a:schemeClr val="bg1">
                <a:lumMod val="60000"/>
                <a:lumOff val="4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Чаще хвалить, восхищаться детьми.</a:t>
          </a:r>
          <a:endParaRPr lang="ru-RU" sz="2400" b="1" kern="1200" dirty="0">
            <a:solidFill>
              <a:schemeClr val="bg1">
                <a:lumMod val="60000"/>
                <a:lumOff val="4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bg1">
                  <a:lumMod val="60000"/>
                  <a:lumOff val="40000"/>
                </a:schemeClr>
              </a:solidFill>
            </a:rPr>
            <a:t>ЧАЩЕ УЛЫБАТЬСЯ.</a:t>
          </a:r>
          <a:endParaRPr lang="ru-RU" sz="2000" b="1" kern="1200" dirty="0">
            <a:solidFill>
              <a:schemeClr val="bg1">
                <a:lumMod val="60000"/>
                <a:lumOff val="40000"/>
              </a:schemeClr>
            </a:solidFill>
          </a:endParaRPr>
        </a:p>
      </dsp:txBody>
      <dsp:txXfrm rot="5400000">
        <a:off x="3666359" y="-2618780"/>
        <a:ext cx="957035" cy="6337471"/>
      </dsp:txXfrm>
    </dsp:sp>
    <dsp:sp modelId="{AE65C8E2-EE17-4FA4-B20E-CA781F07F7C3}">
      <dsp:nvSpPr>
        <dsp:cNvPr id="0" name=""/>
        <dsp:cNvSpPr/>
      </dsp:nvSpPr>
      <dsp:spPr>
        <a:xfrm rot="5400000">
          <a:off x="-247390" y="1524877"/>
          <a:ext cx="1470923" cy="976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247390" y="1524877"/>
        <a:ext cx="1470923" cy="976141"/>
      </dsp:txXfrm>
    </dsp:sp>
    <dsp:sp modelId="{8C473CB0-0023-492F-9A82-DAA08AD4E283}">
      <dsp:nvSpPr>
        <dsp:cNvPr id="0" name=""/>
        <dsp:cNvSpPr/>
      </dsp:nvSpPr>
      <dsp:spPr>
        <a:xfrm rot="5400000">
          <a:off x="3666359" y="-1412731"/>
          <a:ext cx="957035" cy="6337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Быть терпеливой, не увлекаться нотациями.</a:t>
          </a:r>
          <a:endParaRPr lang="ru-RU" sz="2400" b="1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Отвечать на каждый вопрос.</a:t>
          </a:r>
          <a:endParaRPr lang="ru-RU" sz="2400" b="1" kern="1200" dirty="0">
            <a:solidFill>
              <a:srgbClr val="FF0000"/>
            </a:solidFill>
          </a:endParaRPr>
        </a:p>
      </dsp:txBody>
      <dsp:txXfrm rot="5400000">
        <a:off x="3666359" y="-1412731"/>
        <a:ext cx="957035" cy="6337471"/>
      </dsp:txXfrm>
    </dsp:sp>
    <dsp:sp modelId="{2AA4FC5A-0AC2-485C-B6A9-49342CBCC66E}">
      <dsp:nvSpPr>
        <dsp:cNvPr id="0" name=""/>
        <dsp:cNvSpPr/>
      </dsp:nvSpPr>
      <dsp:spPr>
        <a:xfrm rot="5400000">
          <a:off x="-247390" y="2800082"/>
          <a:ext cx="1470923" cy="9761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247390" y="2800082"/>
        <a:ext cx="1470923" cy="976141"/>
      </dsp:txXfrm>
    </dsp:sp>
    <dsp:sp modelId="{00962B8D-114E-49A3-80F5-1BDD64F2F1F6}">
      <dsp:nvSpPr>
        <dsp:cNvPr id="0" name=""/>
        <dsp:cNvSpPr/>
      </dsp:nvSpPr>
      <dsp:spPr>
        <a:xfrm rot="5400000">
          <a:off x="3666359" y="35256"/>
          <a:ext cx="957035" cy="6337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C3399"/>
              </a:solidFill>
            </a:rPr>
            <a:t>Продолжать учиться.</a:t>
          </a:r>
          <a:endParaRPr lang="ru-RU" sz="2400" b="1" kern="1200" dirty="0">
            <a:solidFill>
              <a:srgbClr val="CC3399"/>
            </a:solidFill>
          </a:endParaRPr>
        </a:p>
      </dsp:txBody>
      <dsp:txXfrm rot="5400000">
        <a:off x="3666359" y="35256"/>
        <a:ext cx="957035" cy="633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9A%D0%B0%D1%80%D1%82%D0%B8%D0%BD%D0%BA%D0%B8%20%D0%B4%D0%BB%D1%8F%20%D0%B2%D1%81%D1%82%D0%B0%D0%B2%D0%BE%D0%BA%20%D1%83%D0%B4%D0%B8%D0%B2%D0%BB%D0%B5%D0%BD%D0%B8%D0%B5&amp;img_url=http://forum.myjane.ru/album_thumbnail.php?pic_id=4494&amp;pos=10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15&amp;text=%D0%9A%D0%B0%D1%80%D1%82%D0%B8%D0%BD%D0%BA%D0%B8%20%D0%B4%D0%BB%D1%8F%20%D0%B2%D1%81%D1%82%D0%B0%D0%B2%D0%BE%D0%BA%20%D1%80%D0%BE%D0%B4%D0%B8%D1%82%D0%B5%D0%BB%D0%B8%20%D0%B8%20%D0%BF%D0%B5%D0%B4%D0%B0%D0%B3%D0%BE%D0%B3&amp;img_url=http://extend.schoolwires.com/clipartgallery/images/32924888.gif&amp;pos=458&amp;rpt=simag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arpovatn.narod.ru/DswMedia/dokladnasobranii2.doc" TargetMode="External"/><Relationship Id="rId2" Type="http://schemas.openxmlformats.org/officeDocument/2006/relationships/hyperlink" Target="http://karpovatn.narod.ru/DswMedia/dokladnasobranii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povatn.narod.ru/DswMedia/kakgotovitdomashneezadanie.doc" TargetMode="External"/><Relationship Id="rId5" Type="http://schemas.openxmlformats.org/officeDocument/2006/relationships/hyperlink" Target="http://karpovatn.narod.ru/DswMedia/rekomendaciiroditelyam.doc" TargetMode="External"/><Relationship Id="rId4" Type="http://schemas.openxmlformats.org/officeDocument/2006/relationships/hyperlink" Target="http://karpovatn.narod.ru/DswMedia/prakticheskierekomendacii.doc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4248472"/>
          </a:xfrm>
        </p:spPr>
        <p:txBody>
          <a:bodyPr/>
          <a:lstStyle/>
          <a:p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Скрябина Валентина Викторовна»</a:t>
            </a:r>
            <a:b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Классный руководитель </a:t>
            </a:r>
            <a:b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7класса</a:t>
            </a:r>
            <a:b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animashki.org/_bl/22/292048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8100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33375"/>
            <a:ext cx="7705725" cy="130968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FFBDBD"/>
                </a:solidFill>
              </a:rPr>
              <a:t>Цель воспитательной работы класса: </a:t>
            </a:r>
            <a:br>
              <a:rPr lang="ru-RU" sz="2000" dirty="0" smtClean="0">
                <a:solidFill>
                  <a:srgbClr val="FFBDBD"/>
                </a:solidFill>
              </a:rPr>
            </a:br>
            <a:r>
              <a:rPr lang="ru-RU" sz="2200" i="1" dirty="0" smtClean="0">
                <a:solidFill>
                  <a:srgbClr val="FFBDBD"/>
                </a:solidFill>
              </a:rPr>
              <a:t>Создать условия для развития творческой индивидуальности</a:t>
            </a:r>
            <a:r>
              <a:rPr lang="ru-RU" sz="2200" dirty="0" smtClean="0">
                <a:solidFill>
                  <a:srgbClr val="FFBDBD"/>
                </a:solidFill>
              </a:rPr>
              <a:t/>
            </a:r>
            <a:br>
              <a:rPr lang="ru-RU" sz="2200" dirty="0" smtClean="0">
                <a:solidFill>
                  <a:srgbClr val="FFBDBD"/>
                </a:solidFill>
              </a:rPr>
            </a:br>
            <a:r>
              <a:rPr lang="ru-RU" sz="2200" i="1" dirty="0" smtClean="0">
                <a:solidFill>
                  <a:srgbClr val="FFBDBD"/>
                </a:solidFill>
              </a:rPr>
              <a:t>личности младшего школьника.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29699" name="Freeform 3"/>
          <p:cNvSpPr>
            <a:spLocks/>
          </p:cNvSpPr>
          <p:nvPr/>
        </p:nvSpPr>
        <p:spPr bwMode="gray">
          <a:xfrm>
            <a:off x="1271588" y="4005263"/>
            <a:ext cx="7505700" cy="1312862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1C1C1C"/>
                </a:solidFill>
              </a:rPr>
              <a:t>Человек</a:t>
            </a:r>
            <a:endParaRPr lang="en-US" sz="3600" b="1" dirty="0">
              <a:solidFill>
                <a:srgbClr val="1C1C1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46425" y="3221038"/>
            <a:ext cx="3370263" cy="1144587"/>
            <a:chOff x="1383" y="1452"/>
            <a:chExt cx="2826" cy="596"/>
          </a:xfrm>
        </p:grpSpPr>
        <p:sp>
          <p:nvSpPr>
            <p:cNvPr id="9252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ltGray">
            <a:xfrm>
              <a:off x="1386" y="1452"/>
              <a:ext cx="2805" cy="54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1" name="AutoShape 8"/>
          <p:cNvSpPr>
            <a:spLocks noChangeArrowheads="1"/>
          </p:cNvSpPr>
          <p:nvPr/>
        </p:nvSpPr>
        <p:spPr bwMode="gray">
          <a:xfrm>
            <a:off x="3608388" y="3303588"/>
            <a:ext cx="566737" cy="231775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ltGray">
          <a:xfrm>
            <a:off x="1116013" y="2571750"/>
            <a:ext cx="2808287" cy="928688"/>
          </a:xfrm>
          <a:prstGeom prst="cube">
            <a:avLst>
              <a:gd name="adj" fmla="val 16879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gray">
          <a:xfrm>
            <a:off x="3995738" y="2636838"/>
            <a:ext cx="1223962" cy="1512887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ltGray">
          <a:xfrm>
            <a:off x="3571875" y="1357313"/>
            <a:ext cx="3071813" cy="121443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hlink">
                  <a:gamma/>
                  <a:shade val="8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gray">
          <a:xfrm>
            <a:off x="5719763" y="3303588"/>
            <a:ext cx="566737" cy="231775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ltGray">
          <a:xfrm>
            <a:off x="5435600" y="2571750"/>
            <a:ext cx="2736850" cy="1001713"/>
          </a:xfrm>
          <a:prstGeom prst="cube">
            <a:avLst>
              <a:gd name="adj" fmla="val 27395"/>
            </a:avLst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gray">
          <a:xfrm>
            <a:off x="714375" y="2492375"/>
            <a:ext cx="3209925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/>
              <a:t>2. Способствовать воспитанию мотивации здорового образа жизни, бережного отношения к природе, чувства ответственности за нее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gray">
          <a:xfrm>
            <a:off x="5435600" y="2565400"/>
            <a:ext cx="3279775" cy="1277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/>
              <a:t>4. Заложить основы культуры межличностных отношений и совместной деятельности на принципах честности, дружбы, трудолюбия и взаимопомощи.</a:t>
            </a:r>
          </a:p>
          <a:p>
            <a:endParaRPr lang="ru-RU" sz="1200" b="1"/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gray">
          <a:xfrm>
            <a:off x="3419475" y="1428750"/>
            <a:ext cx="3224213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1400" b="1" dirty="0" smtClean="0"/>
              <a:t>Продолжать </a:t>
            </a:r>
            <a:r>
              <a:rPr lang="ru-RU" sz="1400" b="1" dirty="0"/>
              <a:t>работу по формированию коллектива класса, через активизацию деятельности каждого </a:t>
            </a:r>
            <a:r>
              <a:rPr lang="ru-RU" sz="1400" b="1" dirty="0" smtClean="0"/>
              <a:t>ребенка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230" name="Rectangle 18"/>
          <p:cNvSpPr>
            <a:spLocks noChangeArrowheads="1"/>
          </p:cNvSpPr>
          <p:nvPr/>
        </p:nvSpPr>
        <p:spPr bwMode="gray">
          <a:xfrm rot="-982939">
            <a:off x="7326313" y="4935429"/>
            <a:ext cx="127317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Человек и его окружение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0" y="1700213"/>
            <a:ext cx="3357563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1600" b="1">
                <a:solidFill>
                  <a:schemeClr val="tx2"/>
                </a:solidFill>
              </a:rPr>
              <a:t>Задачи воспитательной работы класса:</a:t>
            </a:r>
            <a:endParaRPr lang="en-US" sz="1600" b="1">
              <a:solidFill>
                <a:schemeClr val="tx2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709988" y="4857750"/>
            <a:ext cx="2576512" cy="1500188"/>
            <a:chOff x="2457" y="2000"/>
            <a:chExt cx="901" cy="888"/>
          </a:xfrm>
        </p:grpSpPr>
        <p:pic>
          <p:nvPicPr>
            <p:cNvPr id="9236" name="Picture 21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Oval 22"/>
            <p:cNvGrpSpPr>
              <a:grpSpLocks/>
            </p:cNvGrpSpPr>
            <p:nvPr/>
          </p:nvGrpSpPr>
          <p:grpSpPr bwMode="auto">
            <a:xfrm>
              <a:off x="2456" y="1997"/>
              <a:ext cx="897" cy="895"/>
              <a:chOff x="3706368" y="4852416"/>
              <a:chExt cx="2566416" cy="1511808"/>
            </a:xfrm>
          </p:grpSpPr>
          <p:pic>
            <p:nvPicPr>
              <p:cNvPr id="9250" name="Oval 22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ltGray">
              <a:xfrm>
                <a:off x="3706368" y="4852416"/>
                <a:ext cx="2566416" cy="15118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1" name="Text Box 21"/>
              <p:cNvSpPr txBox="1">
                <a:spLocks noChangeArrowheads="1"/>
              </p:cNvSpPr>
              <p:nvPr/>
            </p:nvSpPr>
            <p:spPr bwMode="auto">
              <a:xfrm>
                <a:off x="4084802" y="5077459"/>
                <a:ext cx="1809742" cy="106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38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 w 1321"/>
                <a:gd name="T1" fmla="*/ 0 h 712"/>
                <a:gd name="T2" fmla="*/ 1 w 1321"/>
                <a:gd name="T3" fmla="*/ 0 h 712"/>
                <a:gd name="T4" fmla="*/ 1 w 1321"/>
                <a:gd name="T5" fmla="*/ 0 h 712"/>
                <a:gd name="T6" fmla="*/ 1 w 1321"/>
                <a:gd name="T7" fmla="*/ 0 h 712"/>
                <a:gd name="T8" fmla="*/ 1 w 1321"/>
                <a:gd name="T9" fmla="*/ 0 h 712"/>
                <a:gd name="T10" fmla="*/ 1 w 1321"/>
                <a:gd name="T11" fmla="*/ 0 h 712"/>
                <a:gd name="T12" fmla="*/ 1 w 1321"/>
                <a:gd name="T13" fmla="*/ 0 h 712"/>
                <a:gd name="T14" fmla="*/ 1 w 1321"/>
                <a:gd name="T15" fmla="*/ 0 h 712"/>
                <a:gd name="T16" fmla="*/ 1 w 1321"/>
                <a:gd name="T17" fmla="*/ 0 h 712"/>
                <a:gd name="T18" fmla="*/ 1 w 1321"/>
                <a:gd name="T19" fmla="*/ 0 h 712"/>
                <a:gd name="T20" fmla="*/ 1 w 1321"/>
                <a:gd name="T21" fmla="*/ 0 h 712"/>
                <a:gd name="T22" fmla="*/ 1 w 1321"/>
                <a:gd name="T23" fmla="*/ 0 h 712"/>
                <a:gd name="T24" fmla="*/ 1 w 1321"/>
                <a:gd name="T25" fmla="*/ 0 h 712"/>
                <a:gd name="T26" fmla="*/ 1 w 1321"/>
                <a:gd name="T27" fmla="*/ 0 h 712"/>
                <a:gd name="T28" fmla="*/ 1 w 1321"/>
                <a:gd name="T29" fmla="*/ 0 h 712"/>
                <a:gd name="T30" fmla="*/ 1 w 1321"/>
                <a:gd name="T31" fmla="*/ 0 h 712"/>
                <a:gd name="T32" fmla="*/ 1 w 1321"/>
                <a:gd name="T33" fmla="*/ 0 h 712"/>
                <a:gd name="T34" fmla="*/ 1 w 1321"/>
                <a:gd name="T35" fmla="*/ 0 h 712"/>
                <a:gd name="T36" fmla="*/ 1 w 1321"/>
                <a:gd name="T37" fmla="*/ 0 h 712"/>
                <a:gd name="T38" fmla="*/ 1 w 1321"/>
                <a:gd name="T39" fmla="*/ 0 h 712"/>
                <a:gd name="T40" fmla="*/ 1 w 1321"/>
                <a:gd name="T41" fmla="*/ 0 h 712"/>
                <a:gd name="T42" fmla="*/ 1 w 1321"/>
                <a:gd name="T43" fmla="*/ 0 h 712"/>
                <a:gd name="T44" fmla="*/ 1 w 1321"/>
                <a:gd name="T45" fmla="*/ 0 h 712"/>
                <a:gd name="T46" fmla="*/ 1 w 1321"/>
                <a:gd name="T47" fmla="*/ 0 h 712"/>
                <a:gd name="T48" fmla="*/ 1 w 1321"/>
                <a:gd name="T49" fmla="*/ 0 h 712"/>
                <a:gd name="T50" fmla="*/ 1 w 1321"/>
                <a:gd name="T51" fmla="*/ 0 h 712"/>
                <a:gd name="T52" fmla="*/ 1 w 1321"/>
                <a:gd name="T53" fmla="*/ 0 h 712"/>
                <a:gd name="T54" fmla="*/ 1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1 w 1321"/>
                <a:gd name="T61" fmla="*/ 0 h 712"/>
                <a:gd name="T62" fmla="*/ 1 w 1321"/>
                <a:gd name="T63" fmla="*/ 0 h 712"/>
                <a:gd name="T64" fmla="*/ 1 w 1321"/>
                <a:gd name="T65" fmla="*/ 0 h 712"/>
                <a:gd name="T66" fmla="*/ 1 w 1321"/>
                <a:gd name="T67" fmla="*/ 0 h 712"/>
                <a:gd name="T68" fmla="*/ 1 w 1321"/>
                <a:gd name="T69" fmla="*/ 0 h 712"/>
                <a:gd name="T70" fmla="*/ 1 w 1321"/>
                <a:gd name="T71" fmla="*/ 0 h 712"/>
                <a:gd name="T72" fmla="*/ 1 w 1321"/>
                <a:gd name="T73" fmla="*/ 0 h 712"/>
                <a:gd name="T74" fmla="*/ 1 w 1321"/>
                <a:gd name="T75" fmla="*/ 0 h 712"/>
                <a:gd name="T76" fmla="*/ 1 w 1321"/>
                <a:gd name="T77" fmla="*/ 0 h 712"/>
                <a:gd name="T78" fmla="*/ 1 w 1321"/>
                <a:gd name="T79" fmla="*/ 0 h 712"/>
                <a:gd name="T80" fmla="*/ 1 w 1321"/>
                <a:gd name="T81" fmla="*/ 0 h 712"/>
                <a:gd name="T82" fmla="*/ 1 w 1321"/>
                <a:gd name="T83" fmla="*/ 0 h 712"/>
                <a:gd name="T84" fmla="*/ 1 w 1321"/>
                <a:gd name="T85" fmla="*/ 0 h 712"/>
                <a:gd name="T86" fmla="*/ 1 w 1321"/>
                <a:gd name="T87" fmla="*/ 0 h 712"/>
                <a:gd name="T88" fmla="*/ 1 w 1321"/>
                <a:gd name="T89" fmla="*/ 0 h 712"/>
                <a:gd name="T90" fmla="*/ 1 w 1321"/>
                <a:gd name="T91" fmla="*/ 0 h 712"/>
                <a:gd name="T92" fmla="*/ 1 w 1321"/>
                <a:gd name="T93" fmla="*/ 0 h 712"/>
                <a:gd name="T94" fmla="*/ 1 w 1321"/>
                <a:gd name="T95" fmla="*/ 0 h 712"/>
                <a:gd name="T96" fmla="*/ 1 w 1321"/>
                <a:gd name="T97" fmla="*/ 0 h 712"/>
                <a:gd name="T98" fmla="*/ 1 w 1321"/>
                <a:gd name="T99" fmla="*/ 0 h 712"/>
                <a:gd name="T100" fmla="*/ 1 w 1321"/>
                <a:gd name="T101" fmla="*/ 0 h 712"/>
                <a:gd name="T102" fmla="*/ 1 w 1321"/>
                <a:gd name="T103" fmla="*/ 0 h 712"/>
                <a:gd name="T104" fmla="*/ 1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246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7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8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9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9242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3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4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45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3" name="Text Box 35"/>
          <p:cNvSpPr txBox="1">
            <a:spLocks noChangeArrowheads="1"/>
          </p:cNvSpPr>
          <p:nvPr/>
        </p:nvSpPr>
        <p:spPr bwMode="gray">
          <a:xfrm>
            <a:off x="3857625" y="5000625"/>
            <a:ext cx="242887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Содействие формированию у детей нравственной направленности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234" name="Rectangle 17"/>
          <p:cNvSpPr>
            <a:spLocks noChangeArrowheads="1"/>
          </p:cNvSpPr>
          <p:nvPr/>
        </p:nvSpPr>
        <p:spPr bwMode="gray">
          <a:xfrm rot="1218268">
            <a:off x="800100" y="5130800"/>
            <a:ext cx="22653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Добро, труд, сотрудничество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35" name="Прямоугольник 39"/>
          <p:cNvSpPr>
            <a:spLocks noChangeArrowheads="1"/>
          </p:cNvSpPr>
          <p:nvPr/>
        </p:nvSpPr>
        <p:spPr bwMode="auto">
          <a:xfrm>
            <a:off x="3924300" y="2924175"/>
            <a:ext cx="179982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FFFF00"/>
                </a:solidFill>
              </a:rPr>
              <a:t>3. </a:t>
            </a:r>
            <a:r>
              <a:rPr lang="ru-RU" sz="1300" b="1" dirty="0" smtClean="0">
                <a:solidFill>
                  <a:srgbClr val="FFFF00"/>
                </a:solidFill>
              </a:rPr>
              <a:t>Продолжить развивать </a:t>
            </a:r>
            <a:r>
              <a:rPr lang="ru-RU" sz="1300" b="1" dirty="0">
                <a:solidFill>
                  <a:srgbClr val="FFFF00"/>
                </a:solidFill>
              </a:rPr>
              <a:t>способности, формирование эстетических потребностей и вкусов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69342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Изучение воспитанности учащихся (результаты диагностики)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gray">
          <a:xfrm>
            <a:off x="5214938" y="4929188"/>
            <a:ext cx="3643312" cy="71437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1071563" y="5000625"/>
            <a:ext cx="3857625" cy="71437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r>
              <a:rPr lang="ru-RU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         Средний         Хороший        Высокий</a:t>
            </a:r>
          </a:p>
          <a:p>
            <a:r>
              <a:rPr lang="ru-RU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         уровень          </a:t>
            </a:r>
            <a:r>
              <a:rPr lang="ru-RU" sz="12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уровень</a:t>
            </a:r>
            <a:r>
              <a:rPr lang="ru-RU" sz="12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1200" b="1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уровень</a:t>
            </a:r>
            <a:endParaRPr lang="ru-RU" sz="12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86063" y="3068638"/>
            <a:ext cx="671512" cy="2160587"/>
            <a:chOff x="2111" y="2247"/>
            <a:chExt cx="592" cy="1034"/>
          </a:xfrm>
        </p:grpSpPr>
        <p:sp>
          <p:nvSpPr>
            <p:cNvPr id="35846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847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6" name="Text Box 8"/>
          <p:cNvSpPr txBox="1">
            <a:spLocks noChangeArrowheads="1"/>
          </p:cNvSpPr>
          <p:nvPr/>
        </p:nvSpPr>
        <p:spPr bwMode="gray">
          <a:xfrm>
            <a:off x="5143500" y="5143500"/>
            <a:ext cx="941388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80808"/>
                </a:solidFill>
              </a:rPr>
              <a:t>Средний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80808"/>
                </a:solidFill>
              </a:rPr>
              <a:t> уровень</a:t>
            </a:r>
            <a:endParaRPr lang="en-US" sz="1200" b="1">
              <a:solidFill>
                <a:srgbClr val="080808"/>
              </a:solidFill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gray">
          <a:xfrm>
            <a:off x="6011863" y="5143500"/>
            <a:ext cx="1296987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80808"/>
                </a:solidFill>
              </a:rPr>
              <a:t> Хороший 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80808"/>
                </a:solidFill>
              </a:rPr>
              <a:t>уровень</a:t>
            </a:r>
            <a:endParaRPr lang="en-US" sz="1200" b="1">
              <a:solidFill>
                <a:srgbClr val="080808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gray">
          <a:xfrm>
            <a:off x="7019925" y="5000625"/>
            <a:ext cx="15843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80808"/>
                </a:solidFill>
              </a:rPr>
              <a:t>Высокий</a:t>
            </a:r>
          </a:p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80808"/>
                </a:solidFill>
              </a:rPr>
              <a:t> уровень</a:t>
            </a:r>
            <a:endParaRPr lang="en-US" sz="1200" b="1">
              <a:solidFill>
                <a:srgbClr val="080808"/>
              </a:solidFill>
            </a:endParaRP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gray">
          <a:xfrm>
            <a:off x="2803525" y="3767138"/>
            <a:ext cx="6667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38</a:t>
            </a: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%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643313" y="2428875"/>
            <a:ext cx="985837" cy="2786063"/>
            <a:chOff x="2111" y="2247"/>
            <a:chExt cx="592" cy="1034"/>
          </a:xfrm>
        </p:grpSpPr>
        <p:sp>
          <p:nvSpPr>
            <p:cNvPr id="35862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3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4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1" name="Text Box 24"/>
          <p:cNvSpPr txBox="1">
            <a:spLocks noChangeArrowheads="1"/>
          </p:cNvSpPr>
          <p:nvPr/>
        </p:nvSpPr>
        <p:spPr bwMode="gray">
          <a:xfrm>
            <a:off x="3667125" y="3446463"/>
            <a:ext cx="8874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56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%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051720" y="4293096"/>
            <a:ext cx="527050" cy="863600"/>
            <a:chOff x="2111" y="2247"/>
            <a:chExt cx="592" cy="1034"/>
          </a:xfrm>
        </p:grpSpPr>
        <p:sp>
          <p:nvSpPr>
            <p:cNvPr id="35866" name="Freeform 26"/>
            <p:cNvSpPr>
              <a:spLocks/>
            </p:cNvSpPr>
            <p:nvPr/>
          </p:nvSpPr>
          <p:spPr bwMode="gray">
            <a:xfrm>
              <a:off x="2111" y="2448"/>
              <a:ext cx="592" cy="833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67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200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3" name="Text Box 28"/>
          <p:cNvSpPr txBox="1">
            <a:spLocks noChangeArrowheads="1"/>
          </p:cNvSpPr>
          <p:nvPr/>
        </p:nvSpPr>
        <p:spPr bwMode="gray">
          <a:xfrm>
            <a:off x="1892300" y="4572000"/>
            <a:ext cx="6191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1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%</a:t>
            </a:r>
            <a:endParaRPr lang="en-US" sz="1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358063" y="1857375"/>
            <a:ext cx="1079500" cy="3286125"/>
            <a:chOff x="4466" y="2053"/>
            <a:chExt cx="590" cy="1177"/>
          </a:xfrm>
        </p:grpSpPr>
        <p:sp>
          <p:nvSpPr>
            <p:cNvPr id="35870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1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hlink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5" name="Text Box 32"/>
          <p:cNvSpPr txBox="1">
            <a:spLocks noChangeArrowheads="1"/>
          </p:cNvSpPr>
          <p:nvPr/>
        </p:nvSpPr>
        <p:spPr bwMode="gray">
          <a:xfrm>
            <a:off x="7404100" y="3446463"/>
            <a:ext cx="7683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00000"/>
                </a:solidFill>
              </a:rPr>
              <a:t>72%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215063" y="3143250"/>
            <a:ext cx="993775" cy="2009775"/>
            <a:chOff x="4466" y="2053"/>
            <a:chExt cx="590" cy="1177"/>
          </a:xfrm>
        </p:grpSpPr>
        <p:sp>
          <p:nvSpPr>
            <p:cNvPr id="35874" name="Freeform 34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5" name="Oval 35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chemeClr val="hlink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652120" y="4221088"/>
            <a:ext cx="428625" cy="741362"/>
            <a:chOff x="4466" y="2053"/>
            <a:chExt cx="590" cy="1177"/>
          </a:xfrm>
        </p:grpSpPr>
        <p:sp>
          <p:nvSpPr>
            <p:cNvPr id="35877" name="Freeform 37"/>
            <p:cNvSpPr>
              <a:spLocks/>
            </p:cNvSpPr>
            <p:nvPr/>
          </p:nvSpPr>
          <p:spPr bwMode="gray">
            <a:xfrm>
              <a:off x="4466" y="2260"/>
              <a:ext cx="590" cy="970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878" name="Oval 38"/>
            <p:cNvSpPr>
              <a:spLocks noChangeArrowheads="1"/>
            </p:cNvSpPr>
            <p:nvPr/>
          </p:nvSpPr>
          <p:spPr bwMode="gray">
            <a:xfrm>
              <a:off x="4641" y="2053"/>
              <a:ext cx="214" cy="224"/>
            </a:xfrm>
            <a:prstGeom prst="ellipse">
              <a:avLst/>
            </a:prstGeom>
            <a:solidFill>
              <a:schemeClr val="hlink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8" name="Text Box 39"/>
          <p:cNvSpPr txBox="1">
            <a:spLocks noChangeArrowheads="1"/>
          </p:cNvSpPr>
          <p:nvPr/>
        </p:nvSpPr>
        <p:spPr bwMode="gray">
          <a:xfrm>
            <a:off x="5572125" y="4616450"/>
            <a:ext cx="6223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</a:rPr>
              <a:t>0</a:t>
            </a:r>
            <a:r>
              <a:rPr lang="en-US" sz="14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0259" name="Text Box 40"/>
          <p:cNvSpPr txBox="1">
            <a:spLocks noChangeArrowheads="1"/>
          </p:cNvSpPr>
          <p:nvPr/>
        </p:nvSpPr>
        <p:spPr bwMode="gray">
          <a:xfrm>
            <a:off x="6437313" y="3729038"/>
            <a:ext cx="7127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C00000"/>
                </a:solidFill>
              </a:rPr>
              <a:t>28</a:t>
            </a:r>
            <a:r>
              <a:rPr lang="en-US" sz="1600" b="1" dirty="0">
                <a:solidFill>
                  <a:srgbClr val="C00000"/>
                </a:solidFill>
              </a:rPr>
              <a:t>%</a:t>
            </a:r>
          </a:p>
        </p:txBody>
      </p:sp>
      <p:sp>
        <p:nvSpPr>
          <p:cNvPr id="10260" name="Прямоугольник 31"/>
          <p:cNvSpPr>
            <a:spLocks noChangeArrowheads="1"/>
          </p:cNvSpPr>
          <p:nvPr/>
        </p:nvSpPr>
        <p:spPr bwMode="auto">
          <a:xfrm>
            <a:off x="971550" y="600075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                         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67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Мои заповеди:</a:t>
            </a:r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</a:b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2071678"/>
          <a:ext cx="7313613" cy="402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>
          <a:blip r:embed="rId2" cstate="print"/>
          <a:srcRect l="26863" t="22986" r="24664" b="18108"/>
          <a:stretch>
            <a:fillRect/>
          </a:stretch>
        </p:blipFill>
        <p:spPr bwMode="auto">
          <a:xfrm>
            <a:off x="179512" y="260648"/>
            <a:ext cx="8429921" cy="6408712"/>
          </a:xfrm>
          <a:prstGeom prst="rect">
            <a:avLst/>
          </a:prstGeom>
          <a:noFill/>
        </p:spPr>
      </p:pic>
      <p:pic>
        <p:nvPicPr>
          <p:cNvPr id="12290" name="Picture 2" descr="http://animashki.org/_bl/23/014724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955" y="528935"/>
            <a:ext cx="8542851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ингредиент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моего рецепта воспитания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«Доброта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вещь удивительная.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сближает, как ничто  другое,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тот язык, на котором мы только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можем понять друг друга»,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писал В. Розов.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Берём доброту и добавляем к ней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 descr="0f32bd9346b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28184" y="4104808"/>
            <a:ext cx="2699792" cy="275319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04664"/>
            <a:ext cx="92818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годы работы я прочно усвоила главное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правило поведения: нужно вести себя так, чтобы ученик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уверен, что учитель его любит.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мысли и сегодня, завтра будут вести меня  к порогу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моей школы. И я снова буду сдавать экзамен «на учителя»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своими ребятами. И снова, как всегда, со мной будут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 прямота в словах и поступках,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решительность в действиях, благодаря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которым может   состояться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Учитель-Воспитатель, несущий знания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нравственные ценности детям.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395" y="620688"/>
            <a:ext cx="89536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составляющей   воспитания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авторитетному мнению Дейла Карнеги,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создает счастье в доме, служит паролем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друзей. Она ничего не стоит, но много дает».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«лучшее противоядие, созданное природой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неприятностей». Не у всех получается жить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светло и улыбчиво, но этому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учиться.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nimashki.org/_bl/21/876697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36912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Третьей  составляющей   воспитания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считаю улыбку.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авторитетному мнению Дейла Карнеги,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улыбка «создает счастье в доме, служит паролем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друзей. Она ничего не стоит, но много дает».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«лучшее противоядие, созданное природой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неприятностей». Не у всех получается жить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светло и улыбчиво, но этому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учиться.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908720"/>
            <a:ext cx="914558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Взаимопонимание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рождает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духовную близость,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жажду сопереживания,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сотворчества и сотрудничества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и есть, на мой взгляд,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основа воспитания личности,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img0.liveinternet.ru/images/attach/c/2/74/447/74447772_cde3b1154d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995937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6-tub-ru.yandex.net/i?id=358133740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847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Пятым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ингредиентом я назвала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удивление.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любое  познание начинается с удивления.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человека и всей цивилизации похож на путь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цветка, питающегося соками родной земли и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распускающегося навстречу светоносным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лучам солнца. Его движение не надо направлять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организовывать. Не требуется указывать цветку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размеры его стебля, он сам будет расти таким,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ему предназначено быть.  Нам остается лишь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предугадать и обеспечить те условия, в которых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наибольшей степени реализуется природный дар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ученика в учении и воспитании.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ученика</a:t>
            </a:r>
            <a:endParaRPr lang="ru-RU" sz="2800" b="1" dirty="0" smtClean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8604448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endParaRPr lang="ru-RU" sz="4600" b="1" i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lnSpc>
                <a:spcPts val="4500"/>
              </a:lnSpc>
            </a:pPr>
            <a:endParaRPr lang="ru-RU" sz="4600" b="1" i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>
              <a:lnSpc>
                <a:spcPts val="4500"/>
              </a:lnSpc>
            </a:pPr>
            <a:endParaRPr lang="ru-RU" sz="4600" b="1" i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61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6100" b="1" i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1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Развитие творческих способностей учащихся»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86104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Если ты не можешь быть широкой дорогой, 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будь узенькой тропинкой.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Если ты не можешь быть солнцем, 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будь звездой на небе.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Только найди свое дело и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старайся стать самым лучшим.</a:t>
            </a:r>
            <a:b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Дуглас </a:t>
            </a:r>
            <a:r>
              <a:rPr lang="ru-RU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Мэллох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0" name="Picture 2" descr="http://animashki.org/_bl/27/561248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157192"/>
            <a:ext cx="3401616" cy="1700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Воспитательная система классного руководителя не была бы полной без участия родителей. В классе очень тесный контакт с родителями, взаимопонимание и доверие. Ни один праздник не обходится без участия родителей. Они всегда интересуются жизнью детей в школе, посещают родительские собрания, помогают в художественном оформлении класса к какому-либо мероприятию. </a:t>
            </a:r>
          </a:p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Мы с родителями - партнёры в воспитании ребёнка, а это означает равенство сторон, взаимное уважение, заинтересованность в успешном осуществлении сотрудничества, поддержка и помощь.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8-tub-ru.yandex.net/i?id=89272947-0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64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028343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Воспитательная система классного руководителя не была бы полной без участия родителей. В классе очень тесный контакт с родителями, взаимопонимание и доверие. Ни один праздник не обходится без участия родителей. Они всегда интересуются жизнью детей в школе, посещают родительские собрания, помогают в художественном оформлении класса к какому-либо мероприятию.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Мы с родителями - партнёры в воспитании ребёнка, а это означает равенство сторон, взаимное уважение, заинтересованность в успешном осуществлении сотрудничества, поддержка и помощь.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548680"/>
            <a:ext cx="8238089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«Доклады на родительском собрании»</a:t>
            </a:r>
          </a:p>
          <a:p>
            <a:pPr algn="ctr"/>
            <a:endParaRPr lang="ru-RU" sz="36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Как приохотить ребёнка к чтению.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Воспитание у школьников сознательного отношения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к выполнению домашних заданий.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Практические рекомендации родителям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учащихся начальной школы.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Рекомендации родителям.</a:t>
            </a: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Как готовить домашнее задание по учебнику.</a:t>
            </a:r>
            <a:endParaRPr kumimoji="0" lang="ru-RU" sz="2400" b="0" i="1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Результативность работы</a:t>
            </a:r>
            <a:endParaRPr lang="ru-RU" sz="4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Результаты воспитательной деятельности этого учебного года меня радуют. У ребят заметно развиваются лидерские навыки, умения самостоятельно принимать решения, проявляя свои личностные способности, они приобрели такие качества как общительность; терпимость; доброжелательность; принципиальность; увлеченность; настойчивость; способность разрешать конфликты и смягчать разногласия; самостоятельность; активность; самообладание; рефлексию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389548"/>
            <a:ext cx="88924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30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ребятишками растем,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Учимся, смеемся, злимся, плачем,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Но лишь рядом с ними мы живем,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Рядом с ними ищем мы удач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animashki.org/_bl/23/923929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691276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animashki.org/_bl/25/696472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Любой опыт начинается с постижения азов. Профессия учитель складывается из очень близких понятий: учитель – педагог – наставник – классный руководитель. Они не могут существовать раздельно. Разве может педагог учить, не наставляя, не воспитывая? В.А.Сухомлинский писал, что «человек, который встречается с учениками только на уроке – по одну сторону учительского стола, а по другую обучаемые – не знает детской души», а кто не знает детской души и кто не знает ребенка, тот не может быть воспитателем». Я абсолютно с ним согласна. Но как стать настоящим учителем, классным руководителем, как верно вести за собой, как правильно воспитывать?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nimashki.org/_bl/22/3099680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0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«Чтобы дать ребенку искорку знаний, воспитателю надо впитать целое море света».  </a:t>
            </a:r>
          </a:p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   Сухомлинский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rerru.com/lika.rirri.com/images/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Моя работа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Пред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судьбой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преклоняю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колени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Быть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учителем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это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прекрасно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пройдет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изведает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тленья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Лишь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любовь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над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которой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властны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года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беда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обида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Все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времени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скрыто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верьте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учителя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только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для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вида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Разделилось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четверти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сердце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Входит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в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класс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ценитель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покоя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заученных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правил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хранитель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...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Только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сердце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пылая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любовью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Может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выстрадать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званье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"</a:t>
            </a:r>
            <a:r>
              <a:rPr lang="en-US" sz="2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учитель</a:t>
            </a:r>
            <a: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". </a:t>
            </a:r>
            <a:br>
              <a:rPr lang="en-US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88640"/>
            <a:ext cx="884543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Взяв классное руководство, я приобрела роль второй мамы.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класса стала опорой и поддержкой во всём.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доверяют сокровенные тайны, которые я берегу. Я хохочу,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девчонка, вместе с детьми и огорчаюсь, когда плачут они.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Пытаюсь дать мудрый совет, как правильно поступить в той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иной ситуации. Дети и родители в шутку назвали мой номер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телефона «телефоном спасения».   Каждый день я прихожу к своим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ученикам, общаюсь с ними, делюсь своими мыслями и опытом.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олностью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вкладывая все свои знания и умения, стараясь оставить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след в воспитании подрастающего поколения, я стремлюсь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вместе со своими учениками открывать новое в обыденном, глубокое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простом, удивительное в скучном. Только так можно найти путь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раскрытию способностей ребенка: в этом заключается вся соль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учительской профессии.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убеждена, что у меня будет много таких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мгновений, когда усталость, тревоги, бессонные ночи перекроются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радостью и гордостью за своих воспитанников, и я скажу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себе: «Все-таки моя профессия – лучшая в мире!»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animashki.org/_bl/22/744311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9718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hotostart.info/images/648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26127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Смотреть, как растёт маленький человек, - всё равно, что наблюдать, как из крошечного бутона распускается цветок. Никто не знает точно, каким он будет, когда расцветёт, - можно только мечтать и надеяться. Но тем больше наша гордость и радость, когда ты видишь, каким замечательным человеком становится ребёнок.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208912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Мой девиз:</a:t>
            </a:r>
          </a:p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«Сотрудничать с детьми</a:t>
            </a:r>
          </a:p>
          <a:p>
            <a:pPr algn="ctr">
              <a:lnSpc>
                <a:spcPts val="5000"/>
              </a:lnSpc>
            </a:pPr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родителями, а не </a:t>
            </a:r>
          </a:p>
          <a:p>
            <a:pPr algn="ctr">
              <a:lnSpc>
                <a:spcPts val="5000"/>
              </a:lnSpc>
            </a:pPr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руководить ими »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pPr algn="ctr">
              <a:buFontTx/>
              <a:buChar char="-"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TULUGANOVKA_RODNAIa</Template>
  <TotalTime>1261</TotalTime>
  <Words>1254</Words>
  <Application>Microsoft Office PowerPoint</Application>
  <PresentationFormat>Экран (4:3)</PresentationFormat>
  <Paragraphs>150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Океан</vt:lpstr>
      <vt:lpstr>« Скрябина Валентина Викторовна»  Классный руководитель  7класса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Цель воспитательной работы класса:  Создать условия для развития творческой индивидуальности личности младшего школьника.   </vt:lpstr>
      <vt:lpstr>Изучение воспитанности учащихся (результаты диагностики)</vt:lpstr>
      <vt:lpstr>   Мои заповеди: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Свекла</cp:lastModifiedBy>
  <cp:revision>53</cp:revision>
  <dcterms:created xsi:type="dcterms:W3CDTF">2012-10-25T13:16:36Z</dcterms:created>
  <dcterms:modified xsi:type="dcterms:W3CDTF">2016-01-27T23:12:16Z</dcterms:modified>
</cp:coreProperties>
</file>