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80" r:id="rId4"/>
    <p:sldId id="260" r:id="rId5"/>
    <p:sldId id="261" r:id="rId6"/>
    <p:sldId id="262" r:id="rId7"/>
    <p:sldId id="284" r:id="rId8"/>
    <p:sldId id="281" r:id="rId9"/>
    <p:sldId id="282" r:id="rId10"/>
    <p:sldId id="283" r:id="rId11"/>
    <p:sldId id="265" r:id="rId12"/>
    <p:sldId id="285" r:id="rId13"/>
    <p:sldId id="286" r:id="rId14"/>
    <p:sldId id="263" r:id="rId15"/>
    <p:sldId id="275" r:id="rId1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4030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030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00A52-E6BB-49DC-81AE-FF72137B00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B33E3-23BE-4836-BB47-A83DD0BAC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A5844-3DA0-4583-BCEA-10A973D804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44295-CFB3-422C-96D0-6B542B2C1A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AE15A-EDA5-47EF-8D43-6F4B7006D3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05E23-B900-4CC3-9E84-4A3FD314C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7228A-AB68-4B97-AAE9-09806885F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1C0E6-F252-4868-B895-6C28E1D4F3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833D9-53CE-4DA8-B7DB-E8EE988793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9FFD2-83E9-4EBE-9AF2-157389853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943D6-7B49-4541-852D-025339EB96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30BA0-FD4A-4050-9EDE-C231A6FAA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D4665-02DB-4C0C-B785-A080439D2D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3926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926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3927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927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927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927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927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927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927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927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927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3927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928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928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28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28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8AECA13-F8AC-4934-97D7-1683A506A1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namangan34.connect.uz/nuraniya34/s_3.gif" TargetMode="External"/><Relationship Id="rId7" Type="http://schemas.openxmlformats.org/officeDocument/2006/relationships/image" Target="http://namangan34.connect.uz/nuraniya34/s_2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http://namangan34.connect.uz/nuraniya34/s_1.gif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642938"/>
            <a:ext cx="7753350" cy="501808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i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«Интерактивные </a:t>
            </a:r>
            <a:r>
              <a:rPr lang="ru-RU" sz="3200" i="1" smtClean="0">
                <a:latin typeface="Times New Roman" pitchFamily="18" charset="0"/>
                <a:cs typeface="Times New Roman" pitchFamily="18" charset="0"/>
              </a:rPr>
              <a:t>методы обучения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на уроках истории и во внеурочной деятельности как средство воспитания гражданско-патриотической позиции».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>
                <a:effectLst/>
                <a:latin typeface="Monotype Corsiva" pitchFamily="66" charset="0"/>
              </a:rPr>
              <a:t/>
            </a:r>
            <a:br>
              <a:rPr lang="ru-RU" sz="5400" dirty="0" smtClean="0">
                <a:effectLst/>
                <a:latin typeface="Monotype Corsiva" pitchFamily="66" charset="0"/>
              </a:rPr>
            </a:br>
            <a:r>
              <a:rPr lang="ru-RU" sz="4800" dirty="0" smtClean="0">
                <a:effectLst/>
                <a:latin typeface="Monotype Corsiva" pitchFamily="66" charset="0"/>
              </a:rPr>
              <a:t/>
            </a:r>
            <a:br>
              <a:rPr lang="ru-RU" sz="4800" dirty="0" smtClean="0">
                <a:effectLst/>
                <a:latin typeface="Monotype Corsiva" pitchFamily="66" charset="0"/>
              </a:rPr>
            </a:br>
            <a:r>
              <a:rPr lang="ru-RU" sz="2400" dirty="0" smtClean="0">
                <a:effectLst/>
                <a:latin typeface="Monotype Corsiva" pitchFamily="66" charset="0"/>
              </a:rPr>
              <a:t>Агафонова Екатерина Сергеевна</a:t>
            </a:r>
            <a:br>
              <a:rPr lang="ru-RU" sz="2400" dirty="0" smtClean="0">
                <a:effectLst/>
                <a:latin typeface="Monotype Corsiva" pitchFamily="66" charset="0"/>
              </a:rPr>
            </a:br>
            <a:r>
              <a:rPr lang="ru-RU" sz="2400" dirty="0" smtClean="0">
                <a:effectLst/>
                <a:latin typeface="Monotype Corsiva" pitchFamily="66" charset="0"/>
              </a:rPr>
              <a:t>учитель истории МБОУ «СОШ с.Алексеевка»</a:t>
            </a:r>
            <a:r>
              <a:rPr lang="ru-RU" sz="4800" dirty="0" smtClean="0">
                <a:effectLst/>
                <a:latin typeface="Monotype Corsiva" pitchFamily="66" charset="0"/>
              </a:rPr>
              <a:t/>
            </a:r>
            <a:br>
              <a:rPr lang="ru-RU" sz="4800" dirty="0" smtClean="0">
                <a:effectLst/>
                <a:latin typeface="Monotype Corsiva" pitchFamily="66" charset="0"/>
              </a:rPr>
            </a:br>
            <a:endParaRPr lang="ru-RU" sz="4800" dirty="0" smtClean="0">
              <a:effectLst/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857250" y="357188"/>
            <a:ext cx="82867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Встречи с учителями – ветеранами и участниками ВОВ</a:t>
            </a:r>
          </a:p>
        </p:txBody>
      </p:sp>
      <p:pic>
        <p:nvPicPr>
          <p:cNvPr id="3" name="Рисунок 2" descr="DSC0062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57290" y="1571612"/>
            <a:ext cx="6405576" cy="48041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85813" y="0"/>
            <a:ext cx="8358187" cy="857250"/>
          </a:xfrm>
        </p:spPr>
        <p:txBody>
          <a:bodyPr/>
          <a:lstStyle/>
          <a:p>
            <a:pPr marL="838200" indent="-838200" algn="ctr" eaLnBrk="1" hangingPunct="1">
              <a:defRPr/>
            </a:pPr>
            <a:r>
              <a:rPr lang="ru-RU" sz="3200" i="1" smtClean="0">
                <a:latin typeface="Times New Roman" pitchFamily="18" charset="0"/>
                <a:cs typeface="Times New Roman" pitchFamily="18" charset="0"/>
              </a:rPr>
              <a:t>Поздравления  ветеранов  с праздниками</a:t>
            </a:r>
            <a:endParaRPr lang="ru-RU" sz="3200" b="0" i="1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G_383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28662" y="1214422"/>
            <a:ext cx="2762269" cy="20717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IMG_113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143504" y="1500174"/>
            <a:ext cx="3500462" cy="262534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P507073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071538" y="3714752"/>
            <a:ext cx="3643338" cy="27325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1"/>
          <p:cNvSpPr>
            <a:spLocks noChangeArrowheads="1"/>
          </p:cNvSpPr>
          <p:nvPr/>
        </p:nvSpPr>
        <p:spPr bwMode="auto">
          <a:xfrm>
            <a:off x="1071563" y="214313"/>
            <a:ext cx="807243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Оснащение экспозиции школьного исторического музея  новыми экспонатами</a:t>
            </a:r>
            <a:endParaRPr lang="ru-RU" sz="3200" i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Рисунок 2" descr="DSC0518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38" y="1928813"/>
            <a:ext cx="5572125" cy="417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928688" y="714375"/>
            <a:ext cx="82153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Проведение тематических уроков и классных часов.</a:t>
            </a:r>
          </a:p>
        </p:txBody>
      </p:sp>
      <p:pic>
        <p:nvPicPr>
          <p:cNvPr id="3" name="Рисунок 2" descr="P103051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14414" y="1857364"/>
            <a:ext cx="6988500" cy="39395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Grp="1" noChangeArrowheads="1"/>
          </p:cNvSpPr>
          <p:nvPr>
            <p:ph type="title"/>
          </p:nvPr>
        </p:nvSpPr>
        <p:spPr>
          <a:xfrm>
            <a:off x="1042988" y="304800"/>
            <a:ext cx="7567612" cy="5932488"/>
          </a:xfrm>
        </p:spPr>
        <p:txBody>
          <a:bodyPr/>
          <a:lstStyle/>
          <a:p>
            <a:pPr eaLnBrk="1" hangingPunct="1">
              <a:defRPr/>
            </a:pPr>
            <a:r>
              <a:rPr lang="ru-RU" b="0" smtClean="0">
                <a:effectLst/>
                <a:latin typeface="Monotype Corsiva" pitchFamily="66" charset="0"/>
              </a:rPr>
              <a:t>«Тебе скажут — ты забудешь, </a:t>
            </a:r>
            <a:br>
              <a:rPr lang="ru-RU" b="0" smtClean="0">
                <a:effectLst/>
                <a:latin typeface="Monotype Corsiva" pitchFamily="66" charset="0"/>
              </a:rPr>
            </a:br>
            <a:r>
              <a:rPr lang="ru-RU" b="0" smtClean="0">
                <a:effectLst/>
                <a:latin typeface="Monotype Corsiva" pitchFamily="66" charset="0"/>
              </a:rPr>
              <a:t>Тебе покажут — ты запомнишь, </a:t>
            </a:r>
            <a:br>
              <a:rPr lang="ru-RU" b="0" smtClean="0">
                <a:effectLst/>
                <a:latin typeface="Monotype Corsiva" pitchFamily="66" charset="0"/>
              </a:rPr>
            </a:br>
            <a:r>
              <a:rPr lang="ru-RU" b="0" smtClean="0">
                <a:effectLst/>
                <a:latin typeface="Monotype Corsiva" pitchFamily="66" charset="0"/>
              </a:rPr>
              <a:t>Ты сделаешь — ты поймёшь»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1116013" y="304800"/>
            <a:ext cx="7494587" cy="5861050"/>
          </a:xfrm>
        </p:spPr>
        <p:txBody>
          <a:bodyPr/>
          <a:lstStyle/>
          <a:p>
            <a:pPr algn="ctr" eaLnBrk="1" hangingPunct="1"/>
            <a:r>
              <a:rPr lang="ru-RU" sz="9600" i="1" smtClean="0">
                <a:effectLst/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00125" y="1071563"/>
            <a:ext cx="7358063" cy="378618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Гражданское и патриотическое воспитание школьников - объективная потребность общества и государства</a:t>
            </a:r>
            <a:endParaRPr lang="ru-RU" sz="4000" b="0" i="1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857250" y="428625"/>
            <a:ext cx="8072438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Цель методического семинара: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осмысление педагогического опыта применения интерактивных методов  как средства формирования гражданско-патриотической позиции школьников.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 algn="just">
              <a:buFontTx/>
              <a:buChar char="•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представить педагогический опыт  применения интерактивных методов как средство формирования гражданско-патриотической позиции школьников;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продемонстрировать приемы  ведения дискуссии как одного из методов интерактивной технологии обучения;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представить результаты поисковой и проектной деятельности учащихся в формировании гражданской идентичности;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продемонстрировать результаты формирования гражданско-патриотической позиции школьников.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543800" cy="1285875"/>
          </a:xfrm>
        </p:spPr>
        <p:txBody>
          <a:bodyPr/>
          <a:lstStyle/>
          <a:p>
            <a:pPr algn="ctr" eaLnBrk="1" hangingPunct="1"/>
            <a:r>
              <a:rPr lang="ru-RU" i="1" smtClean="0">
                <a:effectLst/>
                <a:latin typeface="Times New Roman" pitchFamily="18" charset="0"/>
                <a:cs typeface="Times New Roman" pitchFamily="18" charset="0"/>
              </a:rPr>
              <a:t>Методы обучения</a:t>
            </a:r>
          </a:p>
        </p:txBody>
      </p:sp>
      <p:pic>
        <p:nvPicPr>
          <p:cNvPr id="6147" name="Picture 6" descr="http://namangan34.connect.uz/nuraniya34/s_3.gif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/>
          <a:srcRect/>
          <a:stretch>
            <a:fillRect/>
          </a:stretch>
        </p:blipFill>
        <p:spPr>
          <a:xfrm>
            <a:off x="2786063" y="3786188"/>
            <a:ext cx="3929062" cy="2746375"/>
          </a:xfrm>
          <a:noFill/>
          <a:ln w="57150">
            <a:solidFill>
              <a:srgbClr val="FF0000"/>
            </a:solidFill>
          </a:ln>
        </p:spPr>
      </p:pic>
      <p:pic>
        <p:nvPicPr>
          <p:cNvPr id="6148" name="Picture 6" descr="http://namangan34.connect.uz/nuraniya34/s_1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714375" y="1143000"/>
            <a:ext cx="3648075" cy="2357438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6149" name="Picture 6" descr="http://namangan34.connect.uz/nuraniya34/s_2.gif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5143500" y="1071563"/>
            <a:ext cx="3714750" cy="247015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0" smtClean="0">
                <a:effectLst/>
                <a:latin typeface="Monotype Corsiva" pitchFamily="66" charset="0"/>
              </a:rPr>
              <a:t>Почему я говорю «да» интерактивным методам?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Высокая мотивация!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Прочность знаний!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Творчество и фантазия!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Коммуникабельность!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Активная жизненная позиция!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Командный дух!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Ценность индивидуальности!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Свобода самовыражения!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Акцент на деятельность!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Взаимоуважение!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Демократичность!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0" name="Rectangle 6"/>
          <p:cNvSpPr>
            <a:spLocks noGrp="1" noChangeArrowheads="1"/>
          </p:cNvSpPr>
          <p:nvPr>
            <p:ph type="title"/>
          </p:nvPr>
        </p:nvSpPr>
        <p:spPr>
          <a:xfrm>
            <a:off x="857250" y="571500"/>
            <a:ext cx="7753350" cy="435768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i="1" dirty="0" smtClean="0">
                <a:effectLst/>
                <a:latin typeface="Times New Roman" pitchFamily="18" charset="0"/>
                <a:cs typeface="Times New Roman" pitchFamily="18" charset="0"/>
              </a:rPr>
              <a:t>Интерактивные методы обучения:</a:t>
            </a:r>
            <a:br>
              <a:rPr lang="ru-RU" sz="4000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effectLst/>
                <a:latin typeface="Times New Roman" pitchFamily="18" charset="0"/>
                <a:cs typeface="Times New Roman" pitchFamily="18" charset="0"/>
              </a:rPr>
              <a:t>1.Дискуссия (прием «Перекрестная дискуссия»)</a:t>
            </a:r>
            <a:br>
              <a:rPr lang="ru-RU" sz="32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effectLst/>
                <a:latin typeface="Times New Roman" pitchFamily="18" charset="0"/>
                <a:cs typeface="Times New Roman" pitchFamily="18" charset="0"/>
              </a:rPr>
              <a:t>2. Шкала мнений.</a:t>
            </a:r>
            <a:br>
              <a:rPr lang="ru-RU" sz="32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effectLst/>
                <a:latin typeface="Times New Roman" pitchFamily="18" charset="0"/>
                <a:cs typeface="Times New Roman" pitchFamily="18" charset="0"/>
              </a:rPr>
              <a:t>3. Проектная деятельность.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2"/>
          <p:cNvSpPr>
            <a:spLocks noChangeArrowheads="1"/>
          </p:cNvSpPr>
          <p:nvPr/>
        </p:nvSpPr>
        <p:spPr bwMode="auto">
          <a:xfrm>
            <a:off x="928688" y="285750"/>
            <a:ext cx="792956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Проект «Память» к 70-летию Победы в Великой Отечественной войне</a:t>
            </a:r>
            <a:endParaRPr lang="ru-RU" sz="32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Прямоугольник 3"/>
          <p:cNvSpPr>
            <a:spLocks noChangeArrowheads="1"/>
          </p:cNvSpPr>
          <p:nvPr/>
        </p:nvSpPr>
        <p:spPr bwMode="auto">
          <a:xfrm>
            <a:off x="928688" y="1444625"/>
            <a:ext cx="8001000" cy="452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u="sng">
                <a:latin typeface="Times New Roman" pitchFamily="18" charset="0"/>
                <a:cs typeface="Times New Roman" pitchFamily="18" charset="0"/>
              </a:rPr>
              <a:t>Цели проекта: </a:t>
            </a:r>
          </a:p>
          <a:p>
            <a:pPr>
              <a:buFont typeface="Arial" charset="0"/>
              <a:buChar char="•"/>
            </a:pPr>
            <a:r>
              <a:rPr lang="ru-RU" sz="2400" i="1">
                <a:latin typeface="Times New Roman" pitchFamily="18" charset="0"/>
                <a:cs typeface="Times New Roman" pitchFamily="18" charset="0"/>
              </a:rPr>
              <a:t> Освоение и наследование учащимися школы ценностей родного Отечества в процессе взаимодействия с учителями-ветеранами и участниками ВОВ, проживающими в с.Алексеевка;</a:t>
            </a:r>
          </a:p>
          <a:p>
            <a:pPr>
              <a:buFont typeface="Arial" charset="0"/>
              <a:buChar char="•"/>
            </a:pPr>
            <a:r>
              <a:rPr lang="ru-RU" sz="2400" i="1">
                <a:latin typeface="Times New Roman" pitchFamily="18" charset="0"/>
                <a:cs typeface="Times New Roman" pitchFamily="18" charset="0"/>
              </a:rPr>
              <a:t> Сохранение исторической  памяти, подготовка материалов  для школьного историко–краеведческого музея;</a:t>
            </a:r>
          </a:p>
          <a:p>
            <a:pPr>
              <a:buFont typeface="Arial" charset="0"/>
              <a:buChar char="•"/>
            </a:pPr>
            <a:r>
              <a:rPr lang="ru-RU" sz="2400" i="1">
                <a:latin typeface="Times New Roman" pitchFamily="18" charset="0"/>
                <a:cs typeface="Times New Roman" pitchFamily="18" charset="0"/>
              </a:rPr>
              <a:t> Создание условий  и возможностей для самостоятельной работы учащихся,  максимальная реализация своих знаний и способностей в научно-исследовательской, поисково-творческой деятельности.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928688" y="214313"/>
            <a:ext cx="821531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работы:</a:t>
            </a:r>
            <a:r>
              <a:rPr lang="ru-RU" sz="32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i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Прямоугольник 3"/>
          <p:cNvSpPr>
            <a:spLocks noChangeArrowheads="1"/>
          </p:cNvSpPr>
          <p:nvPr/>
        </p:nvSpPr>
        <p:spPr bwMode="auto">
          <a:xfrm>
            <a:off x="928688" y="1000125"/>
            <a:ext cx="800100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800" i="1">
                <a:latin typeface="Times New Roman" pitchFamily="18" charset="0"/>
                <a:cs typeface="Times New Roman" pitchFamily="18" charset="0"/>
              </a:rPr>
              <a:t>тематические экскурсии в школьный  и районный историко-краеведческие музеи;</a:t>
            </a:r>
          </a:p>
          <a:p>
            <a:pPr>
              <a:buFontTx/>
              <a:buChar char="•"/>
            </a:pPr>
            <a:endParaRPr lang="ru-RU" sz="2800" i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ru-RU" sz="2800" i="1">
                <a:latin typeface="Times New Roman" pitchFamily="18" charset="0"/>
                <a:cs typeface="Times New Roman" pitchFamily="18" charset="0"/>
              </a:rPr>
              <a:t>оказание адресной помощи пожилым учителям – ветеранам, участникам ВОВ, проживающим в с. Алексеевка;</a:t>
            </a:r>
          </a:p>
          <a:p>
            <a:pPr>
              <a:buFontTx/>
              <a:buChar char="•"/>
            </a:pPr>
            <a:endParaRPr lang="ru-RU" sz="2800" i="1"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•"/>
            </a:pPr>
            <a:r>
              <a:rPr lang="ru-RU" sz="2800" i="1">
                <a:latin typeface="Times New Roman" pitchFamily="18" charset="0"/>
                <a:cs typeface="Times New Roman" pitchFamily="18" charset="0"/>
              </a:rPr>
              <a:t>тематические встречи;</a:t>
            </a:r>
          </a:p>
          <a:p>
            <a:pPr>
              <a:buFontTx/>
              <a:buChar char="•"/>
            </a:pPr>
            <a:endParaRPr lang="ru-RU" sz="2800" i="1"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•"/>
            </a:pPr>
            <a:r>
              <a:rPr lang="ru-RU" sz="2800" i="1">
                <a:latin typeface="Times New Roman" pitchFamily="18" charset="0"/>
                <a:cs typeface="Times New Roman" pitchFamily="18" charset="0"/>
              </a:rPr>
              <a:t>творческие работы учащихся, конкурсы;</a:t>
            </a:r>
          </a:p>
          <a:p>
            <a:pPr>
              <a:buFontTx/>
              <a:buChar char="•"/>
            </a:pPr>
            <a:endParaRPr lang="ru-RU" sz="2800" i="1"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•"/>
            </a:pPr>
            <a:r>
              <a:rPr lang="ru-RU" sz="2800" i="1">
                <a:latin typeface="Times New Roman" pitchFamily="18" charset="0"/>
                <a:cs typeface="Times New Roman" pitchFamily="18" charset="0"/>
              </a:rPr>
              <a:t>трудовые дела учащихся, акции;</a:t>
            </a:r>
            <a:endParaRPr lang="ru-RU" sz="2800" i="1"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•"/>
            </a:pPr>
            <a:r>
              <a:rPr lang="ru-RU" sz="2800" i="1">
                <a:latin typeface="Times New Roman" pitchFamily="18" charset="0"/>
                <a:cs typeface="Times New Roman" pitchFamily="18" charset="0"/>
              </a:rPr>
              <a:t>участие в НОУ «Эрудит»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1071563" y="285750"/>
            <a:ext cx="807243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Содержание проекта: </a:t>
            </a:r>
            <a:br>
              <a:rPr lang="ru-RU" sz="32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i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Прямоугольник 2"/>
          <p:cNvSpPr>
            <a:spLocks noChangeArrowheads="1"/>
          </p:cNvSpPr>
          <p:nvPr/>
        </p:nvSpPr>
        <p:spPr bwMode="auto">
          <a:xfrm>
            <a:off x="928688" y="1428750"/>
            <a:ext cx="80010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3200" i="1">
                <a:latin typeface="Times New Roman" pitchFamily="18" charset="0"/>
                <a:cs typeface="Times New Roman" pitchFamily="18" charset="0"/>
              </a:rPr>
              <a:t>Формирование банка данных</a:t>
            </a:r>
          </a:p>
          <a:p>
            <a:pPr>
              <a:buFontTx/>
              <a:buChar char="•"/>
            </a:pPr>
            <a:endParaRPr lang="ru-RU" sz="3200" i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ru-RU" sz="3200" i="1">
                <a:latin typeface="Times New Roman" pitchFamily="18" charset="0"/>
                <a:cs typeface="Times New Roman" pitchFamily="18" charset="0"/>
              </a:rPr>
              <a:t>Разведка добрых дел</a:t>
            </a:r>
          </a:p>
          <a:p>
            <a:pPr>
              <a:buFontTx/>
              <a:buChar char="•"/>
            </a:pPr>
            <a:endParaRPr lang="ru-RU" sz="3200" i="1"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•"/>
            </a:pPr>
            <a:r>
              <a:rPr lang="ru-RU" sz="3200" i="1">
                <a:latin typeface="Times New Roman" pitchFamily="18" charset="0"/>
                <a:cs typeface="Times New Roman" pitchFamily="18" charset="0"/>
              </a:rPr>
              <a:t>Организация работы добровольцев</a:t>
            </a:r>
          </a:p>
          <a:p>
            <a:pPr>
              <a:buFontTx/>
              <a:buChar char="•"/>
            </a:pPr>
            <a:endParaRPr lang="ru-RU" sz="3200" i="1"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•"/>
            </a:pPr>
            <a:r>
              <a:rPr lang="ru-RU" sz="3200" i="1">
                <a:latin typeface="Times New Roman" pitchFamily="18" charset="0"/>
                <a:cs typeface="Times New Roman" pitchFamily="18" charset="0"/>
              </a:rPr>
              <a:t>Распределение ролей.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умерки">
  <a:themeElements>
    <a:clrScheme name="Сумерки 8">
      <a:dk1>
        <a:srgbClr val="000000"/>
      </a:dk1>
      <a:lt1>
        <a:srgbClr val="D6DAE4"/>
      </a:lt1>
      <a:dk2>
        <a:srgbClr val="000099"/>
      </a:dk2>
      <a:lt2>
        <a:srgbClr val="FFFFFF"/>
      </a:lt2>
      <a:accent1>
        <a:srgbClr val="BFDEE3"/>
      </a:accent1>
      <a:accent2>
        <a:srgbClr val="C0C0C0"/>
      </a:accent2>
      <a:accent3>
        <a:srgbClr val="E8EAEF"/>
      </a:accent3>
      <a:accent4>
        <a:srgbClr val="000000"/>
      </a:accent4>
      <a:accent5>
        <a:srgbClr val="DCECEF"/>
      </a:accent5>
      <a:accent6>
        <a:srgbClr val="AEAEAE"/>
      </a:accent6>
      <a:hlink>
        <a:srgbClr val="3333CC"/>
      </a:hlink>
      <a:folHlink>
        <a:srgbClr val="5E93C9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type Corsiva" pitchFamily="66" charset="0"/>
          </a:defRPr>
        </a:defPPr>
      </a:lstStyle>
    </a:lnDef>
  </a:objectDefaults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252</Words>
  <Application>Microsoft Office PowerPoint</Application>
  <PresentationFormat>Экран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Сумерки</vt:lpstr>
      <vt:lpstr>  «Интерактивные методы обучения на уроках истории и во внеурочной деятельности как средство воспитания гражданско-патриотической позиции».   Агафонова Екатерина Сергеевна учитель истории МБОУ «СОШ с.Алексеевка» </vt:lpstr>
      <vt:lpstr>Гражданское и патриотическое воспитание школьников - объективная потребность общества и государства</vt:lpstr>
      <vt:lpstr>Слайд 3</vt:lpstr>
      <vt:lpstr>Методы обучения</vt:lpstr>
      <vt:lpstr>Почему я говорю «да» интерактивным методам?</vt:lpstr>
      <vt:lpstr>Интерактивные методы обучения:  1.Дискуссия (прием «Перекрестная дискуссия»)  2. Шкала мнений.  3. Проектная деятельность.</vt:lpstr>
      <vt:lpstr>Слайд 7</vt:lpstr>
      <vt:lpstr>Слайд 8</vt:lpstr>
      <vt:lpstr>Слайд 9</vt:lpstr>
      <vt:lpstr>Слайд 10</vt:lpstr>
      <vt:lpstr>Поздравления  ветеранов  с праздниками</vt:lpstr>
      <vt:lpstr>Слайд 12</vt:lpstr>
      <vt:lpstr>Слайд 13</vt:lpstr>
      <vt:lpstr>«Тебе скажут — ты забудешь,  Тебе покажут — ты запомнишь,  Ты сделаешь — ты поймёшь» </vt:lpstr>
      <vt:lpstr>Спасибо за внимание!</vt:lpstr>
    </vt:vector>
  </TitlesOfParts>
  <Company>Хата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Интерактивные методы обучения на уроках истории  Эрдман Наталья Ивановна, учитель истории СШ №2, г. Тайынша</dc:title>
  <dc:creator>Владимир</dc:creator>
  <cp:lastModifiedBy>информатика</cp:lastModifiedBy>
  <cp:revision>25</cp:revision>
  <dcterms:created xsi:type="dcterms:W3CDTF">2010-06-14T12:04:31Z</dcterms:created>
  <dcterms:modified xsi:type="dcterms:W3CDTF">2016-02-04T07:10:27Z</dcterms:modified>
</cp:coreProperties>
</file>