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3" r:id="rId10"/>
    <p:sldId id="269" r:id="rId11"/>
    <p:sldId id="268" r:id="rId12"/>
    <p:sldId id="267" r:id="rId13"/>
    <p:sldId id="266" r:id="rId14"/>
    <p:sldId id="270" r:id="rId15"/>
    <p:sldId id="275" r:id="rId16"/>
    <p:sldId id="277" r:id="rId17"/>
    <p:sldId id="278" r:id="rId18"/>
    <p:sldId id="279" r:id="rId19"/>
    <p:sldId id="280" r:id="rId20"/>
    <p:sldId id="281" r:id="rId21"/>
    <p:sldId id="282" r:id="rId22"/>
    <p:sldId id="273" r:id="rId23"/>
    <p:sldId id="276" r:id="rId24"/>
    <p:sldId id="28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Город технических новинок и научных открытий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4941168"/>
            <a:ext cx="2664296" cy="1296144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Подготовила: учитель истории и культуры СПб</a:t>
            </a:r>
          </a:p>
          <a:p>
            <a:r>
              <a:rPr lang="ru-RU" dirty="0" smtClean="0"/>
              <a:t>Воробьева М.Н.</a:t>
            </a:r>
          </a:p>
          <a:p>
            <a:r>
              <a:rPr lang="ru-RU" dirty="0" smtClean="0"/>
              <a:t>ГБОУ № 471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2258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esktop\img29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976" y="1000108"/>
            <a:ext cx="3113209" cy="3180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IMG_00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643314"/>
            <a:ext cx="1706095" cy="19752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Desktop\avia_img_images_19000_5791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199" y="570460"/>
            <a:ext cx="1481138" cy="19651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2725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Вторая половина  </a:t>
            </a:r>
            <a:r>
              <a:rPr lang="en-US" dirty="0" smtClean="0">
                <a:solidFill>
                  <a:srgbClr val="002060"/>
                </a:solidFill>
              </a:rPr>
              <a:t>XIX</a:t>
            </a:r>
            <a:r>
              <a:rPr lang="ru-RU" dirty="0" smtClean="0">
                <a:solidFill>
                  <a:srgbClr val="002060"/>
                </a:solidFill>
              </a:rPr>
              <a:t> начало </a:t>
            </a:r>
            <a:r>
              <a:rPr lang="en-US" dirty="0" smtClean="0">
                <a:solidFill>
                  <a:srgbClr val="002060"/>
                </a:solidFill>
              </a:rPr>
              <a:t>XX</a:t>
            </a:r>
            <a:r>
              <a:rPr lang="ru-RU" dirty="0" smtClean="0">
                <a:solidFill>
                  <a:srgbClr val="002060"/>
                </a:solidFill>
              </a:rPr>
              <a:t> века – Время научных открытий.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sz="3600" b="0" i="1" dirty="0" smtClean="0">
                <a:solidFill>
                  <a:srgbClr val="002060"/>
                </a:solidFill>
              </a:rPr>
              <a:t>Какие научные центры существовали в Петербурге 100 лет назад? </a:t>
            </a:r>
            <a:r>
              <a:rPr lang="en-US" sz="3600" b="0" i="1" dirty="0" smtClean="0">
                <a:solidFill>
                  <a:srgbClr val="002060"/>
                </a:solidFill>
              </a:rPr>
              <a:t/>
            </a:r>
            <a:br>
              <a:rPr lang="en-US" sz="3600" b="0" i="1" dirty="0" smtClean="0">
                <a:solidFill>
                  <a:srgbClr val="002060"/>
                </a:solidFill>
              </a:rPr>
            </a:br>
            <a:r>
              <a:rPr lang="en-US" sz="3600" b="0" i="1" dirty="0">
                <a:solidFill>
                  <a:srgbClr val="002060"/>
                </a:solidFill>
              </a:rPr>
              <a:t/>
            </a:r>
            <a:br>
              <a:rPr lang="en-US" sz="3600" b="0" i="1" dirty="0">
                <a:solidFill>
                  <a:srgbClr val="002060"/>
                </a:solidFill>
              </a:rPr>
            </a:br>
            <a:r>
              <a:rPr lang="en-US" sz="2400" b="0" dirty="0" smtClean="0">
                <a:solidFill>
                  <a:srgbClr val="002060"/>
                </a:solidFill>
              </a:rPr>
              <a:t>C.166 </a:t>
            </a:r>
            <a:r>
              <a:rPr lang="ru-RU" sz="2400" b="0" dirty="0" smtClean="0">
                <a:solidFill>
                  <a:srgbClr val="002060"/>
                </a:solidFill>
              </a:rPr>
              <a:t>п.3</a:t>
            </a:r>
            <a:endParaRPr lang="ru-RU" sz="3600" b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075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Monotype Corsiva" pitchFamily="66" charset="0"/>
              </a:rPr>
              <a:t>О чем напоминает памятник </a:t>
            </a:r>
            <a:r>
              <a:rPr lang="ru-RU" sz="4400" dirty="0" err="1" smtClean="0">
                <a:solidFill>
                  <a:srgbClr val="002060"/>
                </a:solidFill>
                <a:latin typeface="Monotype Corsiva" pitchFamily="66" charset="0"/>
              </a:rPr>
              <a:t>Д.И.Менделееву</a:t>
            </a:r>
            <a:r>
              <a:rPr lang="ru-RU" sz="4400" dirty="0" smtClean="0"/>
              <a:t>?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3124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user\Desktop\1447052727-822925-10122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5918" y="3000372"/>
            <a:ext cx="1956186" cy="25402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esktop\92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0694" y="3143248"/>
            <a:ext cx="2069992" cy="2254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7633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8255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Какие петербургские памятники напоминают о географических открытиях?</a:t>
            </a:r>
            <a:endParaRPr lang="ru-RU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105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Памятник </a:t>
            </a:r>
            <a:r>
              <a:rPr lang="ru-RU" sz="2400" dirty="0" err="1" smtClean="0">
                <a:solidFill>
                  <a:schemeClr val="tx1"/>
                </a:solidFill>
              </a:rPr>
              <a:t>Н.М.Пржевальскому</a:t>
            </a:r>
            <a:r>
              <a:rPr lang="ru-RU" sz="2400" dirty="0" smtClean="0">
                <a:solidFill>
                  <a:schemeClr val="tx1"/>
                </a:solidFill>
              </a:rPr>
              <a:t> в Александровском саду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user\Desktop\PAMYaTNIKI-SANKT-PETERBURG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0298" y="1000108"/>
            <a:ext cx="4734858" cy="53834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5030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66442"/>
          </a:xfrm>
        </p:spPr>
        <p:txBody>
          <a:bodyPr/>
          <a:lstStyle/>
          <a:p>
            <a:pPr algn="ctr">
              <a:buNone/>
            </a:pPr>
            <a:r>
              <a:rPr lang="ru-RU" sz="4000" dirty="0" smtClean="0"/>
              <a:t>Какими проблемами занимались ученые  и врачи более ста лет </a:t>
            </a:r>
            <a:r>
              <a:rPr lang="ru-RU" sz="4000" dirty="0" err="1" smtClean="0"/>
              <a:t>назадв</a:t>
            </a:r>
            <a:r>
              <a:rPr lang="ru-RU" sz="4000" dirty="0" smtClean="0"/>
              <a:t> медицинских учреждениях СПб?</a:t>
            </a:r>
          </a:p>
        </p:txBody>
      </p:sp>
      <p:pic>
        <p:nvPicPr>
          <p:cNvPr id="5122" name="Picture 2" descr="C:\Users\User\Desktop\i_0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286124"/>
            <a:ext cx="4116370" cy="2682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User\Desktop\detskaja-bolnitsa-im-karauhfusa_46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286124"/>
            <a:ext cx="4157793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Первый в России Научно-исследовательский институт экспериментальной медицины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7a6b7615cc3faaf49899d3c7ad206b0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071678"/>
            <a:ext cx="4329526" cy="2857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Больница им. С.П.Боткина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66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786058"/>
            <a:ext cx="2928958" cy="2196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Больница им. Петра Великого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nDhWAaAkg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3143248"/>
            <a:ext cx="2714344" cy="1447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GOST Type BU" pitchFamily="2" charset="2"/>
              </a:rPr>
              <a:t>Научно-исследовательский институт им. В.М.Бехтерева</a:t>
            </a:r>
            <a:endParaRPr lang="ru-RU" sz="2400" dirty="0">
              <a:solidFill>
                <a:srgbClr val="002060"/>
              </a:solidFill>
              <a:latin typeface="GOST Type BU" pitchFamily="2" charset="2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psihonevrologicheskij-im-vmbehtereva-nii-spb_15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000240"/>
            <a:ext cx="3944933" cy="2522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5976664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Вторая половина 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XIX</a:t>
            </a:r>
            <a:r>
              <a:rPr lang="ru-RU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века – </a:t>
            </a:r>
          </a:p>
          <a:p>
            <a:pPr marL="137160" indent="0" algn="ctr">
              <a:buNone/>
            </a:pPr>
            <a:r>
              <a:rPr lang="ru-RU" sz="6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время технического прогресса</a:t>
            </a:r>
            <a:endParaRPr lang="ru-RU" sz="6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6" name="Picture 2" descr="C:\Users\user\Desktop\bscap0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56992"/>
            <a:ext cx="7300907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3621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Современный институт физиологии им. И.П. Павлова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196949_cover.jpg.1050x700_q100_crop_upsca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786058"/>
            <a:ext cx="3071834" cy="2047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Детская больница им. </a:t>
            </a:r>
            <a:r>
              <a:rPr lang="ru-RU" sz="2400" dirty="0" err="1" smtClean="0">
                <a:solidFill>
                  <a:srgbClr val="002060"/>
                </a:solidFill>
              </a:rPr>
              <a:t>К.А.Раухфуса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ligovka-yamskaya-munitsipalnyy-okrug-454156.jpg"/>
          <p:cNvPicPr>
            <a:picLocks noChangeAspect="1" noChangeArrowheads="1"/>
          </p:cNvPicPr>
          <p:nvPr/>
        </p:nvPicPr>
        <p:blipFill>
          <a:blip r:embed="rId2" cstate="print"/>
          <a:srcRect r="840" b="6613"/>
          <a:stretch>
            <a:fillRect/>
          </a:stretch>
        </p:blipFill>
        <p:spPr bwMode="auto">
          <a:xfrm>
            <a:off x="3357554" y="2857496"/>
            <a:ext cx="2728160" cy="1710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66442"/>
          </a:xfr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/>
          <a:lstStyle/>
          <a:p>
            <a:pPr algn="ctr">
              <a:buNone/>
            </a:pPr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Молодая историческая наука твердо встала на ноги. Какие памятники  напоминают об ее успехах?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изучали историки?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С.171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</a:rPr>
              <a:t>О ком напоминают  эти памятники?</a:t>
            </a:r>
            <a:endParaRPr lang="ru-RU" sz="2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dirty="0" smtClean="0"/>
              <a:t>Какая наука родилась в 19 веке?</a:t>
            </a:r>
            <a:endParaRPr lang="ru-RU" dirty="0"/>
          </a:p>
        </p:txBody>
      </p:sp>
      <p:pic>
        <p:nvPicPr>
          <p:cNvPr id="6146" name="Picture 2" descr="C:\Users\User\Desktop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428868"/>
            <a:ext cx="1506138" cy="2008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User\Desktop\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571744"/>
            <a:ext cx="1428760" cy="1913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b="1" dirty="0" smtClean="0">
                <a:latin typeface="Segoe Script" pitchFamily="34" charset="0"/>
              </a:rPr>
              <a:t>   В нашем городе, который был город технических новинок и научных открытий в конце </a:t>
            </a:r>
            <a:r>
              <a:rPr lang="en-US" b="1" dirty="0" smtClean="0">
                <a:latin typeface="Segoe Script" pitchFamily="34" charset="0"/>
              </a:rPr>
              <a:t>XIX- </a:t>
            </a:r>
            <a:r>
              <a:rPr lang="ru-RU" b="1" dirty="0" smtClean="0">
                <a:latin typeface="Segoe Script" pitchFamily="34" charset="0"/>
              </a:rPr>
              <a:t>начале </a:t>
            </a:r>
            <a:r>
              <a:rPr lang="en-US" b="1" dirty="0" smtClean="0">
                <a:latin typeface="Segoe Script" pitchFamily="34" charset="0"/>
              </a:rPr>
              <a:t>XX</a:t>
            </a:r>
            <a:r>
              <a:rPr lang="ru-RU" b="1" dirty="0" smtClean="0">
                <a:latin typeface="Segoe Script" pitchFamily="34" charset="0"/>
              </a:rPr>
              <a:t> вв., отсутствует музей техники. Предложите проект такого музея или его экспозиции.</a:t>
            </a:r>
            <a:endParaRPr lang="ru-RU" b="1" dirty="0">
              <a:latin typeface="Segoe Script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user\Desktop\08262527b9a3d8835d6fd693ea6f2044_i-15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6" y="1857364"/>
            <a:ext cx="2672244" cy="1785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229600" cy="1428760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Monotype Corsiva" pitchFamily="66" charset="0"/>
              </a:rPr>
              <a:t>Что менялось в жизни людей благодаря техническим новинкам?</a:t>
            </a:r>
            <a:endParaRPr lang="ru-RU" sz="4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733256"/>
            <a:ext cx="8229600" cy="864096"/>
          </a:xfrm>
        </p:spPr>
        <p:txBody>
          <a:bodyPr>
            <a:normAutofit fontScale="92500" lnSpcReduction="20000"/>
          </a:bodyPr>
          <a:lstStyle/>
          <a:p>
            <a:pPr marL="137160" indent="0" algn="ctr">
              <a:buNone/>
            </a:pPr>
            <a:r>
              <a:rPr lang="ru-RU" dirty="0" smtClean="0">
                <a:latin typeface="Monotype Corsiva" pitchFamily="66" charset="0"/>
              </a:rPr>
              <a:t>Первая в России телефонная станция </a:t>
            </a:r>
            <a:r>
              <a:rPr lang="ru-RU" dirty="0" err="1" smtClean="0">
                <a:latin typeface="Monotype Corsiva" pitchFamily="66" charset="0"/>
              </a:rPr>
              <a:t>открылассь</a:t>
            </a:r>
            <a:r>
              <a:rPr lang="ru-RU" dirty="0" smtClean="0">
                <a:latin typeface="Monotype Corsiva" pitchFamily="66" charset="0"/>
              </a:rPr>
              <a:t> в доме 26 на Невском проспекте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2051" name="Picture 3" descr="C:\Users\user\Desktop\otkriti_pervie_v_rossii_telefonnie_10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28" y="2143116"/>
            <a:ext cx="2331583" cy="18848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5KQUOA4xJKQ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365103"/>
            <a:ext cx="2023112" cy="14001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3449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4941168"/>
            <a:ext cx="8229600" cy="1252776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dirty="0" smtClean="0"/>
              <a:t>На Суворовском проспекте, на доме 60, установлена мемориальная доска</a:t>
            </a:r>
            <a:endParaRPr lang="ru-RU" dirty="0"/>
          </a:p>
        </p:txBody>
      </p:sp>
      <p:pic>
        <p:nvPicPr>
          <p:cNvPr id="3074" name="Picture 2" descr="C:\Users\user\Desktop\994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43" t="7134" r="3020" b="7920"/>
          <a:stretch/>
        </p:blipFill>
        <p:spPr bwMode="auto">
          <a:xfrm>
            <a:off x="5643570" y="571480"/>
            <a:ext cx="2235843" cy="28634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080"/>
          <a:stretch/>
        </p:blipFill>
        <p:spPr bwMode="auto">
          <a:xfrm>
            <a:off x="1500166" y="785794"/>
            <a:ext cx="2575758" cy="1771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9715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Памятник </a:t>
            </a:r>
            <a:r>
              <a:rPr lang="ru-RU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А.С.Попову</a:t>
            </a: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создателю первого в истории радиоприемника и радиотелеграфного устройства</a:t>
            </a: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237312"/>
            <a:ext cx="8363272" cy="360040"/>
          </a:xfrm>
        </p:spPr>
        <p:txBody>
          <a:bodyPr>
            <a:normAutofit fontScale="92500" lnSpcReduction="10000"/>
          </a:bodyPr>
          <a:lstStyle/>
          <a:p>
            <a:pPr marL="137160" indent="0" algn="ctr">
              <a:buNone/>
            </a:pPr>
            <a:r>
              <a:rPr lang="ru-RU" sz="2000" dirty="0" smtClean="0"/>
              <a:t>Каменноостровский пр.,  39-41, сквер</a:t>
            </a:r>
            <a:endParaRPr lang="ru-RU" sz="2000" dirty="0"/>
          </a:p>
        </p:txBody>
      </p:sp>
      <p:pic>
        <p:nvPicPr>
          <p:cNvPr id="4098" name="Picture 2" descr="C:\Users\user\Desktop\147a59da29316c2a091f22740a216068_i-5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857523"/>
            <a:ext cx="3233613" cy="43114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1944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Бывший завода Нобеля, на котором производили двигатели внутреннего сгорания – </a:t>
            </a:r>
            <a:r>
              <a:rPr lang="ru-RU" sz="4900" dirty="0" smtClean="0">
                <a:solidFill>
                  <a:srgbClr val="002060"/>
                </a:solidFill>
                <a:latin typeface="Monotype Corsiva" pitchFamily="66" charset="0"/>
              </a:rPr>
              <a:t>дизели.</a:t>
            </a:r>
            <a:endParaRPr lang="ru-RU" sz="49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805264"/>
            <a:ext cx="8229600" cy="504096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sz="2400" dirty="0" smtClean="0"/>
              <a:t>Выборгская набережная, 17</a:t>
            </a:r>
            <a:endParaRPr lang="ru-RU" sz="2400" dirty="0"/>
          </a:p>
        </p:txBody>
      </p:sp>
      <p:pic>
        <p:nvPicPr>
          <p:cNvPr id="5122" name="Picture 2" descr="C:\Users\user\Desktop\44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3174" y="2857496"/>
            <a:ext cx="3524972" cy="21149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7832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/>
                </a:solidFill>
                <a:latin typeface="Monotype Corsiva" pitchFamily="66" charset="0"/>
              </a:rPr>
              <a:t>Какая связь между топонимами:</a:t>
            </a:r>
            <a:br>
              <a:rPr lang="ru-RU" sz="440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6000" dirty="0" smtClean="0">
                <a:solidFill>
                  <a:schemeClr val="tx2">
                    <a:lumMod val="10000"/>
                  </a:schemeClr>
                </a:solidFill>
                <a:latin typeface="Monotype Corsiva" pitchFamily="66" charset="0"/>
              </a:rPr>
              <a:t>«Можайский»</a:t>
            </a:r>
            <a:br>
              <a:rPr lang="ru-RU" sz="6000" dirty="0" smtClean="0">
                <a:solidFill>
                  <a:schemeClr val="tx2">
                    <a:lumMod val="10000"/>
                  </a:schemeClr>
                </a:solidFill>
                <a:latin typeface="Monotype Corsiva" pitchFamily="66" charset="0"/>
              </a:rPr>
            </a:br>
            <a:r>
              <a:rPr lang="ru-RU" sz="6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Monotype Corsiva" pitchFamily="66" charset="0"/>
              </a:rPr>
              <a:t>«</a:t>
            </a:r>
            <a:r>
              <a:rPr lang="ru-RU" sz="60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Monotype Corsiva" pitchFamily="66" charset="0"/>
              </a:rPr>
              <a:t>Камендантский</a:t>
            </a:r>
            <a:r>
              <a:rPr lang="ru-RU" sz="6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Monotype Corsiva" pitchFamily="66" charset="0"/>
              </a:rPr>
              <a:t> аэродром»</a:t>
            </a:r>
            <a:br>
              <a:rPr lang="ru-RU" sz="6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Monotype Corsiva" pitchFamily="66" charset="0"/>
              </a:rPr>
            </a:br>
            <a:r>
              <a:rPr lang="ru-RU" sz="6000" dirty="0" smtClean="0">
                <a:solidFill>
                  <a:srgbClr val="0070C0"/>
                </a:solidFill>
                <a:latin typeface="Monotype Corsiva" pitchFamily="66" charset="0"/>
              </a:rPr>
              <a:t>«Воздухоплавательная»?</a:t>
            </a:r>
            <a:endParaRPr lang="ru-RU" sz="6000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159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4221088"/>
            <a:ext cx="5770984" cy="2088272"/>
          </a:xfrm>
        </p:spPr>
        <p:txBody>
          <a:bodyPr/>
          <a:lstStyle/>
          <a:p>
            <a:pPr marL="137160" indent="0">
              <a:buNone/>
            </a:pPr>
            <a:endParaRPr lang="ru-RU" dirty="0"/>
          </a:p>
        </p:txBody>
      </p:sp>
      <p:pic>
        <p:nvPicPr>
          <p:cNvPr id="6146" name="Picture 2" descr="C:\Users\user\Desktop\photo_6-67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8872" y="2878139"/>
            <a:ext cx="3461943" cy="23368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6318" y="2878139"/>
            <a:ext cx="1811357" cy="24082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user\Desktop\VlgErYprOb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28" y="642918"/>
            <a:ext cx="6676794" cy="18305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943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user\Desktop\comm_image9-99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0688" y="928670"/>
            <a:ext cx="1977104" cy="1044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0119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9642"/>
            <a:ext cx="2909229" cy="42694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sozdana_kadrovaya_komanda_voennih_vozduhoplavateley_10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8859" y="2132856"/>
            <a:ext cx="1843579" cy="21973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357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</TotalTime>
  <Words>243</Words>
  <Application>Microsoft Office PowerPoint</Application>
  <PresentationFormat>Экран (4:3)</PresentationFormat>
  <Paragraphs>42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Город технических новинок и научных открытий</vt:lpstr>
      <vt:lpstr>Слайд 2</vt:lpstr>
      <vt:lpstr>Что менялось в жизни людей благодаря техническим новинкам?</vt:lpstr>
      <vt:lpstr>Слайд 4</vt:lpstr>
      <vt:lpstr>Памятник А.С.Попову, создателю первого в истории радиоприемника и радиотелеграфного устройства</vt:lpstr>
      <vt:lpstr>Бывший завода Нобеля, на котором производили двигатели внутреннего сгорания – дизели.</vt:lpstr>
      <vt:lpstr>Какая связь между топонимами: «Можайский» «Камендантский аэродром» «Воздухоплавательная»?</vt:lpstr>
      <vt:lpstr>Слайд 8</vt:lpstr>
      <vt:lpstr>Слайд 9</vt:lpstr>
      <vt:lpstr>Слайд 10</vt:lpstr>
      <vt:lpstr>Вторая половина  XIX начало XX века – Время научных открытий.  Какие научные центры существовали в Петербурге 100 лет назад?   C.166 п.3</vt:lpstr>
      <vt:lpstr>О чем напоминает памятник Д.И.Менделееву?</vt:lpstr>
      <vt:lpstr>Какие петербургские памятники напоминают о географических открытиях?</vt:lpstr>
      <vt:lpstr>Памятник Н.М.Пржевальскому в Александровском саду</vt:lpstr>
      <vt:lpstr>Слайд 15</vt:lpstr>
      <vt:lpstr>Первый в России Научно-исследовательский институт экспериментальной медицины</vt:lpstr>
      <vt:lpstr>Больница им. С.П.Боткина</vt:lpstr>
      <vt:lpstr>Больница им. Петра Великого</vt:lpstr>
      <vt:lpstr>Научно-исследовательский институт им. В.М.Бехтерева</vt:lpstr>
      <vt:lpstr>Современный институт физиологии им. И.П. Павлова</vt:lpstr>
      <vt:lpstr>Детская больница им. К.А.Раухфуса</vt:lpstr>
      <vt:lpstr>Слайд 22</vt:lpstr>
      <vt:lpstr>О ком напоминают  эти памятники?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 технических новинок и научных открытий</dc:title>
  <dc:creator>учительская 2-22</dc:creator>
  <cp:lastModifiedBy>User</cp:lastModifiedBy>
  <cp:revision>10</cp:revision>
  <dcterms:created xsi:type="dcterms:W3CDTF">2016-02-04T07:34:36Z</dcterms:created>
  <dcterms:modified xsi:type="dcterms:W3CDTF">2016-02-05T23:26:25Z</dcterms:modified>
</cp:coreProperties>
</file>