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>
        <p:scale>
          <a:sx n="66" d="100"/>
          <a:sy n="66" d="100"/>
        </p:scale>
        <p:origin x="-150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55DC-CEC3-4203-B953-EF1FB9FFAA1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E5761-881F-4AC8-A7BB-A36C2F1E668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55DC-CEC3-4203-B953-EF1FB9FFAA1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E5761-881F-4AC8-A7BB-A36C2F1E6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55DC-CEC3-4203-B953-EF1FB9FFAA1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E5761-881F-4AC8-A7BB-A36C2F1E6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55DC-CEC3-4203-B953-EF1FB9FFAA1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E5761-881F-4AC8-A7BB-A36C2F1E6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55DC-CEC3-4203-B953-EF1FB9FFAA1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43E5761-881F-4AC8-A7BB-A36C2F1E6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55DC-CEC3-4203-B953-EF1FB9FFAA1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E5761-881F-4AC8-A7BB-A36C2F1E6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55DC-CEC3-4203-B953-EF1FB9FFAA1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E5761-881F-4AC8-A7BB-A36C2F1E6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55DC-CEC3-4203-B953-EF1FB9FFAA1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E5761-881F-4AC8-A7BB-A36C2F1E6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55DC-CEC3-4203-B953-EF1FB9FFAA1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E5761-881F-4AC8-A7BB-A36C2F1E6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55DC-CEC3-4203-B953-EF1FB9FFAA1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E5761-881F-4AC8-A7BB-A36C2F1E6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55DC-CEC3-4203-B953-EF1FB9FFAA1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E5761-881F-4AC8-A7BB-A36C2F1E6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EF355DC-CEC3-4203-B953-EF1FB9FFAA1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43E5761-881F-4AC8-A7BB-A36C2F1E668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229600" cy="182880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ru-RU" dirty="0" smtClean="0"/>
              <a:t>интересы подростков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50912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                            </a:t>
            </a:r>
          </a:p>
          <a:p>
            <a:endParaRPr lang="ru-RU" sz="2000" dirty="0" smtClean="0"/>
          </a:p>
          <a:p>
            <a:pPr algn="r"/>
            <a:r>
              <a:rPr lang="ru-RU" sz="2000" dirty="0" smtClean="0"/>
              <a:t>                                 Подготовила </a:t>
            </a:r>
            <a:r>
              <a:rPr lang="ru-RU" sz="2000" dirty="0" smtClean="0"/>
              <a:t>учитель истории</a:t>
            </a:r>
          </a:p>
          <a:p>
            <a:pPr algn="r"/>
            <a:r>
              <a:rPr lang="ru-RU" sz="2000" dirty="0" err="1" smtClean="0"/>
              <a:t>Ходаковская</a:t>
            </a:r>
            <a:r>
              <a:rPr lang="ru-RU" sz="2000" dirty="0" smtClean="0"/>
              <a:t> Е. </a:t>
            </a:r>
            <a:r>
              <a:rPr lang="ru-RU" sz="2000" smtClean="0"/>
              <a:t>И. </a:t>
            </a:r>
            <a:endParaRPr lang="ru-RU" sz="2000" dirty="0" smtClean="0"/>
          </a:p>
          <a:p>
            <a:r>
              <a:rPr lang="ru-RU" sz="2000" dirty="0" smtClean="0"/>
              <a:t>                            </a:t>
            </a:r>
          </a:p>
        </p:txBody>
      </p:sp>
      <p:pic>
        <p:nvPicPr>
          <p:cNvPr id="6" name="Рисунок 5" descr="0001-001-Perekhodnyj-vozra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412776"/>
            <a:ext cx="5976664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prstTxWarp prst="textWave2">
              <a:avLst/>
            </a:prstTxWarp>
          </a:bodyPr>
          <a:lstStyle/>
          <a:p>
            <a:r>
              <a:rPr lang="ru-RU" dirty="0" smtClean="0"/>
              <a:t>Интерес к спорту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Задача вовлечения подростков в регулярные </a:t>
            </a:r>
            <a:r>
              <a:rPr lang="ru-RU" sz="1800" dirty="0" err="1" smtClean="0"/>
              <a:t>физкультурно</a:t>
            </a:r>
            <a:r>
              <a:rPr lang="ru-RU" sz="1800" dirty="0" smtClean="0"/>
              <a:t> -оздоровительные и спортивные занятия не может быть решена без учета спортивных интересов и потребностей подростков, без предоставления условий для эффективных и безопасных занятий. Социологические исследования выявили явное противоречие между желанием подростков заниматься и отсутствием необходимых для этого условий, однообразием видов занятий</a:t>
            </a:r>
          </a:p>
          <a:p>
            <a:pPr algn="just">
              <a:buNone/>
            </a:pPr>
            <a:endParaRPr lang="ru-RU" sz="1800" dirty="0" smtClean="0"/>
          </a:p>
          <a:p>
            <a:pPr algn="just">
              <a:buNone/>
            </a:pPr>
            <a:r>
              <a:rPr lang="ru-RU" sz="1800" dirty="0" smtClean="0"/>
              <a:t>Опрос показал, что лишь 34% школьников занимаются в спортивных секциях и группах. Причем среди мальчиков этот показатель составляет примерно 55%, а среди девочек - всего 19%. С возрастом, за пять лет - от 12 до 17 лет, этот показатель снижается у мальчиков с 62,5 до 47%, а у девушек с 22,5 до 16%.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Популярные виды спорта среди юношей:</a:t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8229600" cy="470916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000" dirty="0" smtClean="0"/>
              <a:t>футбол (более 17%)</a:t>
            </a:r>
          </a:p>
          <a:p>
            <a:pPr>
              <a:buNone/>
            </a:pPr>
            <a:r>
              <a:rPr lang="ru-RU" sz="2000" dirty="0" smtClean="0"/>
              <a:t>атлетическая гимнастика (9,3%)</a:t>
            </a:r>
          </a:p>
          <a:p>
            <a:pPr>
              <a:buNone/>
            </a:pPr>
            <a:r>
              <a:rPr lang="ru-RU" sz="2000" dirty="0" smtClean="0"/>
              <a:t>баскетбол (7,8%)</a:t>
            </a:r>
          </a:p>
          <a:p>
            <a:pPr>
              <a:buNone/>
            </a:pPr>
            <a:r>
              <a:rPr lang="ru-RU" sz="2000" dirty="0" smtClean="0"/>
              <a:t>плавание (7,3%)</a:t>
            </a:r>
          </a:p>
          <a:p>
            <a:pPr>
              <a:buNone/>
            </a:pPr>
            <a:r>
              <a:rPr lang="ru-RU" sz="2000" dirty="0" smtClean="0"/>
              <a:t>легкая атлетика и </a:t>
            </a:r>
          </a:p>
          <a:p>
            <a:pPr>
              <a:buNone/>
            </a:pPr>
            <a:r>
              <a:rPr lang="ru-RU" sz="2000" dirty="0" smtClean="0"/>
              <a:t>прыжки в воду (по 7,1%)</a:t>
            </a:r>
          </a:p>
          <a:p>
            <a:pPr>
              <a:buNone/>
            </a:pPr>
            <a:r>
              <a:rPr lang="ru-RU" sz="2000" dirty="0" smtClean="0"/>
              <a:t>каратэ (5,7%)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Рисунок 3" descr="foto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348880"/>
            <a:ext cx="4458072" cy="4153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Популярные виды спорта среди девушек:</a:t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легкая атлетика (30,5%)</a:t>
            </a:r>
          </a:p>
          <a:p>
            <a:pPr>
              <a:buNone/>
            </a:pPr>
            <a:r>
              <a:rPr lang="ru-RU" dirty="0" smtClean="0"/>
              <a:t>спортивные танцы (9,5%)</a:t>
            </a:r>
          </a:p>
          <a:p>
            <a:pPr>
              <a:buNone/>
            </a:pPr>
            <a:r>
              <a:rPr lang="ru-RU" dirty="0" smtClean="0"/>
              <a:t>плавание (9,12%)</a:t>
            </a:r>
          </a:p>
          <a:p>
            <a:pPr>
              <a:buNone/>
            </a:pPr>
            <a:r>
              <a:rPr lang="ru-RU" dirty="0" smtClean="0"/>
              <a:t>теннис и </a:t>
            </a:r>
          </a:p>
          <a:p>
            <a:pPr>
              <a:buNone/>
            </a:pPr>
            <a:r>
              <a:rPr lang="ru-RU" dirty="0" err="1" smtClean="0"/>
              <a:t>таэквондо</a:t>
            </a:r>
            <a:r>
              <a:rPr lang="ru-RU" dirty="0" smtClean="0"/>
              <a:t> (по 8,8%) </a:t>
            </a:r>
            <a:endParaRPr lang="ru-RU" dirty="0"/>
          </a:p>
        </p:txBody>
      </p:sp>
      <p:pic>
        <p:nvPicPr>
          <p:cNvPr id="4" name="Рисунок 3" descr="oror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2780928"/>
            <a:ext cx="4726310" cy="3656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eflate">
              <a:avLst/>
            </a:prstTxWarp>
          </a:bodyPr>
          <a:lstStyle/>
          <a:p>
            <a:r>
              <a:rPr lang="ru-RU" dirty="0" smtClean="0"/>
              <a:t>Профессиональные интересы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540568" y="1556792"/>
            <a:ext cx="8229600" cy="4709160"/>
          </a:xfrm>
        </p:spPr>
        <p:txBody>
          <a:bodyPr/>
          <a:lstStyle/>
          <a:p>
            <a:r>
              <a:rPr lang="ru-RU" i="1" dirty="0" smtClean="0"/>
              <a:t>Наиболее популярные:</a:t>
            </a:r>
          </a:p>
          <a:p>
            <a:endParaRPr lang="ru-RU" dirty="0" smtClean="0"/>
          </a:p>
          <a:p>
            <a:r>
              <a:rPr lang="ru-RU" sz="2400" dirty="0" smtClean="0"/>
              <a:t>Сфера искусства</a:t>
            </a:r>
          </a:p>
          <a:p>
            <a:r>
              <a:rPr lang="ru-RU" sz="2400" dirty="0" smtClean="0"/>
              <a:t>Сфера технических интересов</a:t>
            </a:r>
          </a:p>
          <a:p>
            <a:r>
              <a:rPr lang="ru-RU" sz="2400" dirty="0" smtClean="0"/>
              <a:t>Сфера работы с людьми</a:t>
            </a:r>
          </a:p>
          <a:p>
            <a:r>
              <a:rPr lang="ru-RU" sz="2400" dirty="0" smtClean="0"/>
              <a:t>Сфера </a:t>
            </a:r>
            <a:r>
              <a:rPr lang="ru-RU" sz="2400" dirty="0" err="1" smtClean="0"/>
              <a:t>умственого</a:t>
            </a:r>
            <a:r>
              <a:rPr lang="ru-RU" sz="2400" dirty="0" smtClean="0"/>
              <a:t> труда</a:t>
            </a:r>
          </a:p>
          <a:p>
            <a:r>
              <a:rPr lang="ru-RU" sz="2400" dirty="0" smtClean="0"/>
              <a:t>Сфера физического труда</a:t>
            </a:r>
          </a:p>
          <a:p>
            <a:r>
              <a:rPr lang="ru-RU" sz="2400" dirty="0" smtClean="0"/>
              <a:t>Сфера материальных интересов</a:t>
            </a:r>
            <a:endParaRPr lang="ru-RU" sz="2400" dirty="0"/>
          </a:p>
        </p:txBody>
      </p:sp>
      <p:pic>
        <p:nvPicPr>
          <p:cNvPr id="4" name="Рисунок 3" descr="IMG_25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628800"/>
            <a:ext cx="4104456" cy="4994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1632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052736"/>
            <a:ext cx="7086600" cy="5040560"/>
          </a:xfrm>
        </p:spPr>
        <p:txBody>
          <a:bodyPr>
            <a:normAutofit/>
          </a:bodyPr>
          <a:lstStyle/>
          <a:p>
            <a:pPr algn="just"/>
            <a:r>
              <a:rPr lang="ru-RU" sz="2400" i="1" dirty="0" smtClean="0">
                <a:solidFill>
                  <a:srgbClr val="002060"/>
                </a:solidFill>
              </a:rPr>
              <a:t>Наряду с этим резко увеличивается интерес к своей внешности</a:t>
            </a:r>
          </a:p>
          <a:p>
            <a:pPr algn="just"/>
            <a:endParaRPr lang="ru-RU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Ребенок остро переживает все изъяны внешности, действительные и мнимые</a:t>
            </a:r>
          </a:p>
          <a:p>
            <a:pPr algn="just">
              <a:lnSpc>
                <a:spcPct val="80000"/>
              </a:lnSpc>
              <a:defRPr/>
            </a:pPr>
            <a:endParaRPr lang="ru-RU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Непропорциональность частей тела, неловкость движений, неправильность черт лица, кожа, теряющая детскую чистоту, излишний вес или худоба – все </a:t>
            </a: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расстраивает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, а иногда приводит </a:t>
            </a: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к чувству неполноценности, замкнутости, даже неврозу</a:t>
            </a:r>
          </a:p>
          <a:p>
            <a:pPr algn="just">
              <a:lnSpc>
                <a:spcPct val="80000"/>
              </a:lnSpc>
              <a:defRPr/>
            </a:pPr>
            <a:endParaRPr lang="ru-RU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Тяжелые эмоциональные реакции на свою внешность смягчаются при теплых, доверительных отношениях с близкими взрослыми, которые должны проявить и понимание, и тактичность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700" dirty="0" smtClean="0"/>
              <a:t>выводы: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ru-RU" sz="2000" dirty="0" smtClean="0"/>
              <a:t>1.Интересы подростка по сравнению с младшим школьником более разнообразные, широкие. Возникают новые интересы, в числе которых познавательные (интерес к истории, физике, географии и пр.), общественно-политические, трудовые и спортивные. Все это объясняется ростом общей активности и подготовленности (жизненный опыт, знания, умения) подростка.</a:t>
            </a:r>
          </a:p>
          <a:p>
            <a:pPr lvl="0" algn="just"/>
            <a:r>
              <a:rPr lang="ru-RU" sz="2200" dirty="0" smtClean="0"/>
              <a:t>2.Интересы подростка становятся более осознанными. Об этом говорит факт возникновения опосредованных профессиональных интересов. Да и любой интерес подростка включает не только положительное отношение к самому процессу деятельности, но и к результатам работы.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ru-RU" sz="2000" dirty="0" smtClean="0"/>
              <a:t>3.В системе читательских интересов подростка центральное место занимает интерес к художественной литературе. Это объясняется тем, что он отвечает коренным потребностям личности подростка в активности, в познании мира и самоутверждении.</a:t>
            </a:r>
          </a:p>
          <a:p>
            <a:pPr lvl="0" algn="just">
              <a:buNone/>
            </a:pPr>
            <a:endParaRPr lang="ru-RU" dirty="0" smtClean="0"/>
          </a:p>
          <a:p>
            <a:pPr lvl="0" algn="just">
              <a:buNone/>
            </a:pPr>
            <a:r>
              <a:rPr lang="ru-RU" sz="2000" dirty="0" smtClean="0"/>
              <a:t>       4.Изучение интересов подростка к художественной литературе позволило выявить, какие жанры больше всего их увлекают: приключения, фантастика, детективы, любовные романы и т.д.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229600" cy="1143000"/>
          </a:xfrm>
        </p:spPr>
        <p:txBody>
          <a:bodyPr>
            <a:prstTxWarp prst="textCurveDown">
              <a:avLst/>
            </a:prstTxWarp>
            <a:noAutofit/>
          </a:bodyPr>
          <a:lstStyle/>
          <a:p>
            <a:r>
              <a:rPr lang="ru-RU" sz="7200" dirty="0" smtClean="0"/>
              <a:t>конец</a:t>
            </a:r>
            <a:endParaRPr lang="ru-RU" sz="7200" dirty="0"/>
          </a:p>
        </p:txBody>
      </p:sp>
      <p:pic>
        <p:nvPicPr>
          <p:cNvPr id="6" name="Содержимое 5" descr="x_48e9a2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592288"/>
            <a:ext cx="5040560" cy="504056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4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Я не верю, что жизнь человека предопределена его детством.</a:t>
            </a:r>
            <a:br>
              <a:rPr lang="ru-RU" sz="4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4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  Я думаю. Что существует ещё очень важные периоды: отрочество, юность… </a:t>
            </a:r>
            <a:r>
              <a:rPr lang="ru-RU" sz="4400" dirty="0" smtClean="0">
                <a:solidFill>
                  <a:srgbClr val="990033"/>
                </a:solidFill>
              </a:rPr>
              <a:t/>
            </a:r>
            <a:br>
              <a:rPr lang="ru-RU" sz="4400" dirty="0" smtClean="0">
                <a:solidFill>
                  <a:srgbClr val="990033"/>
                </a:solidFill>
              </a:rPr>
            </a:br>
            <a:r>
              <a:rPr lang="ru-RU" sz="4400" dirty="0" smtClean="0">
                <a:solidFill>
                  <a:srgbClr val="990033"/>
                </a:solidFill>
              </a:rPr>
              <a:t/>
            </a:r>
            <a:br>
              <a:rPr lang="ru-RU" sz="4400" dirty="0" smtClean="0">
                <a:solidFill>
                  <a:srgbClr val="990033"/>
                </a:solidFill>
              </a:rPr>
            </a:br>
            <a:r>
              <a:rPr lang="ru-RU" sz="4400" dirty="0" smtClean="0">
                <a:solidFill>
                  <a:srgbClr val="990033"/>
                </a:solidFill>
              </a:rPr>
              <a:t/>
            </a:r>
            <a:br>
              <a:rPr lang="ru-RU" sz="4400" dirty="0" smtClean="0">
                <a:solidFill>
                  <a:srgbClr val="990033"/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28184" y="4293096"/>
            <a:ext cx="2343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Ж.-П. Сартр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7890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70916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Интерес -  форма проявления познавательной потребности, обеспечивающая направленность личности на осознание целей деятельности и тем самым способствующая ориентировке, ознакомлению с новыми фактами, более полному и глубокому отражению действительности. </a:t>
            </a:r>
          </a:p>
          <a:p>
            <a:endParaRPr lang="ru-RU" sz="2400" dirty="0" smtClean="0"/>
          </a:p>
          <a:p>
            <a:pPr>
              <a:buNone/>
            </a:pPr>
            <a:endParaRPr lang="ru-RU" sz="24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212976"/>
            <a:ext cx="187220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любопытство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3212976"/>
            <a:ext cx="237626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интерес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stCxn id="7" idx="3"/>
            <a:endCxn id="7" idx="3"/>
          </p:cNvCxnSpPr>
          <p:nvPr/>
        </p:nvCxnSpPr>
        <p:spPr>
          <a:xfrm>
            <a:off x="6012160" y="368102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5229200"/>
            <a:ext cx="226774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потребность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95936" y="5013176"/>
            <a:ext cx="187220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склонность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804248" y="5013176"/>
            <a:ext cx="233975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Направленность внимания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804248" y="3140968"/>
            <a:ext cx="233975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Познавательное отношение</a:t>
            </a:r>
            <a:endParaRPr lang="ru-RU" dirty="0"/>
          </a:p>
        </p:txBody>
      </p:sp>
      <p:cxnSp>
        <p:nvCxnSpPr>
          <p:cNvPr id="38" name="Прямая со стрелкой 37"/>
          <p:cNvCxnSpPr/>
          <p:nvPr/>
        </p:nvCxnSpPr>
        <p:spPr>
          <a:xfrm flipV="1">
            <a:off x="2267744" y="4077072"/>
            <a:ext cx="1440160" cy="11521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6" idx="3"/>
            <a:endCxn id="7" idx="1"/>
          </p:cNvCxnSpPr>
          <p:nvPr/>
        </p:nvCxnSpPr>
        <p:spPr>
          <a:xfrm>
            <a:off x="1872208" y="3681028"/>
            <a:ext cx="1763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4932040" y="4149080"/>
            <a:ext cx="21704" cy="8640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6012160" y="4149080"/>
            <a:ext cx="792088" cy="8640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stCxn id="7" idx="3"/>
            <a:endCxn id="18" idx="1"/>
          </p:cNvCxnSpPr>
          <p:nvPr/>
        </p:nvCxnSpPr>
        <p:spPr>
          <a:xfrm flipV="1">
            <a:off x="6012160" y="3645024"/>
            <a:ext cx="792088" cy="360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7" grpId="0" animBg="1"/>
      <p:bldP spid="12" grpId="0" animBg="1"/>
      <p:bldP spid="13" grpId="0" animBg="1"/>
      <p:bldP spid="15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709160"/>
          </a:xfrm>
        </p:spPr>
        <p:txBody>
          <a:bodyPr/>
          <a:lstStyle/>
          <a:p>
            <a:pPr algn="just"/>
            <a:r>
              <a:rPr lang="ru-RU" b="1" i="1" dirty="0" smtClean="0">
                <a:solidFill>
                  <a:schemeClr val="tx2"/>
                </a:solidFill>
              </a:rPr>
              <a:t>Подростковый возраст без увлечения подобен детству без игр</a:t>
            </a:r>
          </a:p>
          <a:p>
            <a:pPr>
              <a:buNone/>
              <a:defRPr/>
            </a:pPr>
            <a:r>
              <a:rPr lang="ru-RU" b="1" i="1" dirty="0" smtClean="0">
                <a:solidFill>
                  <a:schemeClr val="tx2"/>
                </a:solidFill>
              </a:rPr>
              <a:t>     </a:t>
            </a:r>
          </a:p>
          <a:p>
            <a:pPr algn="just">
              <a:buNone/>
              <a:defRPr/>
            </a:pPr>
            <a:r>
              <a:rPr lang="ru-RU" b="1" i="1" dirty="0" smtClean="0">
                <a:solidFill>
                  <a:schemeClr val="tx2"/>
                </a:solidFill>
              </a:rPr>
              <a:t> Выбирая себе занятие по душе, подросток удовлетворяет:</a:t>
            </a:r>
          </a:p>
          <a:p>
            <a:pPr algn="just">
              <a:buNone/>
              <a:defRPr/>
            </a:pPr>
            <a:r>
              <a:rPr lang="ru-RU" b="1" i="1" dirty="0" smtClean="0">
                <a:solidFill>
                  <a:schemeClr val="tx2"/>
                </a:solidFill>
              </a:rPr>
              <a:t>Потребность в самостоятельности</a:t>
            </a:r>
          </a:p>
          <a:p>
            <a:pPr>
              <a:buNone/>
              <a:defRPr/>
            </a:pPr>
            <a:endParaRPr lang="ru-RU" b="1" i="1" dirty="0" smtClean="0">
              <a:solidFill>
                <a:schemeClr val="tx2"/>
              </a:solidFill>
            </a:endParaRPr>
          </a:p>
          <a:p>
            <a:endParaRPr lang="ru-RU" b="1" dirty="0" smtClean="0">
              <a:solidFill>
                <a:srgbClr val="CC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a42a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212976"/>
            <a:ext cx="5715000" cy="364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Triangle">
              <a:avLst/>
            </a:prstTxWarp>
          </a:bodyPr>
          <a:lstStyle/>
          <a:p>
            <a:r>
              <a:rPr lang="ru-RU" dirty="0" smtClean="0"/>
              <a:t>Читательские интересы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8229600" cy="470916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Занимают первое место в системе интересов личности подростка</a:t>
            </a:r>
          </a:p>
          <a:p>
            <a:pPr algn="just">
              <a:buNone/>
            </a:pPr>
            <a:r>
              <a:rPr lang="ru-RU" dirty="0" smtClean="0"/>
              <a:t> Устойчивые и избирательные.</a:t>
            </a:r>
          </a:p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- приключенческая литература</a:t>
            </a:r>
          </a:p>
          <a:p>
            <a:pPr algn="just">
              <a:buNone/>
            </a:pPr>
            <a:r>
              <a:rPr lang="ru-RU" dirty="0" smtClean="0"/>
              <a:t>- книги о путешествиях</a:t>
            </a:r>
          </a:p>
          <a:p>
            <a:pPr algn="just">
              <a:buNone/>
            </a:pPr>
            <a:r>
              <a:rPr lang="ru-RU" dirty="0" smtClean="0"/>
              <a:t>- детективы</a:t>
            </a:r>
          </a:p>
          <a:p>
            <a:pPr algn="just">
              <a:buNone/>
            </a:pPr>
            <a:r>
              <a:rPr lang="ru-RU" dirty="0" smtClean="0"/>
              <a:t>- фантастика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6" name="Рисунок 5" descr="dee934a163d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6008" y="3717032"/>
            <a:ext cx="3737992" cy="2803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1">
              <a:avLst/>
            </a:prstTxWarp>
          </a:bodyPr>
          <a:lstStyle/>
          <a:p>
            <a:r>
              <a:rPr lang="ru-RU" dirty="0" smtClean="0"/>
              <a:t>Познавательные интересы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dirty="0" smtClean="0"/>
              <a:t>Что касается познавательных интересов, то замечено, что в 6-7 классах в связи с новой многопредметной программой и новыми учителями у подростков наблюдается некоторая неуверенность в определении своих познавательных интересов.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pPr algn="just"/>
            <a:r>
              <a:rPr lang="ru-RU" sz="2000" dirty="0" smtClean="0"/>
              <a:t>так, в 7 классе на первом месте стоит </a:t>
            </a:r>
          </a:p>
          <a:p>
            <a:pPr algn="just"/>
            <a:r>
              <a:rPr lang="ru-RU" sz="2000" dirty="0" smtClean="0"/>
              <a:t>интерес к истории (50,9%),</a:t>
            </a:r>
          </a:p>
          <a:p>
            <a:pPr algn="just"/>
            <a:r>
              <a:rPr lang="ru-RU" sz="2000" dirty="0" smtClean="0"/>
              <a:t>на втором – к физике (40,6%).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6172090-dark-haired-beautiful-girl-student-in-yellow-blouse-reads-textbook-it-is-isolated-on-white-backgrou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3068960"/>
            <a:ext cx="2232248" cy="2420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prstTxWarp prst="textCurveUp">
              <a:avLst/>
            </a:prstTxWarp>
          </a:bodyPr>
          <a:lstStyle/>
          <a:p>
            <a:r>
              <a:rPr lang="ru-RU" dirty="0" smtClean="0"/>
              <a:t>Социальные сети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70916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Самые популярные социальные сети</a:t>
            </a:r>
          </a:p>
          <a:p>
            <a:pPr algn="just">
              <a:buNone/>
            </a:pPr>
            <a:r>
              <a:rPr lang="ru-RU" dirty="0" smtClean="0"/>
              <a:t>- «Одноклассники»</a:t>
            </a:r>
          </a:p>
          <a:p>
            <a:pPr algn="just">
              <a:buNone/>
            </a:pPr>
            <a:r>
              <a:rPr lang="ru-RU" dirty="0" smtClean="0"/>
              <a:t>- «</a:t>
            </a:r>
            <a:r>
              <a:rPr lang="ru-RU" dirty="0" err="1" smtClean="0"/>
              <a:t>ВКонтакте.ру</a:t>
            </a:r>
            <a:r>
              <a:rPr lang="ru-RU" dirty="0" smtClean="0"/>
              <a:t>»</a:t>
            </a:r>
          </a:p>
          <a:p>
            <a:pPr algn="just">
              <a:buNone/>
            </a:pPr>
            <a:r>
              <a:rPr lang="ru-RU" dirty="0" smtClean="0"/>
              <a:t>- «Мой мир» </a:t>
            </a:r>
          </a:p>
          <a:p>
            <a:pPr algn="just">
              <a:buNone/>
            </a:pPr>
            <a:r>
              <a:rPr lang="ru-RU" dirty="0" smtClean="0"/>
              <a:t>Эти сайты сочетают в себе много качеств, притягивающих  молодых пользователей.</a:t>
            </a:r>
          </a:p>
          <a:p>
            <a:pPr algn="just">
              <a:buNone/>
            </a:pPr>
            <a:r>
              <a:rPr lang="ru-RU" dirty="0" smtClean="0"/>
              <a:t>В социальных сетях зарегистрировано более 97% учащихся.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prstTxWarp prst="textDeflateBottom">
              <a:avLst/>
            </a:prstTxWarp>
          </a:bodyPr>
          <a:lstStyle/>
          <a:p>
            <a:r>
              <a:rPr lang="ru-RU" dirty="0" smtClean="0"/>
              <a:t>Социальные сети</a:t>
            </a:r>
            <a:endParaRPr lang="ru-RU" dirty="0"/>
          </a:p>
        </p:txBody>
      </p:sp>
      <p:pic>
        <p:nvPicPr>
          <p:cNvPr id="4" name="Содержимое 3" descr="i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2376264" cy="2304256"/>
          </a:xfrm>
        </p:spPr>
      </p:pic>
      <p:pic>
        <p:nvPicPr>
          <p:cNvPr id="5" name="Рисунок 4" descr="17429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780928"/>
            <a:ext cx="4258419" cy="3890566"/>
          </a:xfrm>
          <a:prstGeom prst="rect">
            <a:avLst/>
          </a:prstGeom>
        </p:spPr>
      </p:pic>
      <p:pic>
        <p:nvPicPr>
          <p:cNvPr id="6" name="Рисунок 5" descr="image_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212976"/>
            <a:ext cx="2664296" cy="2286000"/>
          </a:xfrm>
          <a:prstGeom prst="rect">
            <a:avLst/>
          </a:prstGeom>
        </p:spPr>
      </p:pic>
      <p:pic>
        <p:nvPicPr>
          <p:cNvPr id="7" name="Рисунок 6" descr="jovenes-con-laptop-610x4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4018037"/>
            <a:ext cx="2880320" cy="2839963"/>
          </a:xfrm>
          <a:prstGeom prst="rect">
            <a:avLst/>
          </a:prstGeom>
        </p:spPr>
      </p:pic>
      <p:pic>
        <p:nvPicPr>
          <p:cNvPr id="8" name="Рисунок 7" descr="parentalspyware_iStock_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980728"/>
            <a:ext cx="3384376" cy="2232248"/>
          </a:xfrm>
          <a:prstGeom prst="rect">
            <a:avLst/>
          </a:prstGeom>
        </p:spPr>
      </p:pic>
      <p:pic>
        <p:nvPicPr>
          <p:cNvPr id="9" name="Рисунок 8" descr="243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067300"/>
            <a:ext cx="2483768" cy="1790700"/>
          </a:xfrm>
          <a:prstGeom prst="rect">
            <a:avLst/>
          </a:prstGeom>
        </p:spPr>
      </p:pic>
      <p:pic>
        <p:nvPicPr>
          <p:cNvPr id="11" name="Рисунок 10" descr="internet-y-depresio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79712" y="908720"/>
            <a:ext cx="3600400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dirty="0" smtClean="0"/>
              <a:t>По данным опроса: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540568" y="2924944"/>
            <a:ext cx="4038600" cy="4525963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С какой целью вы используете интернет?</a:t>
            </a:r>
            <a:endParaRPr lang="ru-RU" sz="2400" i="1" dirty="0"/>
          </a:p>
        </p:txBody>
      </p:sp>
      <p:pic>
        <p:nvPicPr>
          <p:cNvPr id="5" name="Содержимое 4" descr="image009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843808" y="980728"/>
            <a:ext cx="6012160" cy="587727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203</TotalTime>
  <Words>666</Words>
  <Application>Microsoft Office PowerPoint</Application>
  <PresentationFormat>Экран (4:3)</PresentationFormat>
  <Paragraphs>88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интересы подростков</vt:lpstr>
      <vt:lpstr> Я не верю, что жизнь человека предопределена его детством.       Я думаю. Что существует ещё очень важные периоды: отрочество, юность…    </vt:lpstr>
      <vt:lpstr> </vt:lpstr>
      <vt:lpstr>Презентация PowerPoint</vt:lpstr>
      <vt:lpstr>Читательские интересы  </vt:lpstr>
      <vt:lpstr>Познавательные интересы</vt:lpstr>
      <vt:lpstr>Социальные сети</vt:lpstr>
      <vt:lpstr>Социальные сети</vt:lpstr>
      <vt:lpstr>По данным опроса:</vt:lpstr>
      <vt:lpstr>Интерес к спорту</vt:lpstr>
      <vt:lpstr>Популярные виды спорта среди юношей: </vt:lpstr>
      <vt:lpstr>Популярные виды спорта среди девушек: </vt:lpstr>
      <vt:lpstr>Профессиональные интересы</vt:lpstr>
      <vt:lpstr>Презентация PowerPoint</vt:lpstr>
      <vt:lpstr>выводы: </vt:lpstr>
      <vt:lpstr>Презентация PowerPoint</vt:lpstr>
      <vt:lpstr>конец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пользователь</cp:lastModifiedBy>
  <cp:revision>22</cp:revision>
  <dcterms:created xsi:type="dcterms:W3CDTF">2012-05-22T15:22:27Z</dcterms:created>
  <dcterms:modified xsi:type="dcterms:W3CDTF">2016-02-03T11:51:40Z</dcterms:modified>
</cp:coreProperties>
</file>