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8"/>
  </p:notesMasterIdLst>
  <p:sldIdLst>
    <p:sldId id="285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8291" autoAdjust="0"/>
  </p:normalViewPr>
  <p:slideViewPr>
    <p:cSldViewPr>
      <p:cViewPr>
        <p:scale>
          <a:sx n="50" d="100"/>
          <a:sy n="50" d="100"/>
        </p:scale>
        <p:origin x="-198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F4709-5400-4993-AE11-E5352B816F21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EC6C3-B58A-4B24-AB47-1F7A1286C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4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0"/>
            <a:ext cx="6400800" cy="10527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58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4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04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660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6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6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04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17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07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965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BD32-4DF4-4FAA-8F4A-2966021EC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92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80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3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34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30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69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9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08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3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0" y="6230112"/>
            <a:ext cx="9144000" cy="6278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46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229600" cy="2374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44624"/>
            <a:ext cx="8856984" cy="1009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9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4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9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9CA4-DCA2-4B41-AB52-4CE64653A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9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83568" y="4941168"/>
            <a:ext cx="82144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Он стал летописцем душ и сердец</a:t>
            </a:r>
            <a:b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тысяч наших соотечественников</a:t>
            </a:r>
            <a:endParaRPr lang="ru-RU" altLang="ru-RU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665" y="0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79082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79826" y="2287226"/>
            <a:ext cx="47649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/>
              <a:t>Петр </a:t>
            </a:r>
            <a:r>
              <a:rPr lang="ru-RU" altLang="ru-RU" sz="3600" b="1" dirty="0" smtClean="0"/>
              <a:t>Суханов</a:t>
            </a:r>
          </a:p>
          <a:p>
            <a:pPr algn="ctr"/>
            <a:r>
              <a:rPr lang="ru-RU" altLang="ru-RU" sz="3600" b="1" dirty="0" smtClean="0"/>
              <a:t>1947-2008</a:t>
            </a:r>
          </a:p>
          <a:p>
            <a:pPr algn="ctr"/>
            <a:endParaRPr lang="ru-RU" altLang="ru-RU" sz="2800" b="1" dirty="0" smtClean="0"/>
          </a:p>
          <a:p>
            <a:pPr algn="ctr"/>
            <a:endParaRPr lang="ru-RU" altLang="ru-RU" sz="2800" b="1" dirty="0"/>
          </a:p>
          <a:p>
            <a:pPr algn="ctr"/>
            <a:endParaRPr lang="ru-RU" altLang="ru-RU" sz="2800" b="1" dirty="0"/>
          </a:p>
        </p:txBody>
      </p:sp>
      <p:pic>
        <p:nvPicPr>
          <p:cNvPr id="1026" name="Picture 2" descr="http://surgut09.ru/images/articles/.covers/.thumb/tmm420x420_6396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3067"/>
            <a:ext cx="4000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001784"/>
            <a:ext cx="9028848" cy="4109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Высшая мера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8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0099"/>
                </a:solidFill>
              </a:rPr>
              <a:t>Но - все обошлось... </a:t>
            </a:r>
            <a:r>
              <a:rPr lang="ru-RU" i="1" dirty="0" smtClean="0">
                <a:solidFill>
                  <a:srgbClr val="000099"/>
                </a:solidFill>
              </a:rPr>
              <a:t>Я </a:t>
            </a:r>
            <a:r>
              <a:rPr lang="ru-RU" i="1" dirty="0" smtClean="0">
                <a:solidFill>
                  <a:srgbClr val="000099"/>
                </a:solidFill>
              </a:rPr>
              <a:t>родился безгрешно</a:t>
            </a:r>
            <a:r>
              <a:rPr lang="ru-RU" i="1" dirty="0" smtClean="0">
                <a:solidFill>
                  <a:srgbClr val="000099"/>
                </a:solidFill>
              </a:rPr>
              <a:t>. 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И вырос, как мог, без обид </a:t>
            </a:r>
            <a:r>
              <a:rPr lang="ru-RU" i="1" dirty="0" smtClean="0">
                <a:solidFill>
                  <a:srgbClr val="000099"/>
                </a:solidFill>
              </a:rPr>
              <a:t> и </a:t>
            </a:r>
            <a:r>
              <a:rPr lang="ru-RU" i="1" dirty="0" smtClean="0">
                <a:solidFill>
                  <a:srgbClr val="000099"/>
                </a:solidFill>
              </a:rPr>
              <a:t>в тепле.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Любил тяжело и, наверно,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поспешно -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как многие любят на этой земле!..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Давили прохожие.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Тыкали пальцем...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Но я уходил от людей, уходил...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Возможно, и умер бы вечным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скитальцем -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да с детства боюсь одиноких могил.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Я все повидал - кроме Правды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и Веры!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Мечты, как круги по воде,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разошлись...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Мне выдало время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как высшую меру </a:t>
            </a:r>
            <a:r>
              <a:rPr lang="ru-RU" i="1" dirty="0" smtClean="0">
                <a:solidFill>
                  <a:srgbClr val="000099"/>
                </a:solidFill>
              </a:rPr>
              <a:t>- жизнь</a:t>
            </a:r>
            <a:r>
              <a:rPr lang="ru-RU" i="1" dirty="0" smtClean="0">
                <a:solidFill>
                  <a:srgbClr val="000099"/>
                </a:solidFill>
              </a:rPr>
              <a:t>!</a:t>
            </a: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10" name="Содержимое 9" descr="поэзоборьба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6832" y="2132856"/>
            <a:ext cx="4042544" cy="3786188"/>
          </a:xfrm>
          <a:prstGeom prst="rect">
            <a:avLst/>
          </a:prstGeo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0702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001784"/>
            <a:ext cx="9028848" cy="4109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Жар души, тепло трепещущего сердца поэта…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8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С большим трудом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 и страшным нервным скрипом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 я думаю, что счастье в том и есть</a:t>
            </a:r>
            <a:r>
              <a:rPr lang="ru-RU" i="1" dirty="0" smtClean="0">
                <a:solidFill>
                  <a:srgbClr val="000099"/>
                </a:solidFill>
              </a:rPr>
              <a:t>,</a:t>
            </a:r>
            <a:r>
              <a:rPr lang="ru-RU" i="1" dirty="0">
                <a:solidFill>
                  <a:srgbClr val="000099"/>
                </a:solidFill>
              </a:rPr>
              <a:t> 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чтобы найти себя, 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а не уйти безликим, 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чтобы отжить своё – пусть даже с криком,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 но – сохранив Отечество и честь! 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Пусть наше время – в клетки и в полоски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И часто в жизни все не так,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 Все кверху дном.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 Как и в любой стране,</a:t>
            </a:r>
          </a:p>
          <a:p>
            <a:pPr marL="109728" algn="r">
              <a:defRPr/>
            </a:pPr>
            <a:r>
              <a:rPr lang="ru-RU" i="1" dirty="0">
                <a:solidFill>
                  <a:srgbClr val="000099"/>
                </a:solidFill>
              </a:rPr>
              <a:t>где есть загвоздки</a:t>
            </a:r>
            <a:r>
              <a:rPr lang="ru-RU" i="1" dirty="0" smtClean="0">
                <a:solidFill>
                  <a:srgbClr val="000099"/>
                </a:solidFill>
              </a:rPr>
              <a:t>,</a:t>
            </a:r>
          </a:p>
          <a:p>
            <a:pPr marL="109728" algn="r">
              <a:defRPr/>
            </a:pPr>
            <a:r>
              <a:rPr lang="ru-RU" i="1" dirty="0" smtClean="0">
                <a:solidFill>
                  <a:srgbClr val="000099"/>
                </a:solidFill>
              </a:rPr>
              <a:t> она </a:t>
            </a:r>
            <a:r>
              <a:rPr lang="ru-RU" i="1" dirty="0">
                <a:solidFill>
                  <a:srgbClr val="000099"/>
                </a:solidFill>
              </a:rPr>
              <a:t>от нашей глупости </a:t>
            </a:r>
            <a:r>
              <a:rPr lang="ru-RU" i="1" dirty="0" err="1">
                <a:solidFill>
                  <a:srgbClr val="000099"/>
                </a:solidFill>
              </a:rPr>
              <a:t>геройска</a:t>
            </a:r>
            <a:r>
              <a:rPr lang="ru-RU" i="1" dirty="0">
                <a:solidFill>
                  <a:srgbClr val="000099"/>
                </a:solidFill>
              </a:rPr>
              <a:t>!.. </a:t>
            </a:r>
          </a:p>
          <a:p>
            <a:pPr marL="365760" indent="-256032" algn="r">
              <a:buFont typeface="Wingdings 3"/>
              <a:buChar char=""/>
              <a:defRPr/>
            </a:pPr>
            <a:endParaRPr lang="ru-RU" i="1" dirty="0">
              <a:solidFill>
                <a:srgbClr val="000099"/>
              </a:solidFill>
            </a:endParaRPr>
          </a:p>
          <a:p>
            <a:pPr marL="109728" eaLnBrk="1" fontAlgn="auto" hangingPunct="1">
              <a:spcAft>
                <a:spcPts val="0"/>
              </a:spcAft>
              <a:defRPr/>
            </a:pP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7" name="Содержимое 8" descr="патриа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399" y="1822227"/>
            <a:ext cx="1859912" cy="3911029"/>
          </a:xfrm>
          <a:prstGeom prst="rect">
            <a:avLst/>
          </a:prstGeo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7480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001784"/>
            <a:ext cx="9028848" cy="987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0099"/>
                </a:solidFill>
              </a:rPr>
              <a:t>В Сургуте прошли мероприятия, </a:t>
            </a:r>
            <a:r>
              <a:rPr lang="ru-RU" sz="3200" b="1" dirty="0" smtClean="0">
                <a:solidFill>
                  <a:srgbClr val="000099"/>
                </a:solidFill>
              </a:rPr>
              <a:t/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посвященные </a:t>
            </a:r>
            <a:r>
              <a:rPr lang="ru-RU" sz="3200" b="1" dirty="0">
                <a:solidFill>
                  <a:srgbClr val="000099"/>
                </a:solidFill>
              </a:rPr>
              <a:t>памяти Петра Суханова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8" name="Содержимое 6"/>
          <p:cNvSpPr>
            <a:spLocks noGrp="1"/>
          </p:cNvSpPr>
          <p:nvPr>
            <p:ph idx="1"/>
          </p:nvPr>
        </p:nvSpPr>
        <p:spPr>
          <a:xfrm>
            <a:off x="368152" y="1603400"/>
            <a:ext cx="8229600" cy="4525963"/>
          </a:xfrm>
        </p:spPr>
        <p:txBody>
          <a:bodyPr>
            <a:normAutofit/>
          </a:bodyPr>
          <a:lstStyle/>
          <a:p>
            <a:pPr marL="365760" indent="-256032" algn="r">
              <a:buFont typeface="Wingdings 3"/>
              <a:buChar char=""/>
              <a:defRPr/>
            </a:pPr>
            <a:endParaRPr lang="ru-RU" i="1" dirty="0">
              <a:solidFill>
                <a:srgbClr val="000099"/>
              </a:solidFill>
            </a:endParaRPr>
          </a:p>
          <a:p>
            <a:pPr marL="109728" eaLnBrk="1" fontAlgn="auto" hangingPunct="1">
              <a:spcAft>
                <a:spcPts val="0"/>
              </a:spcAft>
              <a:defRPr/>
            </a:pP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9" name="Содержимое 8" descr="Суханов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4250" y="2204865"/>
            <a:ext cx="7159625" cy="391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001784"/>
            <a:ext cx="9028848" cy="987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0099"/>
                </a:solidFill>
              </a:rPr>
              <a:t>Поэт в России больше, чем поэт!..</a:t>
            </a:r>
          </a:p>
        </p:txBody>
      </p:sp>
      <p:sp>
        <p:nvSpPr>
          <p:cNvPr id="8" name="Содержимое 6"/>
          <p:cNvSpPr>
            <a:spLocks noGrp="1"/>
          </p:cNvSpPr>
          <p:nvPr>
            <p:ph idx="1"/>
          </p:nvPr>
        </p:nvSpPr>
        <p:spPr>
          <a:xfrm>
            <a:off x="368152" y="1603400"/>
            <a:ext cx="8229600" cy="4525963"/>
          </a:xfrm>
        </p:spPr>
        <p:txBody>
          <a:bodyPr>
            <a:normAutofit/>
          </a:bodyPr>
          <a:lstStyle/>
          <a:p>
            <a:pPr marL="365760" indent="-256032" algn="r">
              <a:buFont typeface="Wingdings 3"/>
              <a:buChar char=""/>
              <a:defRPr/>
            </a:pPr>
            <a:endParaRPr lang="ru-RU" i="1" dirty="0">
              <a:solidFill>
                <a:srgbClr val="000099"/>
              </a:solidFill>
            </a:endParaRPr>
          </a:p>
          <a:p>
            <a:pPr marL="109728" eaLnBrk="1" fontAlgn="auto" hangingPunct="1">
              <a:spcAft>
                <a:spcPts val="0"/>
              </a:spcAft>
              <a:defRPr/>
            </a:pP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7" name="Содержимое 6" descr="суханов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5" y="2132856"/>
            <a:ext cx="2866319" cy="3816424"/>
          </a:xfrm>
          <a:prstGeom prst="rect">
            <a:avLst/>
          </a:prstGeo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10"/>
          <p:cNvSpPr txBox="1">
            <a:spLocks/>
          </p:cNvSpPr>
          <p:nvPr/>
        </p:nvSpPr>
        <p:spPr>
          <a:xfrm>
            <a:off x="3635896" y="1844824"/>
            <a:ext cx="5256584" cy="4536504"/>
          </a:xfrm>
          <a:prstGeom prst="rect">
            <a:avLst/>
          </a:prstGeo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ru-RU" sz="2800" b="1" i="1" dirty="0" smtClean="0">
                <a:solidFill>
                  <a:srgbClr val="000099"/>
                </a:solidFill>
              </a:rPr>
              <a:t>18 февраля 2014 года , </a:t>
            </a:r>
          </a:p>
          <a:p>
            <a:pPr>
              <a:spcBef>
                <a:spcPct val="0"/>
              </a:spcBef>
            </a:pPr>
            <a:r>
              <a:rPr lang="ru-RU" altLang="ru-RU" sz="2800" i="1" dirty="0" smtClean="0">
                <a:solidFill>
                  <a:srgbClr val="000099"/>
                </a:solidFill>
              </a:rPr>
              <a:t>в День поэта, официально учрежденного администрацией  Сургута, в  центральной библиотеке им. А.С. Пушкина прошла презентация книги </a:t>
            </a:r>
          </a:p>
          <a:p>
            <a:pPr>
              <a:spcBef>
                <a:spcPct val="0"/>
              </a:spcBef>
            </a:pPr>
            <a:r>
              <a:rPr lang="ru-RU" altLang="ru-RU" sz="2800" i="1" dirty="0" smtClean="0">
                <a:solidFill>
                  <a:srgbClr val="000099"/>
                </a:solidFill>
              </a:rPr>
              <a:t>из серии «Живая память», посвященная </a:t>
            </a:r>
          </a:p>
          <a:p>
            <a:pPr>
              <a:spcBef>
                <a:spcPct val="0"/>
              </a:spcBef>
            </a:pPr>
            <a:r>
              <a:rPr lang="ru-RU" altLang="ru-RU" sz="2800" b="1" i="1" dirty="0" smtClean="0">
                <a:solidFill>
                  <a:srgbClr val="000099"/>
                </a:solidFill>
              </a:rPr>
              <a:t>Петру Антоновичу Суханову</a:t>
            </a:r>
            <a:r>
              <a:rPr lang="ru-RU" altLang="ru-RU" sz="2800" i="1" dirty="0" smtClean="0">
                <a:solidFill>
                  <a:srgbClr val="000099"/>
                </a:solidFill>
              </a:rPr>
              <a:t>.</a:t>
            </a:r>
            <a:endParaRPr lang="ru-RU" altLang="ru-RU" sz="2800" i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83568" y="4941168"/>
            <a:ext cx="82144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Он стал летописцем душ и сердец</a:t>
            </a:r>
            <a:b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тысяч наших соотечественников</a:t>
            </a:r>
            <a:endParaRPr lang="ru-RU" altLang="ru-RU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665" y="0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79082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79826" y="2287226"/>
            <a:ext cx="47649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/>
              <a:t>Петр </a:t>
            </a:r>
            <a:r>
              <a:rPr lang="ru-RU" altLang="ru-RU" sz="3600" b="1" dirty="0" smtClean="0"/>
              <a:t>Суханов</a:t>
            </a:r>
          </a:p>
          <a:p>
            <a:pPr algn="ctr"/>
            <a:r>
              <a:rPr lang="ru-RU" altLang="ru-RU" sz="3600" b="1" dirty="0" smtClean="0"/>
              <a:t>1947-2008</a:t>
            </a:r>
          </a:p>
          <a:p>
            <a:pPr algn="ctr"/>
            <a:endParaRPr lang="ru-RU" altLang="ru-RU" sz="2800" b="1" dirty="0" smtClean="0"/>
          </a:p>
          <a:p>
            <a:pPr algn="ctr"/>
            <a:endParaRPr lang="ru-RU" altLang="ru-RU" sz="2800" b="1" dirty="0"/>
          </a:p>
          <a:p>
            <a:pPr algn="ctr"/>
            <a:endParaRPr lang="ru-RU" altLang="ru-RU" sz="2800" b="1" dirty="0"/>
          </a:p>
        </p:txBody>
      </p:sp>
      <p:pic>
        <p:nvPicPr>
          <p:cNvPr id="1026" name="Picture 2" descr="http://surgut09.ru/images/articles/.covers/.thumb/tmm420x420_6396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3067"/>
            <a:ext cx="4000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8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Содержимое 3" descr="lдень поэзии.jpg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4838" y="2780928"/>
            <a:ext cx="7162928" cy="3456384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8707" y="1340768"/>
            <a:ext cx="8229600" cy="12961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i="1" dirty="0" smtClean="0">
                <a:solidFill>
                  <a:srgbClr val="000099"/>
                </a:solidFill>
              </a:rPr>
              <a:t>«Высшая мера» - смелая заявка на место </a:t>
            </a:r>
            <a:br>
              <a:rPr lang="ru-RU" sz="3100" b="1" i="1" dirty="0" smtClean="0">
                <a:solidFill>
                  <a:srgbClr val="000099"/>
                </a:solidFill>
              </a:rPr>
            </a:br>
            <a:r>
              <a:rPr lang="ru-RU" sz="3100" b="1" i="1" dirty="0" smtClean="0">
                <a:solidFill>
                  <a:srgbClr val="000099"/>
                </a:solidFill>
              </a:rPr>
              <a:t>в строю талантливых»  </a:t>
            </a:r>
            <a:br>
              <a:rPr lang="ru-RU" sz="3100" b="1" i="1" dirty="0" smtClean="0">
                <a:solidFill>
                  <a:srgbClr val="000099"/>
                </a:solidFill>
              </a:rPr>
            </a:br>
            <a:r>
              <a:rPr lang="ru-RU" sz="3100" b="1" i="1" dirty="0" smtClean="0">
                <a:solidFill>
                  <a:srgbClr val="000099"/>
                </a:solidFill>
              </a:rPr>
              <a:t>                                                           </a:t>
            </a:r>
            <a:r>
              <a:rPr lang="ru-RU" sz="3100" b="1" i="1" dirty="0" smtClean="0">
                <a:solidFill>
                  <a:srgbClr val="000099"/>
                </a:solidFill>
              </a:rPr>
              <a:t>( </a:t>
            </a:r>
            <a:r>
              <a:rPr lang="ru-RU" sz="2700" b="1" i="1" dirty="0" smtClean="0">
                <a:solidFill>
                  <a:srgbClr val="000099"/>
                </a:solidFill>
              </a:rPr>
              <a:t>В. </a:t>
            </a:r>
            <a:r>
              <a:rPr lang="ru-RU" sz="2700" b="1" i="1" dirty="0" err="1" smtClean="0">
                <a:solidFill>
                  <a:srgbClr val="000099"/>
                </a:solidFill>
              </a:rPr>
              <a:t>Латынин</a:t>
            </a:r>
            <a:r>
              <a:rPr lang="ru-RU" sz="2700" b="1" i="1" dirty="0" smtClean="0">
                <a:solidFill>
                  <a:srgbClr val="000099"/>
                </a:solidFill>
              </a:rPr>
              <a:t> </a:t>
            </a:r>
            <a:r>
              <a:rPr lang="ru-RU" sz="2700" dirty="0" smtClean="0"/>
              <a:t>)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3771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одержимое 1"/>
          <p:cNvSpPr>
            <a:spLocks noGrp="1"/>
          </p:cNvSpPr>
          <p:nvPr>
            <p:ph idx="1"/>
          </p:nvPr>
        </p:nvSpPr>
        <p:spPr>
          <a:xfrm>
            <a:off x="675920" y="1268760"/>
            <a:ext cx="8352928" cy="46085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99"/>
                </a:solidFill>
              </a:rPr>
              <a:t>Сборники </a:t>
            </a:r>
            <a:r>
              <a:rPr lang="ru-RU" sz="3600" b="1" dirty="0" smtClean="0">
                <a:solidFill>
                  <a:srgbClr val="000099"/>
                </a:solidFill>
              </a:rPr>
              <a:t>стихов поэта</a:t>
            </a:r>
          </a:p>
          <a:p>
            <a:pPr>
              <a:defRPr/>
            </a:pPr>
            <a:r>
              <a:rPr lang="ru-RU" altLang="ru-RU" sz="3200" b="1" i="1" dirty="0" smtClean="0">
                <a:solidFill>
                  <a:srgbClr val="000099"/>
                </a:solidFill>
              </a:rPr>
              <a:t>«Время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первых признаний» </a:t>
            </a:r>
            <a:r>
              <a:rPr lang="ru-RU" altLang="ru-RU" sz="2800" b="1" i="1" dirty="0" smtClean="0">
                <a:solidFill>
                  <a:srgbClr val="000099"/>
                </a:solidFill>
              </a:rPr>
              <a:t>(М., 1982);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«Встреча» (</a:t>
            </a:r>
            <a:r>
              <a:rPr lang="ru-RU" altLang="ru-RU" sz="2800" b="1" i="1" dirty="0" smtClean="0">
                <a:solidFill>
                  <a:srgbClr val="000099"/>
                </a:solidFill>
              </a:rPr>
              <a:t>Свердловск, 1984);</a:t>
            </a:r>
          </a:p>
          <a:p>
            <a:pPr eaLnBrk="1" hangingPunct="1">
              <a:defRPr/>
            </a:pPr>
            <a:r>
              <a:rPr lang="ru-RU" altLang="ru-RU" sz="3200" b="1" i="1" dirty="0" smtClean="0">
                <a:solidFill>
                  <a:srgbClr val="000099"/>
                </a:solidFill>
              </a:rPr>
              <a:t> «Миры и меры» (</a:t>
            </a:r>
            <a:r>
              <a:rPr lang="ru-RU" altLang="ru-RU" sz="2800" b="1" i="1" dirty="0" smtClean="0">
                <a:solidFill>
                  <a:srgbClr val="000099"/>
                </a:solidFill>
              </a:rPr>
              <a:t>М., 1986);</a:t>
            </a:r>
          </a:p>
          <a:p>
            <a:pPr eaLnBrk="1" hangingPunct="1">
              <a:defRPr/>
            </a:pPr>
            <a:r>
              <a:rPr lang="ru-RU" altLang="ru-RU" sz="3200" b="1" i="1" dirty="0" smtClean="0">
                <a:solidFill>
                  <a:srgbClr val="000099"/>
                </a:solidFill>
              </a:rPr>
              <a:t> «Площадь Света» (</a:t>
            </a:r>
            <a:r>
              <a:rPr lang="ru-RU" altLang="ru-RU" sz="2800" b="1" i="1" dirty="0" smtClean="0">
                <a:solidFill>
                  <a:srgbClr val="000099"/>
                </a:solidFill>
              </a:rPr>
              <a:t>Тюмень,1995), </a:t>
            </a:r>
          </a:p>
          <a:p>
            <a:pPr eaLnBrk="1" hangingPunct="1">
              <a:defRPr/>
            </a:pPr>
            <a:r>
              <a:rPr lang="ru-RU" altLang="ru-RU" sz="3200" b="1" i="1" dirty="0" smtClean="0">
                <a:solidFill>
                  <a:srgbClr val="000099"/>
                </a:solidFill>
              </a:rPr>
              <a:t>«Высшая мера» </a:t>
            </a:r>
            <a:r>
              <a:rPr lang="ru-RU" altLang="ru-RU" sz="2800" b="1" i="1" dirty="0" smtClean="0">
                <a:solidFill>
                  <a:srgbClr val="000099"/>
                </a:solidFill>
              </a:rPr>
              <a:t>(Екатеринбург, 1997);</a:t>
            </a:r>
          </a:p>
          <a:p>
            <a:pPr eaLnBrk="1" hangingPunct="1">
              <a:defRPr/>
            </a:pPr>
            <a:r>
              <a:rPr lang="ru-RU" altLang="ru-RU" sz="3200" b="1" i="1" dirty="0" smtClean="0">
                <a:solidFill>
                  <a:srgbClr val="000099"/>
                </a:solidFill>
              </a:rPr>
              <a:t>«Избранное» </a:t>
            </a:r>
            <a:r>
              <a:rPr lang="ru-RU" altLang="ru-RU" sz="2800" b="1" i="1" dirty="0" smtClean="0">
                <a:solidFill>
                  <a:srgbClr val="000099"/>
                </a:solidFill>
              </a:rPr>
              <a:t>(Ханты-Мансийск,2011).</a:t>
            </a:r>
          </a:p>
        </p:txBody>
      </p:sp>
    </p:spTree>
    <p:extLst>
      <p:ext uri="{BB962C8B-B14F-4D97-AF65-F5344CB8AC3E}">
        <p14:creationId xmlns:p14="http://schemas.microsoft.com/office/powerpoint/2010/main" val="4625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3" descr="поэзия.jpg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85489" y="2276873"/>
            <a:ext cx="6354863" cy="3755794"/>
          </a:xfrm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99"/>
                </a:solidFill>
              </a:rPr>
              <a:t>Лирика поэта П.Суханова</a:t>
            </a:r>
            <a:endParaRPr 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99"/>
                </a:solidFill>
              </a:rPr>
              <a:t>Лирика поэта П.Суханова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611560" y="1124744"/>
            <a:ext cx="7946747" cy="500141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rgbClr val="000099"/>
                </a:solidFill>
              </a:rPr>
              <a:t>Судьба и лира</a:t>
            </a:r>
          </a:p>
          <a:p>
            <a:pPr algn="just" eaLnBrk="1" hangingPunct="1">
              <a:defRPr/>
            </a:pPr>
            <a:r>
              <a:rPr lang="ru-RU" altLang="ru-RU" sz="3200" i="1" dirty="0" smtClean="0">
                <a:solidFill>
                  <a:srgbClr val="000099"/>
                </a:solidFill>
              </a:rPr>
              <a:t>	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Обратившись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к творчеству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                 Петра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Суханова, мы не всегда можем однозначно определить каждое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стихотворение как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философское, пейзажное или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любовное. Но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тем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                        не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менее, как нам кажется, исходной точкой </a:t>
            </a:r>
            <a:r>
              <a:rPr lang="ru-RU" altLang="ru-RU" sz="3200" b="1" i="1" dirty="0" smtClean="0">
                <a:solidFill>
                  <a:srgbClr val="000099"/>
                </a:solidFill>
                <a:cs typeface="Andalus" panose="02020603050405020304" pitchFamily="18" charset="-78"/>
              </a:rPr>
              <a:t>поэтического мира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П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. </a:t>
            </a:r>
            <a:r>
              <a:rPr lang="ru-RU" altLang="ru-RU" sz="3200" b="1" i="1" dirty="0" smtClean="0">
                <a:solidFill>
                  <a:srgbClr val="000099"/>
                </a:solidFill>
              </a:rPr>
              <a:t>Суханова является гражданская лирика. </a:t>
            </a:r>
          </a:p>
        </p:txBody>
      </p:sp>
    </p:spTree>
    <p:extLst>
      <p:ext uri="{BB962C8B-B14F-4D97-AF65-F5344CB8AC3E}">
        <p14:creationId xmlns:p14="http://schemas.microsoft.com/office/powerpoint/2010/main" val="8778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39552" y="1001784"/>
            <a:ext cx="8229600" cy="13379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000099"/>
                </a:solidFill>
              </a:rPr>
              <a:t/>
            </a:r>
            <a:br>
              <a:rPr lang="ru-RU" sz="2400" dirty="0" smtClean="0">
                <a:solidFill>
                  <a:srgbClr val="000099"/>
                </a:solidFill>
              </a:rPr>
            </a:br>
            <a:r>
              <a:rPr lang="ru-RU" sz="2400" dirty="0" smtClean="0">
                <a:solidFill>
                  <a:srgbClr val="000099"/>
                </a:solidFill>
              </a:rPr>
              <a:t>Перед </a:t>
            </a:r>
            <a:r>
              <a:rPr lang="ru-RU" sz="2400" dirty="0">
                <a:solidFill>
                  <a:srgbClr val="000099"/>
                </a:solidFill>
              </a:rPr>
              <a:t>нами возникает образ лирического героя- патриота, реагирующего на успехи и неудачи в жизни страны, </a:t>
            </a:r>
            <a:r>
              <a:rPr lang="ru-RU" sz="2400" dirty="0" smtClean="0">
                <a:solidFill>
                  <a:srgbClr val="000099"/>
                </a:solidFill>
              </a:rPr>
              <a:t/>
            </a:r>
            <a:br>
              <a:rPr lang="ru-RU" sz="2400" dirty="0" smtClean="0">
                <a:solidFill>
                  <a:srgbClr val="000099"/>
                </a:solidFill>
              </a:rPr>
            </a:br>
            <a:r>
              <a:rPr lang="ru-RU" sz="2400" dirty="0" smtClean="0">
                <a:solidFill>
                  <a:srgbClr val="000099"/>
                </a:solidFill>
              </a:rPr>
              <a:t>сурового </a:t>
            </a:r>
            <a:r>
              <a:rPr lang="ru-RU" sz="2400" dirty="0">
                <a:solidFill>
                  <a:srgbClr val="000099"/>
                </a:solidFill>
              </a:rPr>
              <a:t>Севера, Сургута.</a:t>
            </a:r>
            <a:br>
              <a:rPr lang="ru-RU" sz="2400" dirty="0">
                <a:solidFill>
                  <a:srgbClr val="000099"/>
                </a:solidFill>
              </a:rPr>
            </a:b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8" name="Содержимое 24"/>
          <p:cNvSpPr>
            <a:spLocks noGrp="1"/>
          </p:cNvSpPr>
          <p:nvPr>
            <p:ph idx="1"/>
          </p:nvPr>
        </p:nvSpPr>
        <p:spPr>
          <a:xfrm>
            <a:off x="444500" y="2420938"/>
            <a:ext cx="8229600" cy="3456334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altLang="ru-RU" b="1" i="1" dirty="0" smtClean="0">
                <a:solidFill>
                  <a:srgbClr val="000099"/>
                </a:solidFill>
              </a:rPr>
              <a:t>Мне пахать бы и сеять,</a:t>
            </a:r>
            <a:br>
              <a:rPr lang="ru-RU" altLang="ru-RU" b="1" i="1" dirty="0" smtClean="0">
                <a:solidFill>
                  <a:srgbClr val="000099"/>
                </a:solidFill>
              </a:rPr>
            </a:br>
            <a:r>
              <a:rPr lang="ru-RU" altLang="ru-RU" b="1" i="1" dirty="0" smtClean="0">
                <a:solidFill>
                  <a:srgbClr val="000099"/>
                </a:solidFill>
              </a:rPr>
              <a:t>И упасть у межи.</a:t>
            </a:r>
            <a:br>
              <a:rPr lang="ru-RU" altLang="ru-RU" b="1" i="1" dirty="0" smtClean="0">
                <a:solidFill>
                  <a:srgbClr val="000099"/>
                </a:solidFill>
              </a:rPr>
            </a:br>
            <a:r>
              <a:rPr lang="ru-RU" altLang="ru-RU" b="1" i="1" dirty="0" smtClean="0">
                <a:solidFill>
                  <a:srgbClr val="000099"/>
                </a:solidFill>
              </a:rPr>
              <a:t>Но на Север, </a:t>
            </a:r>
          </a:p>
          <a:p>
            <a:pPr marL="109537" indent="0" algn="r" eaLnBrk="1" hangingPunct="1">
              <a:buFont typeface="Wingdings 3" pitchFamily="18" charset="2"/>
              <a:buNone/>
              <a:defRPr/>
            </a:pPr>
            <a:r>
              <a:rPr lang="ru-RU" altLang="ru-RU" b="1" i="1" dirty="0" smtClean="0">
                <a:solidFill>
                  <a:srgbClr val="000099"/>
                </a:solidFill>
              </a:rPr>
              <a:t>на </a:t>
            </a:r>
            <a:r>
              <a:rPr lang="ru-RU" altLang="ru-RU" b="1" i="1" dirty="0" smtClean="0">
                <a:solidFill>
                  <a:srgbClr val="000099"/>
                </a:solidFill>
              </a:rPr>
              <a:t>Север</a:t>
            </a:r>
            <a:br>
              <a:rPr lang="ru-RU" altLang="ru-RU" b="1" i="1" dirty="0" smtClean="0">
                <a:solidFill>
                  <a:srgbClr val="000099"/>
                </a:solidFill>
              </a:rPr>
            </a:br>
            <a:r>
              <a:rPr lang="ru-RU" altLang="ru-RU" b="1" i="1" dirty="0" smtClean="0">
                <a:solidFill>
                  <a:srgbClr val="000099"/>
                </a:solidFill>
              </a:rPr>
              <a:t>  Вырывается      жизнь...</a:t>
            </a:r>
          </a:p>
        </p:txBody>
      </p:sp>
      <p:pic>
        <p:nvPicPr>
          <p:cNvPr id="9" name="Содержимое 20" descr="поэзия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8" y="2381994"/>
            <a:ext cx="2944192" cy="353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39552" y="1001784"/>
            <a:ext cx="8229600" cy="13802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0099"/>
                </a:solidFill>
              </a:rPr>
              <a:t>«</a:t>
            </a:r>
            <a:r>
              <a:rPr lang="ru-RU" sz="2400" dirty="0">
                <a:solidFill>
                  <a:srgbClr val="000099"/>
                </a:solidFill>
              </a:rPr>
              <a:t>Северный край для поэта- это не просто место проживания, но пространство обитания души, средоточие самых дорогих и искренних мечтаний, поисков надежд и обретений»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8" name="Содержимое 24"/>
          <p:cNvSpPr>
            <a:spLocks noGrp="1"/>
          </p:cNvSpPr>
          <p:nvPr>
            <p:ph idx="1"/>
          </p:nvPr>
        </p:nvSpPr>
        <p:spPr>
          <a:xfrm>
            <a:off x="683568" y="2204864"/>
            <a:ext cx="7990532" cy="3960440"/>
          </a:xfrm>
        </p:spPr>
        <p:txBody>
          <a:bodyPr>
            <a:noAutofit/>
          </a:bodyPr>
          <a:lstStyle/>
          <a:p>
            <a:pPr marL="365760" indent="-256032">
              <a:defRPr/>
            </a:pPr>
            <a:endParaRPr lang="ru-RU" sz="1800" b="1" i="1" dirty="0" smtClean="0">
              <a:solidFill>
                <a:srgbClr val="000099"/>
              </a:solidFill>
            </a:endParaRPr>
          </a:p>
          <a:p>
            <a:pPr marL="365760" indent="-256032">
              <a:defRPr/>
            </a:pPr>
            <a:r>
              <a:rPr lang="ru-RU" sz="1800" b="1" i="1" dirty="0" smtClean="0">
                <a:solidFill>
                  <a:srgbClr val="000099"/>
                </a:solidFill>
              </a:rPr>
              <a:t>Я </a:t>
            </a:r>
            <a:r>
              <a:rPr lang="ru-RU" sz="1800" b="1" i="1" dirty="0">
                <a:solidFill>
                  <a:srgbClr val="000099"/>
                </a:solidFill>
              </a:rPr>
              <a:t>видел их – в тайге, на стройках, </a:t>
            </a:r>
          </a:p>
          <a:p>
            <a:pPr marL="365760" indent="-256032">
              <a:defRPr/>
            </a:pPr>
            <a:r>
              <a:rPr lang="ru-RU" sz="1800" b="1" i="1" dirty="0">
                <a:solidFill>
                  <a:srgbClr val="000099"/>
                </a:solidFill>
              </a:rPr>
              <a:t>в очередях</a:t>
            </a:r>
            <a:r>
              <a:rPr lang="ru-RU" sz="1800" b="1" i="1" dirty="0" smtClean="0">
                <a:solidFill>
                  <a:srgbClr val="000099"/>
                </a:solidFill>
              </a:rPr>
              <a:t>, </a:t>
            </a:r>
            <a:r>
              <a:rPr lang="ru-RU" sz="1800" b="1" i="1" dirty="0">
                <a:solidFill>
                  <a:srgbClr val="000099"/>
                </a:solidFill>
              </a:rPr>
              <a:t>в </a:t>
            </a:r>
            <a:r>
              <a:rPr lang="ru-RU" sz="1800" b="1" i="1" dirty="0" smtClean="0">
                <a:solidFill>
                  <a:srgbClr val="000099"/>
                </a:solidFill>
              </a:rPr>
              <a:t>толпе,  в </a:t>
            </a:r>
            <a:r>
              <a:rPr lang="ru-RU" sz="1800" b="1" i="1" dirty="0">
                <a:solidFill>
                  <a:srgbClr val="000099"/>
                </a:solidFill>
              </a:rPr>
              <a:t>быту </a:t>
            </a:r>
          </a:p>
          <a:p>
            <a:pPr marL="365760" indent="-256032">
              <a:defRPr/>
            </a:pPr>
            <a:r>
              <a:rPr lang="ru-RU" sz="1800" b="1" i="1" dirty="0">
                <a:solidFill>
                  <a:srgbClr val="000099"/>
                </a:solidFill>
              </a:rPr>
              <a:t>монументальных, дерзких. </a:t>
            </a:r>
            <a:endParaRPr lang="ru-RU" sz="1800" b="1" i="1" dirty="0" smtClean="0">
              <a:solidFill>
                <a:srgbClr val="000099"/>
              </a:solidFill>
            </a:endParaRPr>
          </a:p>
          <a:p>
            <a:pPr marL="365760" indent="-256032">
              <a:defRPr/>
            </a:pPr>
            <a:r>
              <a:rPr lang="ru-RU" sz="1800" b="1" i="1" dirty="0" smtClean="0">
                <a:solidFill>
                  <a:srgbClr val="000099"/>
                </a:solidFill>
              </a:rPr>
              <a:t>Стойких</a:t>
            </a:r>
            <a:r>
              <a:rPr lang="ru-RU" sz="1800" b="1" i="1" dirty="0">
                <a:solidFill>
                  <a:srgbClr val="000099"/>
                </a:solidFill>
              </a:rPr>
              <a:t>, </a:t>
            </a:r>
          </a:p>
          <a:p>
            <a:pPr marL="365760" indent="-256032">
              <a:defRPr/>
            </a:pPr>
            <a:r>
              <a:rPr lang="ru-RU" sz="1800" b="1" i="1" dirty="0">
                <a:solidFill>
                  <a:srgbClr val="000099"/>
                </a:solidFill>
              </a:rPr>
              <a:t>влюбленных в край свой, как в мечту,</a:t>
            </a:r>
          </a:p>
          <a:p>
            <a:pPr marL="365760" indent="-256032">
              <a:defRPr/>
            </a:pPr>
            <a:r>
              <a:rPr lang="ru-RU" sz="1800" b="1" i="1" dirty="0">
                <a:solidFill>
                  <a:srgbClr val="000099"/>
                </a:solidFill>
              </a:rPr>
              <a:t>Тряслась земля от </a:t>
            </a:r>
            <a:r>
              <a:rPr lang="ru-RU" sz="1800" b="1" i="1" dirty="0" err="1">
                <a:solidFill>
                  <a:srgbClr val="000099"/>
                </a:solidFill>
              </a:rPr>
              <a:t>сваебоев</a:t>
            </a:r>
            <a:r>
              <a:rPr lang="ru-RU" sz="1800" b="1" i="1" dirty="0">
                <a:solidFill>
                  <a:srgbClr val="000099"/>
                </a:solidFill>
              </a:rPr>
              <a:t>…</a:t>
            </a:r>
          </a:p>
          <a:p>
            <a:pPr marL="365760" indent="-256032">
              <a:defRPr/>
            </a:pPr>
            <a:r>
              <a:rPr lang="ru-RU" sz="1800" b="1" i="1" dirty="0" smtClean="0">
                <a:solidFill>
                  <a:srgbClr val="000099"/>
                </a:solidFill>
              </a:rPr>
              <a:t>Крепчал </a:t>
            </a:r>
            <a:r>
              <a:rPr lang="ru-RU" sz="1800" b="1" i="1" dirty="0">
                <a:solidFill>
                  <a:srgbClr val="000099"/>
                </a:solidFill>
              </a:rPr>
              <a:t>Сургут. </a:t>
            </a:r>
          </a:p>
          <a:p>
            <a:pPr marL="365760" indent="-256032">
              <a:defRPr/>
            </a:pPr>
            <a:r>
              <a:rPr lang="ru-RU" sz="1800" b="1" i="1" dirty="0">
                <a:solidFill>
                  <a:srgbClr val="000099"/>
                </a:solidFill>
              </a:rPr>
              <a:t>Вставал Надым. </a:t>
            </a:r>
          </a:p>
          <a:p>
            <a:pPr marL="365760" indent="-256032">
              <a:defRPr/>
            </a:pPr>
            <a:r>
              <a:rPr lang="ru-RU" sz="1800" b="1" i="1" dirty="0">
                <a:solidFill>
                  <a:srgbClr val="000099"/>
                </a:solidFill>
              </a:rPr>
              <a:t>Кто говорит, что нет героев- </a:t>
            </a:r>
          </a:p>
          <a:p>
            <a:pPr marL="365760" indent="-256032">
              <a:defRPr/>
            </a:pPr>
            <a:r>
              <a:rPr lang="ru-RU" sz="1800" b="1" i="1" dirty="0">
                <a:solidFill>
                  <a:srgbClr val="000099"/>
                </a:solidFill>
              </a:rPr>
              <a:t>тот никогда не станет им! </a:t>
            </a:r>
          </a:p>
          <a:p>
            <a:pPr marL="109728">
              <a:defRPr/>
            </a:pPr>
            <a:r>
              <a:rPr lang="ru-RU" sz="1800" b="1" i="1" dirty="0" smtClean="0">
                <a:solidFill>
                  <a:srgbClr val="000099"/>
                </a:solidFill>
              </a:rPr>
              <a:t>                            («</a:t>
            </a:r>
            <a:r>
              <a:rPr lang="ru-RU" sz="1800" b="1" i="1" dirty="0">
                <a:solidFill>
                  <a:srgbClr val="000099"/>
                </a:solidFill>
              </a:rPr>
              <a:t>Сибирякам»)</a:t>
            </a:r>
          </a:p>
          <a:p>
            <a:pPr eaLnBrk="1" hangingPunct="1">
              <a:defRPr/>
            </a:pPr>
            <a:endParaRPr lang="ru-RU" altLang="ru-RU" sz="1100" b="1" i="1" dirty="0" smtClean="0">
              <a:solidFill>
                <a:srgbClr val="000099"/>
              </a:solidFill>
            </a:endParaRPr>
          </a:p>
        </p:txBody>
      </p:sp>
      <p:pic>
        <p:nvPicPr>
          <p:cNvPr id="10" name="Содержимое 4" descr="сургут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2030" y="2313062"/>
            <a:ext cx="3482251" cy="383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8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001784"/>
            <a:ext cx="9028848" cy="1059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«Есть что-то «</a:t>
            </a:r>
            <a:r>
              <a:rPr lang="ru-RU" sz="2800" b="1" dirty="0" err="1">
                <a:solidFill>
                  <a:srgbClr val="000099"/>
                </a:solidFill>
              </a:rPr>
              <a:t>маяковское</a:t>
            </a:r>
            <a:r>
              <a:rPr lang="ru-RU" sz="2800" b="1" dirty="0">
                <a:solidFill>
                  <a:srgbClr val="000099"/>
                </a:solidFill>
              </a:rPr>
              <a:t>» и </a:t>
            </a:r>
            <a:r>
              <a:rPr lang="ru-RU" sz="2800" b="1" dirty="0" smtClean="0">
                <a:solidFill>
                  <a:srgbClr val="000099"/>
                </a:solidFill>
              </a:rPr>
              <a:t/>
            </a:r>
            <a:br>
              <a:rPr lang="ru-RU" sz="2800" b="1" dirty="0" smtClean="0">
                <a:solidFill>
                  <a:srgbClr val="000099"/>
                </a:solidFill>
              </a:rPr>
            </a:br>
            <a:r>
              <a:rPr lang="ru-RU" sz="2800" b="1" dirty="0" smtClean="0">
                <a:solidFill>
                  <a:srgbClr val="000099"/>
                </a:solidFill>
              </a:rPr>
              <a:t>в </a:t>
            </a:r>
            <a:r>
              <a:rPr lang="ru-RU" sz="2800" b="1" dirty="0">
                <a:solidFill>
                  <a:srgbClr val="000099"/>
                </a:solidFill>
              </a:rPr>
              <a:t>интимной лирике </a:t>
            </a:r>
            <a:r>
              <a:rPr lang="ru-RU" sz="2800" b="1" dirty="0" err="1">
                <a:solidFill>
                  <a:srgbClr val="000099"/>
                </a:solidFill>
              </a:rPr>
              <a:t>П.Суханова</a:t>
            </a:r>
            <a:r>
              <a:rPr lang="ru-RU" sz="2800" b="1" dirty="0">
                <a:solidFill>
                  <a:srgbClr val="000099"/>
                </a:solidFill>
              </a:rPr>
              <a:t>…»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8" name="Содержимое 24"/>
          <p:cNvSpPr>
            <a:spLocks noGrp="1"/>
          </p:cNvSpPr>
          <p:nvPr>
            <p:ph idx="1"/>
          </p:nvPr>
        </p:nvSpPr>
        <p:spPr>
          <a:xfrm>
            <a:off x="190500" y="2192273"/>
            <a:ext cx="8456558" cy="361299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000099"/>
                </a:solidFill>
              </a:rPr>
              <a:t>Всё</a:t>
            </a:r>
            <a:r>
              <a:rPr lang="ru-RU" sz="2400" b="1" i="1" dirty="0">
                <a:solidFill>
                  <a:srgbClr val="000099"/>
                </a:solidFill>
              </a:rPr>
              <a:t>!.. </a:t>
            </a:r>
            <a:r>
              <a:rPr lang="ru-RU" sz="2400" b="1" i="1" dirty="0" smtClean="0">
                <a:solidFill>
                  <a:srgbClr val="000099"/>
                </a:solidFill>
              </a:rPr>
              <a:t>Ушла.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000099"/>
                </a:solidFill>
              </a:rPr>
              <a:t>И </a:t>
            </a:r>
            <a:r>
              <a:rPr lang="ru-RU" sz="2400" b="1" i="1" dirty="0">
                <a:solidFill>
                  <a:srgbClr val="000099"/>
                </a:solidFill>
              </a:rPr>
              <a:t>ключи -незаметно –</a:t>
            </a:r>
            <a:r>
              <a:rPr lang="ru-RU" sz="2400" b="1" i="1" dirty="0" smtClean="0">
                <a:solidFill>
                  <a:srgbClr val="000099"/>
                </a:solidFill>
              </a:rPr>
              <a:t>оставила,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000099"/>
                </a:solidFill>
              </a:rPr>
              <a:t>Как </a:t>
            </a:r>
            <a:r>
              <a:rPr lang="ru-RU" sz="2400" b="1" i="1" dirty="0">
                <a:solidFill>
                  <a:srgbClr val="000099"/>
                </a:solidFill>
              </a:rPr>
              <a:t>врачи оставляют </a:t>
            </a:r>
            <a:endParaRPr lang="ru-RU" sz="2400" b="1" i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rgbClr val="000099"/>
                </a:solidFill>
              </a:rPr>
              <a:t>в </a:t>
            </a:r>
            <a:r>
              <a:rPr lang="ru-RU" sz="2400" b="1" i="1" dirty="0">
                <a:solidFill>
                  <a:srgbClr val="000099"/>
                </a:solidFill>
              </a:rPr>
              <a:t>палатах больных…</a:t>
            </a:r>
          </a:p>
          <a:p>
            <a:pPr marL="109537">
              <a:defRPr/>
            </a:pPr>
            <a:r>
              <a:rPr lang="ru-RU" sz="2400" b="1" i="1" dirty="0">
                <a:solidFill>
                  <a:srgbClr val="000099"/>
                </a:solidFill>
              </a:rPr>
              <a:t>Только помни вовеки, что чувства-</a:t>
            </a:r>
          </a:p>
          <a:p>
            <a:pPr marL="109537">
              <a:defRPr/>
            </a:pPr>
            <a:r>
              <a:rPr lang="ru-RU" sz="2400" b="1" i="1" dirty="0">
                <a:solidFill>
                  <a:srgbClr val="000099"/>
                </a:solidFill>
              </a:rPr>
              <a:t>не правила,</a:t>
            </a:r>
          </a:p>
          <a:p>
            <a:pPr marL="109537">
              <a:defRPr/>
            </a:pPr>
            <a:r>
              <a:rPr lang="ru-RU" sz="2400" b="1" i="1" dirty="0">
                <a:solidFill>
                  <a:srgbClr val="000099"/>
                </a:solidFill>
              </a:rPr>
              <a:t>не придумал никто ещё клеток </a:t>
            </a:r>
          </a:p>
          <a:p>
            <a:pPr marL="109537">
              <a:defRPr/>
            </a:pPr>
            <a:r>
              <a:rPr lang="ru-RU" sz="2400" b="1" i="1" dirty="0">
                <a:solidFill>
                  <a:srgbClr val="000099"/>
                </a:solidFill>
              </a:rPr>
              <a:t>для них!..</a:t>
            </a:r>
          </a:p>
          <a:p>
            <a:pPr eaLnBrk="1" hangingPunct="1">
              <a:defRPr/>
            </a:pPr>
            <a:endParaRPr lang="ru-RU" altLang="ru-RU" sz="1100" b="1" i="1" dirty="0" smtClean="0">
              <a:solidFill>
                <a:srgbClr val="000099"/>
              </a:solidFill>
            </a:endParaRP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60123" y="2492896"/>
            <a:ext cx="3768725" cy="28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9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Архивариус\Desktop\МБОУ СОШ №38\Фото, видео\Герб и лого школы\Эмблема (голубая) МБОУ СОШ №38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66" y="42066"/>
            <a:ext cx="941082" cy="959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pr35.ru/wp-content/uploads/2013/10/12639_litStran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92230" cy="8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001784"/>
            <a:ext cx="9028848" cy="1059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</a:rPr>
              <a:t>Во многих стихотворениях темы патриотической поэзии П. Суханова сходятся с пейзажной поэзией.</a:t>
            </a:r>
            <a:endParaRPr lang="ru-RU" sz="2400" b="1" dirty="0">
              <a:solidFill>
                <a:srgbClr val="000099"/>
              </a:solidFill>
            </a:endParaRPr>
          </a:p>
        </p:txBody>
      </p:sp>
      <p:pic>
        <p:nvPicPr>
          <p:cNvPr id="9" name="Содержимое 4" descr="природа.jpg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283" y="2726052"/>
            <a:ext cx="4176463" cy="2088232"/>
          </a:xfrm>
        </p:spPr>
      </p:pic>
      <p:sp>
        <p:nvSpPr>
          <p:cNvPr id="2" name="Прямоугольник 1"/>
          <p:cNvSpPr/>
          <p:nvPr/>
        </p:nvSpPr>
        <p:spPr>
          <a:xfrm>
            <a:off x="4450746" y="249289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3200" b="1" i="1" dirty="0">
                <a:solidFill>
                  <a:srgbClr val="000099"/>
                </a:solidFill>
              </a:rPr>
              <a:t>Все на свете осилив-</a:t>
            </a:r>
          </a:p>
          <a:p>
            <a:r>
              <a:rPr lang="ru-RU" altLang="ru-RU" sz="3200" b="1" i="1" dirty="0">
                <a:solidFill>
                  <a:srgbClr val="000099"/>
                </a:solidFill>
              </a:rPr>
              <a:t>До скончания дней!-</a:t>
            </a:r>
          </a:p>
          <a:p>
            <a:r>
              <a:rPr lang="ru-RU" altLang="ru-RU" sz="3200" b="1" i="1" dirty="0">
                <a:solidFill>
                  <a:srgbClr val="000099"/>
                </a:solidFill>
              </a:rPr>
              <a:t>Жить бы</a:t>
            </a:r>
          </a:p>
          <a:p>
            <a:r>
              <a:rPr lang="ru-RU" altLang="ru-RU" sz="3200" b="1" i="1" dirty="0">
                <a:solidFill>
                  <a:srgbClr val="000099"/>
                </a:solidFill>
              </a:rPr>
              <a:t>Лишь для России</a:t>
            </a:r>
          </a:p>
          <a:p>
            <a:r>
              <a:rPr lang="ru-RU" altLang="ru-RU" sz="3200" b="1" i="1" dirty="0">
                <a:solidFill>
                  <a:srgbClr val="000099"/>
                </a:solidFill>
              </a:rPr>
              <a:t>И остаться – при ней!..</a:t>
            </a:r>
          </a:p>
        </p:txBody>
      </p:sp>
    </p:spTree>
    <p:extLst>
      <p:ext uri="{BB962C8B-B14F-4D97-AF65-F5344CB8AC3E}">
        <p14:creationId xmlns:p14="http://schemas.microsoft.com/office/powerpoint/2010/main" val="2731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Microsoft PowerPoint</Template>
  <TotalTime>2144</TotalTime>
  <Words>347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Шаблон Microsoft PowerPoint</vt:lpstr>
      <vt:lpstr>Специальное оформление</vt:lpstr>
      <vt:lpstr>1_Специальное оформление</vt:lpstr>
      <vt:lpstr>Презентация PowerPoint</vt:lpstr>
      <vt:lpstr>«Высшая мера» - смелая заявка на место  в строю талантливых»                                                              ( В. Латынин )</vt:lpstr>
      <vt:lpstr>Презентация PowerPoint</vt:lpstr>
      <vt:lpstr>Лирика поэта П.Суханова</vt:lpstr>
      <vt:lpstr>Лирика поэта П.Суханова</vt:lpstr>
      <vt:lpstr> Перед нами возникает образ лирического героя- патриота, реагирующего на успехи и неудачи в жизни страны,  сурового Севера, Сургута. </vt:lpstr>
      <vt:lpstr>«Северный край для поэта- это не просто место проживания, но пространство обитания души, средоточие самых дорогих и искренних мечтаний, поисков надежд и обретений»</vt:lpstr>
      <vt:lpstr>«Есть что-то «маяковское» и  в интимной лирике П.Суханова…»</vt:lpstr>
      <vt:lpstr>Во многих стихотворениях темы патриотической поэзии П. Суханова сходятся с пейзажной поэзией.</vt:lpstr>
      <vt:lpstr>Высшая мера</vt:lpstr>
      <vt:lpstr>Жар души, тепло трепещущего сердца поэта…</vt:lpstr>
      <vt:lpstr>В Сургуте прошли мероприятия,  посвященные памяти Петра Суханова</vt:lpstr>
      <vt:lpstr>Поэт в России больше, чем поэт!..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и успеваемость  по итогам 1 и 2 четвертей по ППЛ</dc:title>
  <dc:creator>User</dc:creator>
  <cp:lastModifiedBy>Олеся</cp:lastModifiedBy>
  <cp:revision>98</cp:revision>
  <cp:lastPrinted>2014-02-11T08:31:51Z</cp:lastPrinted>
  <dcterms:created xsi:type="dcterms:W3CDTF">2013-02-15T17:01:46Z</dcterms:created>
  <dcterms:modified xsi:type="dcterms:W3CDTF">2016-02-12T08:56:56Z</dcterms:modified>
</cp:coreProperties>
</file>