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9" r:id="rId2"/>
    <p:sldId id="310" r:id="rId3"/>
    <p:sldId id="257" r:id="rId4"/>
    <p:sldId id="287" r:id="rId5"/>
    <p:sldId id="305" r:id="rId6"/>
    <p:sldId id="288" r:id="rId7"/>
    <p:sldId id="289" r:id="rId8"/>
    <p:sldId id="291" r:id="rId9"/>
    <p:sldId id="290" r:id="rId10"/>
    <p:sldId id="261" r:id="rId11"/>
    <p:sldId id="263" r:id="rId12"/>
    <p:sldId id="264" r:id="rId13"/>
    <p:sldId id="285" r:id="rId14"/>
    <p:sldId id="308" r:id="rId15"/>
    <p:sldId id="265" r:id="rId16"/>
    <p:sldId id="303" r:id="rId17"/>
    <p:sldId id="292" r:id="rId18"/>
    <p:sldId id="276" r:id="rId19"/>
    <p:sldId id="270" r:id="rId20"/>
    <p:sldId id="295" r:id="rId21"/>
    <p:sldId id="300" r:id="rId22"/>
    <p:sldId id="301" r:id="rId23"/>
    <p:sldId id="274" r:id="rId24"/>
    <p:sldId id="269" r:id="rId25"/>
    <p:sldId id="268" r:id="rId26"/>
    <p:sldId id="294" r:id="rId27"/>
    <p:sldId id="266" r:id="rId28"/>
    <p:sldId id="30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2A66A8-A992-4D2E-ACC3-6106D55600A1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6B31C2-C405-4DB5-AB02-4827DEE5E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azeta.sebastopol.ua/image/100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81;&#1089;&#1090;&#1074;&#1080;&#1103;%20&#1087;&#1088;&#1080;%20&#1087;&#1086;&#1078;&#1072;&#1088;&#1077;.fl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K:\&#1063;&#1057;%20&#1069;&#1082;&#1086;&#1083;&#1086;&#1075;&#1080;&#1095;&#1077;&#1089;&#1082;&#1086;&#1075;&#1086;%20&#1093;&#1072;&#1088;&#1072;&#1082;&#1090;&#1077;&#1088;&#1072;\&#1054;&#1090;&#1082;&#1088;&#1099;&#1090;&#1099;&#1081;%20&#1091;&#1088;&#1086;&#1082;%20&#1054;&#1041;&#1046;\&#1086;&#1090;&#1082;&#1088;&#1099;&#1090;&#1099;&#1081;%20&#1091;&#1088;&#1086;&#1082;\&#1044;&#1077;&#1081;&#1089;&#1090;&#1074;&#1080;&#1103;%20&#1087;&#1088;&#1080;%20&#1087;&#1086;&#1078;&#1072;&#1088;&#1077;.fl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2006-05.photosight.ru/21/144372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altai-sayan.ru/news/465/2007-09-11_2-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lavonic.iptelecom.net.ua/vybor/photokarelia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тема: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Понятие  Лесных и торфяных  Пожаров.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Их классификация. 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715016"/>
            <a:ext cx="3571868" cy="114298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Подготовила учитель ОБЖ </a:t>
            </a:r>
            <a:r>
              <a:rPr lang="ru-RU" sz="2400" dirty="0" err="1" smtClean="0"/>
              <a:t>Биленко</a:t>
            </a:r>
            <a:r>
              <a:rPr lang="ru-RU" sz="2400" dirty="0" smtClean="0"/>
              <a:t> Ольга Николаевна</a:t>
            </a:r>
          </a:p>
          <a:p>
            <a:r>
              <a:rPr lang="ru-RU" sz="2400" dirty="0" smtClean="0"/>
              <a:t>МКОУ «</a:t>
            </a:r>
            <a:r>
              <a:rPr lang="ru-RU" sz="2400" dirty="0" err="1" smtClean="0"/>
              <a:t>Разветьевская</a:t>
            </a:r>
            <a:r>
              <a:rPr lang="ru-RU" sz="2400" dirty="0" smtClean="0"/>
              <a:t> СОШ»</a:t>
            </a:r>
            <a:endParaRPr lang="ru-RU" sz="2400" dirty="0"/>
          </a:p>
        </p:txBody>
      </p:sp>
      <p:pic>
        <p:nvPicPr>
          <p:cNvPr id="1026" name="Picture 2" descr="C:\Documents and Settings\Admin\Рабочий стол\п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5542614" cy="3857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а 59 из 8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1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Огненный шторм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Это вихрь раскаленного воздуха, обращающий в пепел всё на своем пути.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Скорость – 200 км/час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1534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Подземные пожары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-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неуправляемое горение, проходящее под землёй.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5072098" cy="421484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Подземные (торфяные) пожары: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4300" b="1" dirty="0" smtClean="0"/>
              <a:t>      При котором горение распространяется по торфянистому  горизонту почвы или торфяной залежи под слоем лесной почвы. Скоростью торфяного пожара низкая.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4300" b="1" dirty="0" smtClean="0"/>
              <a:t>       Могут быть малозаметны и уходить на глубину до нескольких метров, поэтому представляют дополнительную опасность и крайне плохо поддаются тушению.</a:t>
            </a:r>
          </a:p>
          <a:p>
            <a:pPr algn="just">
              <a:lnSpc>
                <a:spcPct val="170000"/>
              </a:lnSpc>
              <a:buNone/>
            </a:pPr>
            <a:endParaRPr lang="ru-RU" sz="2900" dirty="0" smtClean="0"/>
          </a:p>
          <a:p>
            <a:pPr algn="just">
              <a:lnSpc>
                <a:spcPct val="170000"/>
              </a:lnSpc>
            </a:pPr>
            <a:endParaRPr lang="ru-RU" sz="3400" dirty="0" smtClean="0"/>
          </a:p>
          <a:p>
            <a:pPr algn="just">
              <a:lnSpc>
                <a:spcPct val="170000"/>
              </a:lnSpc>
            </a:pPr>
            <a:endParaRPr lang="ru-RU" sz="2900" dirty="0"/>
          </a:p>
        </p:txBody>
      </p:sp>
      <p:pic>
        <p:nvPicPr>
          <p:cNvPr id="3074" name="Picture 2" descr="C:\Documents and Settings\Admin\Рабочий стол\торфяной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3643338" cy="30718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42926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(Торф может гореть без доступа воздуха и даже под водой</a:t>
            </a:r>
            <a:r>
              <a:rPr lang="ru-RU" dirty="0" smtClean="0"/>
              <a:t>)</a:t>
            </a: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Температура горящего торфа около 600 °C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forestnight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072066" y="142852"/>
            <a:ext cx="396239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Ветер гонит тучу дыма,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Словно грузного коня.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Вслед за ним неумолимо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 action="ppaction://hlinkfile"/>
              </a:rPr>
              <a:t>Встало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зарево огня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3" action="ppaction://hlinkfile"/>
                <a:hlinkMouseOver r:id="rId4" action="ppaction://hlinkfile"/>
              </a:rPr>
              <a:t>.</a:t>
            </a:r>
            <a:endParaRPr lang="ru-RU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endParaRPr lang="ru-RU" sz="1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Наиболее опасные регионы – это, традиционно, Сибирь и Дальний Восток, Московская, Владимирская, Рязанская, Тверская, Ярославская и Ивановские области. Здесь сосредоточено большое количество осушенных торфяников, которые если загорятся, то станут постоянной последующей причиной лесных пожаров в течении лета, с которыми уже будет довольно сложно справиться.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Рабочий стол\fire1-e13369899764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Admin\Рабочий стол\26138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74638"/>
            <a:ext cx="854395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Особая опасность лесного пожара  рядом  с  населенным  пунктом  людей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High Tower Text" pitchFamily="18" charset="0"/>
              </a:rPr>
              <a:t>. 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6" name="Picture 6" descr="727560_4KVJ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559764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426743_2034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00174"/>
            <a:ext cx="3362578" cy="212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edium_131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714752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 случае приближения огня непосредственно к строениям и угрозы массового пожара в населенном пункте срочно проводится эвакуация населения, прежде всего, детей, пожилых людей, инвалидов.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есть вероятность приближения огня к вашему населенному пункту, подготовьтесь к возможной эвакуации: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поместите документы, ценные вещи в безопасное, доступное место;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подготовьте к возможному экстренному отъезду транспортные средства;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наденьте хлопчатобумажную или шерстяную одежду, при себе имейте: перчатки, платок, которым можно закрыть лицо, защитные очки или другие средства зашиты глаз;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подготовьте запас еды и питьевой воды;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внимательно следите за информационными сообщениями по телевидению и радио, средствами оповещения, держите связь со своими знакомыми в других районах вашей местности;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избегайте паники.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381000" y="142852"/>
            <a:ext cx="8229600" cy="84774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err="1" smtClean="0"/>
              <a:t>отгадалки</a:t>
            </a:r>
            <a:r>
              <a:rPr lang="ru-RU" sz="4000" dirty="0" smtClean="0"/>
              <a:t>:</a:t>
            </a:r>
          </a:p>
        </p:txBody>
      </p:sp>
      <p:sp>
        <p:nvSpPr>
          <p:cNvPr id="20483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28796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Неконтролируемое, стихийно распространяющееся горение леса.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Низовой и верховой пожары бывают..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Какой пожар приносит больше вреда.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Чаще всего происходят весной – горит подсохшая лесная подстилка.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Торфяные пожары называют.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Скорость торфяного пожара.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Торфяной пожар возможен без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Верховые пожары распространяются.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ru-RU" sz="2400" dirty="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Низовые пожары распространяются.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Наука о лесных пожарах.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214422"/>
            <a:ext cx="2146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Лесной пожар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643050"/>
            <a:ext cx="2505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устойчивые и беглые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000240"/>
            <a:ext cx="113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Низовой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643182"/>
            <a:ext cx="300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Беглые низовые пожары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000372"/>
            <a:ext cx="162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подземными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357562"/>
            <a:ext cx="959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низкая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3714752"/>
            <a:ext cx="4080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доступа воздуха и даже под водой.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442913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скачками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5214950"/>
            <a:ext cx="1420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Пирология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4857760"/>
            <a:ext cx="2794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 нижнему ярусу леса 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88969" y="4071942"/>
            <a:ext cx="3155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 кронам не равномерно</a:t>
            </a:r>
            <a:endParaRPr lang="ru-RU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:\ЧС Экологического характера\Открытый урок ОБЖ\травя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142984"/>
            <a:ext cx="3524261" cy="2643196"/>
          </a:xfrm>
          <a:prstGeom prst="rect">
            <a:avLst/>
          </a:prstGeom>
          <a:noFill/>
        </p:spPr>
      </p:pic>
      <p:pic>
        <p:nvPicPr>
          <p:cNvPr id="13319" name="Picture 7" descr="H:\ЧС Экологического характера\Открытый урок ОБЖ\подземный торфя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4097646" cy="2571744"/>
          </a:xfrm>
          <a:prstGeom prst="rect">
            <a:avLst/>
          </a:prstGeom>
          <a:noFill/>
        </p:spPr>
      </p:pic>
      <p:pic>
        <p:nvPicPr>
          <p:cNvPr id="13320" name="Picture 8" descr="H:\ЧС Экологического характера\Открытый урок ОБЖ\низ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3857652" cy="2553765"/>
          </a:xfrm>
          <a:prstGeom prst="rect">
            <a:avLst/>
          </a:prstGeom>
          <a:noFill/>
        </p:spPr>
      </p:pic>
      <p:pic>
        <p:nvPicPr>
          <p:cNvPr id="13321" name="Picture 9" descr="H:\ЧС Экологического характера\Открытый урок ОБЖ\верховой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00504"/>
            <a:ext cx="4071930" cy="27146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7554" y="2928934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1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86776" y="2857496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2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86776" y="5786454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3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5715016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4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571480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Назовите  вид  лесного  пожара</a:t>
            </a:r>
            <a:r>
              <a:rPr lang="ru-RU" sz="3200" b="1" dirty="0" smtClean="0"/>
              <a:t>. </a:t>
            </a: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ЧС Экологического характера\Открытый урок ОБЖ\низовой пож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3786214" cy="2469270"/>
          </a:xfrm>
          <a:prstGeom prst="rect">
            <a:avLst/>
          </a:prstGeom>
          <a:noFill/>
        </p:spPr>
      </p:pic>
      <p:pic>
        <p:nvPicPr>
          <p:cNvPr id="7176" name="Picture 8" descr="H:\ЧС Экологического характера\Открытый урок ОБЖ\пожар в лес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6980"/>
            <a:ext cx="4071934" cy="3218143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V="1">
            <a:off x="285720" y="6786562"/>
            <a:ext cx="8686800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177" name="Picture 9" descr="H:\ЧС Экологического характера\Открытый урок ОБЖ\низовой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4238622" cy="24288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285728"/>
            <a:ext cx="5942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Назовите  вид  лесного  пожара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500306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1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5715016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4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43900" y="1000108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2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H:\ЧС Экологического характера\Открытый урок ОБЖ\природа в о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438"/>
            <a:ext cx="4452927" cy="323849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143900" y="3571876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3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86800" cy="571504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Актуализировать знания о лесных пожарах.</a:t>
            </a:r>
          </a:p>
          <a:p>
            <a:pPr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Владеть  правилами безопасного поведения в зоне лесного пожара.</a:t>
            </a:r>
          </a:p>
          <a:p>
            <a:pPr algn="just">
              <a:buNone/>
            </a:pPr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понятием «лесной пожар»,;</a:t>
            </a:r>
          </a:p>
          <a:p>
            <a:pPr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уметь определять вид лесного пожара и причины его происхождения;</a:t>
            </a:r>
          </a:p>
          <a:p>
            <a:pPr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безопасного поведения в лесу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6286520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i="1" dirty="0" smtClean="0"/>
              <a:t>Не бросайте в сухую траву</a:t>
            </a:r>
            <a:endParaRPr lang="ru-RU" sz="4300" b="1" dirty="0" smtClean="0"/>
          </a:p>
          <a:p>
            <a:r>
              <a:rPr lang="ru-RU" sz="4300" b="1" dirty="0" smtClean="0"/>
              <a:t> </a:t>
            </a:r>
          </a:p>
          <a:p>
            <a:r>
              <a:rPr lang="ru-RU" sz="4300" b="1" dirty="0" smtClean="0"/>
              <a:t> </a:t>
            </a:r>
            <a:r>
              <a:rPr lang="ru-RU" sz="4300" b="1" i="1" dirty="0" smtClean="0"/>
              <a:t>Не разводите костры в местах.</a:t>
            </a:r>
            <a:endParaRPr lang="ru-RU" sz="4300" b="1" dirty="0" smtClean="0"/>
          </a:p>
          <a:p>
            <a:r>
              <a:rPr lang="ru-RU" sz="4300" b="1" i="1" dirty="0" smtClean="0"/>
              <a:t> </a:t>
            </a:r>
            <a:endParaRPr lang="ru-RU" sz="4300" b="1" dirty="0" smtClean="0"/>
          </a:p>
          <a:p>
            <a:r>
              <a:rPr lang="ru-RU" sz="4300" b="1" i="1" dirty="0" smtClean="0"/>
              <a:t>                                      траву под деревьями, на лесных полянах, стерню на полях рядом с лесом.</a:t>
            </a:r>
            <a:endParaRPr lang="ru-RU" sz="4300" b="1" dirty="0" smtClean="0"/>
          </a:p>
          <a:p>
            <a:r>
              <a:rPr lang="ru-RU" sz="4300" b="1" dirty="0" smtClean="0"/>
              <a:t> </a:t>
            </a:r>
          </a:p>
          <a:p>
            <a:r>
              <a:rPr lang="ru-RU" sz="4300" b="1" dirty="0" smtClean="0"/>
              <a:t>Не </a:t>
            </a:r>
            <a:r>
              <a:rPr lang="ru-RU" sz="4300" b="1" i="1" dirty="0" smtClean="0"/>
              <a:t>оставляйте в лесу.</a:t>
            </a:r>
            <a:endParaRPr lang="ru-RU" sz="4300" b="1" dirty="0" smtClean="0"/>
          </a:p>
          <a:p>
            <a:r>
              <a:rPr lang="ru-RU" sz="4300" b="1" dirty="0" smtClean="0"/>
              <a:t> </a:t>
            </a:r>
          </a:p>
          <a:p>
            <a:r>
              <a:rPr lang="ru-RU" sz="4300" b="1" i="1" dirty="0" smtClean="0"/>
              <a:t>                                       в лесу легковоспламеняющийся промасленный обтирочный материал.</a:t>
            </a:r>
            <a:endParaRPr lang="ru-RU" sz="4300" b="1" dirty="0" smtClean="0"/>
          </a:p>
          <a:p>
            <a:r>
              <a:rPr lang="ru-RU" sz="4300" b="1" dirty="0" smtClean="0"/>
              <a:t> </a:t>
            </a:r>
          </a:p>
          <a:p>
            <a:r>
              <a:rPr lang="ru-RU" sz="4300" b="1" i="1" dirty="0" smtClean="0"/>
              <a:t>                                         в лесу автомашину или мотоцикл с неисправной системой питания.</a:t>
            </a:r>
            <a:endParaRPr lang="ru-RU" sz="4300" b="1" dirty="0" smtClean="0"/>
          </a:p>
          <a:p>
            <a:r>
              <a:rPr lang="ru-RU" sz="4300" b="1" dirty="0" smtClean="0"/>
              <a:t> </a:t>
            </a:r>
          </a:p>
          <a:p>
            <a:r>
              <a:rPr lang="ru-RU" sz="4300" b="1" i="1" dirty="0" smtClean="0"/>
              <a:t>При необходимости развести в лесу костер,                                                                          исключающие попадание искр на сухую траву.</a:t>
            </a:r>
            <a:endParaRPr lang="ru-RU" sz="4300" b="1" dirty="0" smtClean="0"/>
          </a:p>
          <a:p>
            <a:r>
              <a:rPr lang="ru-RU" sz="4300" b="1" i="1" dirty="0" smtClean="0"/>
              <a:t> </a:t>
            </a:r>
            <a:endParaRPr lang="ru-RU" sz="4300" b="1" dirty="0" smtClean="0"/>
          </a:p>
          <a:p>
            <a:r>
              <a:rPr lang="ru-RU" sz="4300" b="1" i="1" dirty="0" smtClean="0"/>
              <a:t>Возникший небольшой низовой пожар в лесу постарайтесь.</a:t>
            </a:r>
          </a:p>
          <a:p>
            <a:endParaRPr lang="ru-RU" sz="4300" b="1" dirty="0" smtClean="0"/>
          </a:p>
          <a:p>
            <a:r>
              <a:rPr lang="ru-RU" sz="4300" b="1" i="1" dirty="0" smtClean="0"/>
              <a:t> </a:t>
            </a:r>
            <a:endParaRPr lang="ru-RU" sz="4300" b="1" dirty="0" smtClean="0"/>
          </a:p>
          <a:p>
            <a:r>
              <a:rPr lang="ru-RU" sz="4300" b="1" i="1" dirty="0" smtClean="0"/>
              <a:t>Если вы попали в зону пожара, </a:t>
            </a:r>
          </a:p>
          <a:p>
            <a:endParaRPr lang="ru-RU" sz="4300" b="1" dirty="0" smtClean="0"/>
          </a:p>
          <a:p>
            <a:r>
              <a:rPr lang="ru-RU" sz="4300" b="1" i="1" dirty="0" smtClean="0"/>
              <a:t> </a:t>
            </a:r>
            <a:endParaRPr lang="ru-RU" sz="4300" b="1" dirty="0" smtClean="0"/>
          </a:p>
          <a:p>
            <a:endParaRPr lang="ru-RU" sz="4300" b="1" i="1" dirty="0" smtClean="0"/>
          </a:p>
          <a:p>
            <a:r>
              <a:rPr lang="ru-RU" sz="4300" b="1" i="1" dirty="0" smtClean="0"/>
              <a:t>Если воздух сильно задымлен,.                                                                                                                    Помните: у земли задымление меньше.</a:t>
            </a:r>
          </a:p>
          <a:p>
            <a:endParaRPr lang="ru-RU" sz="4300" b="1" dirty="0" smtClean="0"/>
          </a:p>
          <a:p>
            <a:r>
              <a:rPr lang="ru-RU" sz="4300" b="1" i="1" dirty="0" smtClean="0"/>
              <a:t> </a:t>
            </a:r>
            <a:endParaRPr lang="ru-RU" sz="4300" b="1" dirty="0" smtClean="0"/>
          </a:p>
          <a:p>
            <a:r>
              <a:rPr lang="ru-RU" sz="4300" b="1" i="1" dirty="0" smtClean="0"/>
              <a:t>                                        в загоревшейся одежде!  </a:t>
            </a:r>
            <a:endParaRPr lang="ru-RU" sz="4300" b="1" dirty="0" smtClean="0"/>
          </a:p>
          <a:p>
            <a:r>
              <a:rPr lang="ru-RU" sz="4300" b="1" dirty="0" smtClean="0"/>
              <a:t> </a:t>
            </a:r>
          </a:p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71480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горящие спички и окурки.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071546"/>
            <a:ext cx="4047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 сухой травой, в хвойных молодняках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357298"/>
            <a:ext cx="1593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Не зажигайте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785926"/>
            <a:ext cx="272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бутылки и осколки стекла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214554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Не оставляйте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643182"/>
            <a:ext cx="177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Не используйте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071810"/>
            <a:ext cx="310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примите меры безопасности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929066"/>
            <a:ext cx="396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сбить ветками или забросать грунтом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30" y="457200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выходите из опасной зоны перпендикулярно направлению движения огня навстречу ветру.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929330"/>
            <a:ext cx="174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i="1" dirty="0" smtClean="0"/>
              <a:t>Нельзя бежать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Лучше сбросить ее или загасить огонь, катаясь по земле.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5214950"/>
            <a:ext cx="384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дышите через мокрый платок, шарф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857256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ЧТО ДЕЛАТЬ, ЕСЛИ ВЫ ОКАЗАЛИСЬ В ЗОНЕ ЛЕСНОГО (ТОРФЯНОГО) ПОЖАРА.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Если пожар низовой и локальный, можно попытаться потушить пламя самостоятельно:. ………………………………………………….    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……………………………………………………………………………………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………………………………………………………………………………..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Торфяные пожары тушат перекапыванием горящего торфа с поливкой водой.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При тушении пожара действуйте осмотрительно, не уходите далеко от дорог и просек, не теряйте из виду других участников, поддерживайте с ними зрительную и звуковую связь.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При тушении торфяного пожара учитывайте, что, ………………….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………………………………………………………………………….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поэтому передвигаться следует осторожно, предварительно проверив глубину выгоревшего слоя. </a:t>
            </a:r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Избегайте…………………..</a:t>
            </a:r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85860"/>
            <a:ext cx="75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его можно попытаться сбить, захлестывая ветками лиственных пород, заливая водой, забрасывая влажным грунтом, затаптывая ногами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572008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зоне горения могут образовываться глубокие воронки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6000768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паники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644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Если у вас нет возможности своими силами справиться с локализацией и тушением пожара: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>
                <a:solidFill>
                  <a:srgbClr val="C00000"/>
                </a:solidFill>
              </a:rPr>
              <a:t>немедленно предупредите всех находящихся поблизости о необходимости выхода из опасной зоны;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 организуйте выход людей………………………………………………………………………..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   выходите из опасной……………………………………………………………………………….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 если невозможно уйти от пожара…………………………………………………………….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оказавшись на открытом пространстве или поляне, дышите,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………………………………………………………………………………………………………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  рот и нос при этом прикройте………………………………………………………..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после выхода из зоны пожара сообщите о ее месте, размерах и характере в противопожарную службу, администрацию населенного пункта, лесничество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92880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дорогу или просеку, широкую поляну, к берегу реки или водоема, в поле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500306"/>
            <a:ext cx="614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зоны быстро, перпендикулярно направлению движения огня;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войдите в водоем или накройтесь мокрой одеждой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07194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пригнувшись к земле - там воздух менее задымлен;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357694"/>
            <a:ext cx="407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ватно-марлевой повязкой или тканью;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21163"/>
            <a:ext cx="8229600" cy="193357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Здравствуй, лес, дремучий лес, </a:t>
            </a:r>
          </a:p>
          <a:p>
            <a:pPr algn="r"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Полный сказок и чудес!</a:t>
            </a:r>
          </a:p>
        </p:txBody>
      </p:sp>
      <p:pic>
        <p:nvPicPr>
          <p:cNvPr id="11266" name="Picture 2" descr="H:\ЧС Экологического характера\Открытый урок ОБЖ\ле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5194308"/>
            <a:ext cx="8229600" cy="16636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Здравствуй, лес, дремучий лес,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Полный сказок и чудес!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ЧС Экологического характера\Открытый урок ОБЖ\береги лес от по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91340" cy="61563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регите лес от по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0_48a7_947a5ca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5904656" cy="30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563888" y="1412776"/>
            <a:ext cx="3527524" cy="2880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69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112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ЧС Экологического характера\Открытый урок ОБЖ\природа в 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548680"/>
            <a:ext cx="8443664" cy="5775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1)В лесу разводить костры или готовить еду при помощи специальных приспособлений, к примеру, мангалов.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2)Курить сигареты и трубки, поджигать спички, использовать пиротехнику, стрелять из огнестрельного оружия.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3)Оставлять в лесу обтирочный материал, который был пропитан горючими веществами.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4)Заправлять баки работающих двигателей топливом, пользоваться техникой с неисправной системой подачи топлива, а также курить или пользоваться огнем поблизости от заправляемых машин.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5)Оставлять бутылки, стекла и прочий мусор, особенно на солнечных полянах.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6)На полях выжигать траву и стерню.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пожароопасный период запрещается</a:t>
            </a:r>
          </a:p>
        </p:txBody>
      </p:sp>
    </p:spTree>
  </p:cSld>
  <p:clrMapOvr>
    <a:masterClrMapping/>
  </p:clrMapOvr>
  <p:transition spd="slow" advTm="2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448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      Пожары 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— это неконтролируемый процесс горения, влекущий за собой гибель людей и уничтожение материальных ценностей.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5" descr="http://www.srubbani.net.ru/_/rsrc/1306091362601/opoceckij-leshoz-zasitit-les-ot-pozara/359135338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492375"/>
            <a:ext cx="5508625" cy="413226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5286380" y="2571744"/>
            <a:ext cx="3214710" cy="1169971"/>
          </a:xfrm>
          <a:prstGeom prst="wedgeRectCallout">
            <a:avLst>
              <a:gd name="adj1" fmla="val -69847"/>
              <a:gd name="adj2" fmla="val -169843"/>
            </a:avLst>
          </a:prstGeom>
          <a:solidFill>
            <a:srgbClr val="FFFF66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dirty="0" smtClean="0"/>
              <a:t>Естественные </a:t>
            </a:r>
          </a:p>
          <a:p>
            <a:pPr algn="ctr"/>
            <a:r>
              <a:rPr lang="ru-RU" sz="2400" b="1" i="1" dirty="0" smtClean="0"/>
              <a:t>Факторы</a:t>
            </a:r>
          </a:p>
          <a:p>
            <a:pPr algn="ctr"/>
            <a:r>
              <a:rPr lang="ru-RU" sz="2400" i="1" dirty="0" smtClean="0"/>
              <a:t>(молния и засуха)</a:t>
            </a:r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10800000">
            <a:off x="1357289" y="2643182"/>
            <a:ext cx="2447925" cy="1150938"/>
          </a:xfrm>
          <a:prstGeom prst="wedgeRectCallout">
            <a:avLst>
              <a:gd name="adj1" fmla="val -62713"/>
              <a:gd name="adj2" fmla="val 160880"/>
            </a:avLst>
          </a:prstGeom>
          <a:solidFill>
            <a:srgbClr val="FFFF66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 b="1" i="1" dirty="0"/>
              <a:t>Антропогенные </a:t>
            </a:r>
            <a:r>
              <a:rPr lang="ru-RU" sz="2400" b="1" i="1" dirty="0" smtClean="0"/>
              <a:t>факторы</a:t>
            </a:r>
          </a:p>
          <a:p>
            <a:pPr algn="ctr"/>
            <a:r>
              <a:rPr lang="ru-RU" sz="2400" b="1" i="1" dirty="0" smtClean="0"/>
              <a:t>(человек 90%)</a:t>
            </a:r>
            <a:endParaRPr lang="ru-RU" sz="2400" b="1" i="1" dirty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786050" y="214290"/>
            <a:ext cx="3887787" cy="1295400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Причины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</a:rPr>
              <a:t> лесных пожаров</a:t>
            </a:r>
          </a:p>
        </p:txBody>
      </p:sp>
      <p:pic>
        <p:nvPicPr>
          <p:cNvPr id="53260" name="Picture 12" descr="http://img-fotki.yandex.ru/get/11/aihimihka.0/0_67e1_cfe43b3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357694"/>
            <a:ext cx="2160587" cy="17494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3262" name="Picture 14" descr="http://www.tarusa.ru/photo/d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2160587" cy="1727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63" name="AutoShape 15"/>
          <p:cNvSpPr>
            <a:spLocks noChangeArrowheads="1"/>
          </p:cNvSpPr>
          <p:nvPr/>
        </p:nvSpPr>
        <p:spPr bwMode="auto">
          <a:xfrm rot="5400000">
            <a:off x="2178826" y="3750472"/>
            <a:ext cx="504825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 rot="5400000">
            <a:off x="5750726" y="3750472"/>
            <a:ext cx="504825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 rot="5400000">
            <a:off x="7430281" y="3705996"/>
            <a:ext cx="504825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67" name="Picture 19" descr="http://thekonst.net/data/pictures/345/006.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357694"/>
            <a:ext cx="2160588" cy="17891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6215082"/>
            <a:ext cx="814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 течении 15-18 дней стоит сухая погода и ветер, то лес становится сухим,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любое неосторожное обращение с огнем может вызвать пожар.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3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2" grpId="0" animBg="1"/>
      <p:bldP spid="53253" grpId="0" animBg="1"/>
      <p:bldP spid="53263" grpId="0" animBg="1"/>
      <p:bldP spid="53264" grpId="0" animBg="1"/>
      <p:bldP spid="532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571504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err="1" smtClean="0">
                <a:solidFill>
                  <a:srgbClr val="DE5D3A"/>
                </a:solidFill>
              </a:rPr>
              <a:t>Лесно́й</a:t>
            </a:r>
            <a:r>
              <a:rPr lang="ru-RU" sz="2000" b="1" u="sng" dirty="0" smtClean="0">
                <a:solidFill>
                  <a:srgbClr val="DE5D3A"/>
                </a:solidFill>
              </a:rPr>
              <a:t> </a:t>
            </a:r>
            <a:r>
              <a:rPr lang="ru-RU" sz="2000" b="1" u="sng" dirty="0" err="1" smtClean="0">
                <a:solidFill>
                  <a:srgbClr val="DE5D3A"/>
                </a:solidFill>
              </a:rPr>
              <a:t>пожа́р</a:t>
            </a:r>
            <a:r>
              <a:rPr lang="ru-RU" sz="2000" b="1" dirty="0" smtClean="0">
                <a:solidFill>
                  <a:srgbClr val="FF9900"/>
                </a:solidFill>
              </a:rPr>
              <a:t> </a:t>
            </a:r>
            <a:r>
              <a:rPr lang="ru-RU" sz="2000" b="1" dirty="0" smtClean="0"/>
              <a:t>— это стихийное, неуправляемое распространение огня по лесным площадям.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142984"/>
            <a:ext cx="4572032" cy="10001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 лесных пожаров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0800000">
            <a:off x="571472" y="3643314"/>
            <a:ext cx="2447925" cy="928694"/>
          </a:xfrm>
          <a:prstGeom prst="wedgeRectCallout">
            <a:avLst>
              <a:gd name="adj1" fmla="val -97056"/>
              <a:gd name="adj2" fmla="val 196053"/>
            </a:avLst>
          </a:prstGeom>
          <a:solidFill>
            <a:schemeClr val="accent1"/>
          </a:solidFill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Верховые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715008" y="3643314"/>
            <a:ext cx="3214710" cy="857256"/>
          </a:xfrm>
          <a:prstGeom prst="wedgeRectCallout">
            <a:avLst>
              <a:gd name="adj1" fmla="val -88199"/>
              <a:gd name="adj2" fmla="val -211871"/>
            </a:avLst>
          </a:prstGeom>
          <a:solidFill>
            <a:schemeClr val="accent1"/>
          </a:solidFill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Низовы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2214554"/>
            <a:ext cx="142876" cy="2714644"/>
          </a:xfrm>
          <a:prstGeom prst="down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4929198"/>
            <a:ext cx="3214710" cy="10001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Подземные и подстилочные</a:t>
            </a:r>
            <a:endParaRPr lang="ru-RU" sz="2400" b="1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876"/>
            <a:ext cx="2428892" cy="52228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Низовой пожар</a:t>
            </a:r>
            <a:endParaRPr lang="ru-RU" dirty="0"/>
          </a:p>
        </p:txBody>
      </p:sp>
      <p:pic>
        <p:nvPicPr>
          <p:cNvPr id="5" name="Содержимое 4" descr="http://hasanfire.transparentworld.ru/images/stories/nizovoy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086" r="40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4429132"/>
            <a:ext cx="8262966" cy="20717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      Низовой пожар характеризуется распространением огня по напочвенному покрову. Горит лесной </a:t>
            </a:r>
            <a:r>
              <a:rPr lang="ru-RU" sz="2000" dirty="0" err="1" smtClean="0"/>
              <a:t>опад</a:t>
            </a:r>
            <a:r>
              <a:rPr lang="ru-RU" sz="2000" dirty="0" smtClean="0"/>
              <a:t>, состоящий из мелких ветвей, коры, хвои, листьев; лесная подстилка, сухая трава и травянистая растительность; живой напочвенный покров из трав, мхов, мелкий подрост и кора в нижней части древесных стволов.</a:t>
            </a:r>
          </a:p>
          <a:p>
            <a:pPr algn="just"/>
            <a:r>
              <a:rPr lang="ru-RU" sz="2000" dirty="0" smtClean="0"/>
              <a:t>Обгорают корни и кора деревьев, в результате чего насаждение получает серьезные повреждения, а часть деревьев прекращает рост и гибнет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143800" cy="11430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Низовой пожар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Сгорает лесная подстилка, лишайники, мхи, травы,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опавшие на землю ветки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357562"/>
            <a:ext cx="4148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Скорость </a:t>
            </a:r>
            <a:r>
              <a:rPr lang="ru-RU" sz="1200" dirty="0" smtClean="0"/>
              <a:t>от нескольких метров в час до 180 м/ч 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286124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Скорость</a:t>
            </a:r>
            <a:r>
              <a:rPr lang="ru-RU" sz="1400" dirty="0" smtClean="0"/>
              <a:t>  распространения огня довольно значительна – 180…300 м/ч. 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10800000">
            <a:off x="285720" y="2214554"/>
            <a:ext cx="3786214" cy="1000132"/>
          </a:xfrm>
          <a:prstGeom prst="wedgeRectCallout">
            <a:avLst>
              <a:gd name="adj1" fmla="val -51140"/>
              <a:gd name="adj2" fmla="val 125142"/>
            </a:avLst>
          </a:prstGeom>
          <a:solidFill>
            <a:schemeClr val="accent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Беглые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Происходят в весенний период.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(когда подсыхает самый верхний слой) </a:t>
            </a:r>
          </a:p>
          <a:p>
            <a:pPr algn="ctr"/>
            <a:endParaRPr lang="ru-RU" sz="2400" b="1" i="1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572000" y="2214554"/>
            <a:ext cx="4286280" cy="1071570"/>
          </a:xfrm>
          <a:prstGeom prst="wedgeRectCallout">
            <a:avLst>
              <a:gd name="adj1" fmla="val -45721"/>
              <a:gd name="adj2" fmla="val -122843"/>
            </a:avLst>
          </a:prstGeom>
          <a:solidFill>
            <a:schemeClr val="accent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Устойчивые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Летом, когда подстилка просыхает по всей толщине залегания.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5" name="Рисунок 5" descr="Картинка 19 из 4038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857628"/>
            <a:ext cx="3857651" cy="28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5" descr="Картинка 89 из 38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3876671" cy="294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00438"/>
            <a:ext cx="2643174" cy="52228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верховой пожар</a:t>
            </a:r>
            <a:endParaRPr lang="ru-RU" dirty="0"/>
          </a:p>
        </p:txBody>
      </p:sp>
      <p:pic>
        <p:nvPicPr>
          <p:cNvPr id="7" name="Рисунок 8" descr="Картинка 48 из 414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6475" b="264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1000" y="4643446"/>
            <a:ext cx="7762900" cy="1658122"/>
          </a:xfrm>
        </p:spPr>
        <p:txBody>
          <a:bodyPr/>
          <a:lstStyle/>
          <a:p>
            <a:r>
              <a:rPr lang="ru-RU" sz="1800" b="1" dirty="0" smtClean="0"/>
              <a:t>Верховой пожар характеризуется горением крон древостоев, подразделяется на беглый и устойчивый.</a:t>
            </a:r>
            <a:endParaRPr lang="ru-RU" sz="1800" dirty="0" smtClean="0"/>
          </a:p>
          <a:p>
            <a:pPr lvl="0" algn="just"/>
            <a:r>
              <a:rPr lang="ru-RU" sz="1600" dirty="0" smtClean="0"/>
              <a:t>Возникают  в засушливую погоду при сильных ветрах. </a:t>
            </a:r>
          </a:p>
          <a:p>
            <a:pPr lvl="0" algn="just"/>
            <a:r>
              <a:rPr lang="ru-RU" sz="1600" dirty="0" smtClean="0"/>
              <a:t>В молодняках  низовой пожар из-за низко опущенных крон переходит в верховой даже при слабом ветре.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143800" cy="11430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Верховой пожар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верховом пожаре горят кроны деревьев.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10800000">
            <a:off x="214282" y="2214554"/>
            <a:ext cx="3929090" cy="928694"/>
          </a:xfrm>
          <a:prstGeom prst="wedgeRectCallout">
            <a:avLst>
              <a:gd name="adj1" fmla="val -48295"/>
              <a:gd name="adj2" fmla="val 130612"/>
            </a:avLst>
          </a:prstGeom>
          <a:solidFill>
            <a:schemeClr val="accent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Беглые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огонь быстро распространяется по кронам деревьев в направлении ветра.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endParaRPr lang="ru-RU" sz="2400" b="1" i="1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572000" y="2214554"/>
            <a:ext cx="4286280" cy="857256"/>
          </a:xfrm>
          <a:prstGeom prst="wedgeRectCallout">
            <a:avLst>
              <a:gd name="adj1" fmla="val -45958"/>
              <a:gd name="adj2" fmla="val -139436"/>
            </a:avLst>
          </a:prstGeom>
          <a:solidFill>
            <a:schemeClr val="accent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Устойчивые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огонь распространяется по всему древостою: от подстилки до крон. </a:t>
            </a:r>
          </a:p>
          <a:p>
            <a:pPr algn="ctr"/>
            <a:r>
              <a:rPr lang="ru-RU" sz="1600" dirty="0" smtClean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214687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/>
              <a:t>Скорость</a:t>
            </a:r>
            <a:r>
              <a:rPr lang="ru-RU" sz="1600" dirty="0" smtClean="0"/>
              <a:t> верховых пожаров: устойчивого – 300…1500 м/ч (5…25 м/мин), беглого – 4500 м/ч и более (75 м/мин и более).</a:t>
            </a:r>
          </a:p>
        </p:txBody>
      </p:sp>
      <p:pic>
        <p:nvPicPr>
          <p:cNvPr id="16" name="Picture 2" descr="H:\ЧС Экологического характера\Открытый урок ОБЖ\верховой ппо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3820591" cy="2865443"/>
          </a:xfrm>
          <a:prstGeom prst="rect">
            <a:avLst/>
          </a:prstGeom>
          <a:noFill/>
        </p:spPr>
      </p:pic>
      <p:pic>
        <p:nvPicPr>
          <p:cNvPr id="18" name="Picture 3" descr="H:\ЧС Экологического характера\Открытый урок ОБЖ\верховой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47701"/>
            <a:ext cx="4271962" cy="2896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2060</TotalTime>
  <Words>1149</Words>
  <Application>Microsoft Office PowerPoint</Application>
  <PresentationFormat>Экран (4:3)</PresentationFormat>
  <Paragraphs>204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тема: Понятие  Лесных и торфяных  Пожаров. Их классификация. </vt:lpstr>
      <vt:lpstr> </vt:lpstr>
      <vt:lpstr>Слайд 3</vt:lpstr>
      <vt:lpstr>Слайд 4</vt:lpstr>
      <vt:lpstr>Лесно́й пожа́р — это стихийное, неуправляемое распространение огня по лесным площадям.</vt:lpstr>
      <vt:lpstr>Низовой пожар</vt:lpstr>
      <vt:lpstr>Слайд 7</vt:lpstr>
      <vt:lpstr>верховой пожар</vt:lpstr>
      <vt:lpstr>Слайд 9</vt:lpstr>
      <vt:lpstr>Слайд 10</vt:lpstr>
      <vt:lpstr>Подземные пожары  -  неуправляемое горение, проходящее под землёй. </vt:lpstr>
      <vt:lpstr>Слайд 12</vt:lpstr>
      <vt:lpstr>Наиболее опасные регионы – это, традиционно, Сибирь и Дальний Восток, Московская, Владимирская, Рязанская, Тверская, Ярославская и Ивановские области. Здесь сосредоточено большое количество осушенных торфяников, которые если загорятся, то станут постоянной последующей причиной лесных пожаров в течении лета, с которыми уже будет довольно сложно справиться.</vt:lpstr>
      <vt:lpstr>Слайд 14</vt:lpstr>
      <vt:lpstr>Особая опасность лесного пожара  рядом  с  населенным  пунктом  людей </vt:lpstr>
      <vt:lpstr>Слайд 16</vt:lpstr>
      <vt:lpstr>отгадалки:</vt:lpstr>
      <vt:lpstr>Слайд 18</vt:lpstr>
      <vt:lpstr>Слайд 19</vt:lpstr>
      <vt:lpstr>Правила безопасного поведения в лесу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Пожары </dc:title>
  <dc:creator>Мы</dc:creator>
  <cp:lastModifiedBy>Разветьевская</cp:lastModifiedBy>
  <cp:revision>198</cp:revision>
  <dcterms:created xsi:type="dcterms:W3CDTF">2012-12-04T14:08:30Z</dcterms:created>
  <dcterms:modified xsi:type="dcterms:W3CDTF">2012-12-21T06:33:48Z</dcterms:modified>
</cp:coreProperties>
</file>