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38"/>
  </p:normalViewPr>
  <p:slideViewPr>
    <p:cSldViewPr snapToGrid="0" snapToObjects="1">
      <p:cViewPr varScale="1">
        <p:scale>
          <a:sx n="123" d="100"/>
          <a:sy n="123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0A88C-EC7D-0D41-895D-CBEE61C2CDE5}" type="doc">
      <dgm:prSet loTypeId="urn:microsoft.com/office/officeart/2005/8/layout/radial5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6FDA1ED-3383-6B42-B5DF-E5896D3CF3C8}">
      <dgm:prSet phldrT="[Текст]"/>
      <dgm:spPr/>
      <dgm:t>
        <a:bodyPr/>
        <a:lstStyle/>
        <a:p>
          <a:r>
            <a:rPr lang="ru-RU" dirty="0" smtClean="0"/>
            <a:t>Духовная культура</a:t>
          </a:r>
          <a:endParaRPr lang="ru-RU" dirty="0"/>
        </a:p>
      </dgm:t>
    </dgm:pt>
    <dgm:pt modelId="{040F52E0-05AF-084F-8F72-A95AB3152E7B}" type="parTrans" cxnId="{B84CFA21-7553-1143-9531-35E3A4749058}">
      <dgm:prSet/>
      <dgm:spPr/>
      <dgm:t>
        <a:bodyPr/>
        <a:lstStyle/>
        <a:p>
          <a:endParaRPr lang="ru-RU"/>
        </a:p>
      </dgm:t>
    </dgm:pt>
    <dgm:pt modelId="{45A193AD-6EA3-E145-AD31-69C52F6B37CE}" type="sibTrans" cxnId="{B84CFA21-7553-1143-9531-35E3A4749058}">
      <dgm:prSet/>
      <dgm:spPr/>
      <dgm:t>
        <a:bodyPr/>
        <a:lstStyle/>
        <a:p>
          <a:endParaRPr lang="ru-RU"/>
        </a:p>
      </dgm:t>
    </dgm:pt>
    <dgm:pt modelId="{9D6EF458-4634-B744-8C78-BBBF742871A0}">
      <dgm:prSet phldrT="[Текст]" custT="1"/>
      <dgm:spPr/>
      <dgm:t>
        <a:bodyPr/>
        <a:lstStyle/>
        <a:p>
          <a:r>
            <a:rPr lang="ru-RU" sz="2400" dirty="0" smtClean="0"/>
            <a:t>Раскрывает </a:t>
          </a:r>
          <a:r>
            <a:rPr lang="ru-RU" sz="2400" dirty="0" err="1" smtClean="0"/>
            <a:t>смыслообразующие</a:t>
          </a:r>
          <a:r>
            <a:rPr lang="ru-RU" sz="2400" dirty="0" smtClean="0"/>
            <a:t> идеи</a:t>
          </a:r>
        </a:p>
        <a:p>
          <a:endParaRPr lang="ru-RU" sz="1300" dirty="0"/>
        </a:p>
      </dgm:t>
    </dgm:pt>
    <dgm:pt modelId="{8D7797FF-A386-8244-B743-CB7ABD95891B}" type="parTrans" cxnId="{F032048F-8203-7847-9B65-EE47323DE772}">
      <dgm:prSet/>
      <dgm:spPr/>
      <dgm:t>
        <a:bodyPr/>
        <a:lstStyle/>
        <a:p>
          <a:endParaRPr lang="ru-RU"/>
        </a:p>
      </dgm:t>
    </dgm:pt>
    <dgm:pt modelId="{0AB9EAA1-EA4F-204F-95DC-6A572FD7156C}" type="sibTrans" cxnId="{F032048F-8203-7847-9B65-EE47323DE772}">
      <dgm:prSet/>
      <dgm:spPr/>
      <dgm:t>
        <a:bodyPr/>
        <a:lstStyle/>
        <a:p>
          <a:endParaRPr lang="ru-RU"/>
        </a:p>
      </dgm:t>
    </dgm:pt>
    <dgm:pt modelId="{1CD71013-4DA7-2740-A4E0-77E7B3C8DD4A}">
      <dgm:prSet phldrT="[Текст]" custT="1"/>
      <dgm:spPr/>
      <dgm:t>
        <a:bodyPr/>
        <a:lstStyle/>
        <a:p>
          <a:r>
            <a:rPr lang="ru-RU" sz="2400" dirty="0" smtClean="0"/>
            <a:t>Способствует</a:t>
          </a:r>
          <a:r>
            <a:rPr lang="ru-RU" sz="2400" baseline="0" dirty="0" smtClean="0"/>
            <a:t> самопознанию</a:t>
          </a:r>
        </a:p>
      </dgm:t>
    </dgm:pt>
    <dgm:pt modelId="{E3D37316-9B40-9240-896A-26DA895490F4}" type="parTrans" cxnId="{015C698C-0DDB-2642-9D9B-F906A2720F5C}">
      <dgm:prSet/>
      <dgm:spPr/>
      <dgm:t>
        <a:bodyPr/>
        <a:lstStyle/>
        <a:p>
          <a:endParaRPr lang="ru-RU"/>
        </a:p>
      </dgm:t>
    </dgm:pt>
    <dgm:pt modelId="{82884166-A4AD-DE45-94E8-6AC48BAC44FB}" type="sibTrans" cxnId="{015C698C-0DDB-2642-9D9B-F906A2720F5C}">
      <dgm:prSet/>
      <dgm:spPr/>
      <dgm:t>
        <a:bodyPr/>
        <a:lstStyle/>
        <a:p>
          <a:endParaRPr lang="ru-RU"/>
        </a:p>
      </dgm:t>
    </dgm:pt>
    <dgm:pt modelId="{971FCD47-9F81-3D43-A7F1-1737416BCEDA}">
      <dgm:prSet phldrT="[Текст]" custT="1"/>
      <dgm:spPr/>
      <dgm:t>
        <a:bodyPr/>
        <a:lstStyle/>
        <a:p>
          <a:r>
            <a:rPr lang="ru-RU" sz="2400" dirty="0" smtClean="0"/>
            <a:t>Формирует ценностные ориентации </a:t>
          </a:r>
          <a:endParaRPr lang="ru-RU" sz="2400" dirty="0"/>
        </a:p>
      </dgm:t>
    </dgm:pt>
    <dgm:pt modelId="{BE907D02-BF1B-C34B-87B7-F64FCCBD811F}" type="parTrans" cxnId="{1593888A-8155-554F-8B3D-CDA10C493F8C}">
      <dgm:prSet/>
      <dgm:spPr/>
      <dgm:t>
        <a:bodyPr/>
        <a:lstStyle/>
        <a:p>
          <a:endParaRPr lang="ru-RU"/>
        </a:p>
      </dgm:t>
    </dgm:pt>
    <dgm:pt modelId="{80C49845-D067-1645-A542-D78F2C7BC730}" type="sibTrans" cxnId="{1593888A-8155-554F-8B3D-CDA10C493F8C}">
      <dgm:prSet/>
      <dgm:spPr/>
      <dgm:t>
        <a:bodyPr/>
        <a:lstStyle/>
        <a:p>
          <a:endParaRPr lang="ru-RU"/>
        </a:p>
      </dgm:t>
    </dgm:pt>
    <dgm:pt modelId="{F422691E-6E3A-1C4B-B006-4A7EF7541C53}">
      <dgm:prSet phldrT="[Текст]" custT="1"/>
      <dgm:spPr/>
      <dgm:t>
        <a:bodyPr/>
        <a:lstStyle/>
        <a:p>
          <a:r>
            <a:rPr lang="ru-RU" sz="2400" dirty="0" smtClean="0"/>
            <a:t>Удовлетворяет</a:t>
          </a:r>
          <a:r>
            <a:rPr lang="ru-RU" sz="2400" baseline="0" dirty="0" smtClean="0"/>
            <a:t> потребности в самосознании</a:t>
          </a:r>
          <a:endParaRPr lang="ru-RU" sz="2400" dirty="0"/>
        </a:p>
      </dgm:t>
    </dgm:pt>
    <dgm:pt modelId="{C339BF05-2F7F-654D-801E-76E5EAD1DF79}" type="parTrans" cxnId="{2AAE7CFF-EE60-1942-B02D-7D45C2A71E09}">
      <dgm:prSet/>
      <dgm:spPr/>
      <dgm:t>
        <a:bodyPr/>
        <a:lstStyle/>
        <a:p>
          <a:endParaRPr lang="ru-RU"/>
        </a:p>
      </dgm:t>
    </dgm:pt>
    <dgm:pt modelId="{F8DE1C0A-6C6C-AF45-A45D-18EB1E86075E}" type="sibTrans" cxnId="{2AAE7CFF-EE60-1942-B02D-7D45C2A71E09}">
      <dgm:prSet/>
      <dgm:spPr/>
      <dgm:t>
        <a:bodyPr/>
        <a:lstStyle/>
        <a:p>
          <a:endParaRPr lang="ru-RU"/>
        </a:p>
      </dgm:t>
    </dgm:pt>
    <dgm:pt modelId="{BFD11FA9-D852-5F4B-9235-1FF3C33C1948}">
      <dgm:prSet custT="1"/>
      <dgm:spPr/>
      <dgm:t>
        <a:bodyPr/>
        <a:lstStyle/>
        <a:p>
          <a:r>
            <a:rPr lang="ru-RU" sz="2400" dirty="0" smtClean="0"/>
            <a:t>Помогает самоутвердиться </a:t>
          </a:r>
          <a:endParaRPr lang="ru-RU" sz="2400" dirty="0"/>
        </a:p>
      </dgm:t>
    </dgm:pt>
    <dgm:pt modelId="{290DC031-38D5-8F4C-8B13-414343C886EE}" type="parTrans" cxnId="{FB5BFC87-A0A0-6247-BCB6-5E1A19E97AC7}">
      <dgm:prSet/>
      <dgm:spPr/>
      <dgm:t>
        <a:bodyPr/>
        <a:lstStyle/>
        <a:p>
          <a:endParaRPr lang="ru-RU"/>
        </a:p>
      </dgm:t>
    </dgm:pt>
    <dgm:pt modelId="{BB2BB682-EFC8-3749-A385-B6A2838F0D21}" type="sibTrans" cxnId="{FB5BFC87-A0A0-6247-BCB6-5E1A19E97AC7}">
      <dgm:prSet/>
      <dgm:spPr/>
      <dgm:t>
        <a:bodyPr/>
        <a:lstStyle/>
        <a:p>
          <a:endParaRPr lang="ru-RU"/>
        </a:p>
      </dgm:t>
    </dgm:pt>
    <dgm:pt modelId="{C1F462E7-D2AE-5B4B-B401-54211C66339C}">
      <dgm:prSet custT="1"/>
      <dgm:spPr/>
      <dgm:t>
        <a:bodyPr/>
        <a:lstStyle/>
        <a:p>
          <a:r>
            <a:rPr lang="ru-RU" sz="2400" dirty="0" smtClean="0"/>
            <a:t>Приводит к самореализации</a:t>
          </a:r>
          <a:endParaRPr lang="ru-RU" sz="2400" dirty="0"/>
        </a:p>
      </dgm:t>
    </dgm:pt>
    <dgm:pt modelId="{CA75D9D2-C3DF-6744-A8BD-42AEE29CC6B2}" type="parTrans" cxnId="{24C1E1B9-77C1-584F-A9EC-659793B00B32}">
      <dgm:prSet/>
      <dgm:spPr/>
      <dgm:t>
        <a:bodyPr/>
        <a:lstStyle/>
        <a:p>
          <a:endParaRPr lang="ru-RU"/>
        </a:p>
      </dgm:t>
    </dgm:pt>
    <dgm:pt modelId="{1869FED2-D4AD-8E40-A6C0-85A4812B7CC4}" type="sibTrans" cxnId="{24C1E1B9-77C1-584F-A9EC-659793B00B32}">
      <dgm:prSet/>
      <dgm:spPr/>
      <dgm:t>
        <a:bodyPr/>
        <a:lstStyle/>
        <a:p>
          <a:endParaRPr lang="ru-RU"/>
        </a:p>
      </dgm:t>
    </dgm:pt>
    <dgm:pt modelId="{C1404DCD-1564-B440-AB15-D71848BB847A}" type="pres">
      <dgm:prSet presAssocID="{5340A88C-EC7D-0D41-895D-CBEE61C2CDE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E481B5-F064-8046-8237-AE3A3F8230F5}" type="pres">
      <dgm:prSet presAssocID="{56FDA1ED-3383-6B42-B5DF-E5896D3CF3C8}" presName="centerShape" presStyleLbl="node0" presStyleIdx="0" presStyleCnt="1" custScaleX="126083" custLinFactNeighborX="-3019" custLinFactNeighborY="3250"/>
      <dgm:spPr/>
      <dgm:t>
        <a:bodyPr/>
        <a:lstStyle/>
        <a:p>
          <a:endParaRPr lang="ru-RU"/>
        </a:p>
      </dgm:t>
    </dgm:pt>
    <dgm:pt modelId="{EBBDF6E4-D68D-F34D-B614-8E963FBAEC6B}" type="pres">
      <dgm:prSet presAssocID="{8D7797FF-A386-8244-B743-CB7ABD95891B}" presName="parTrans" presStyleLbl="sibTrans2D1" presStyleIdx="0" presStyleCnt="6" custLinFactNeighborX="-6030" custLinFactNeighborY="11469"/>
      <dgm:spPr/>
      <dgm:t>
        <a:bodyPr/>
        <a:lstStyle/>
        <a:p>
          <a:endParaRPr lang="ru-RU"/>
        </a:p>
      </dgm:t>
    </dgm:pt>
    <dgm:pt modelId="{811BBF5C-06FF-1344-B77B-2BE6BFD6B848}" type="pres">
      <dgm:prSet presAssocID="{8D7797FF-A386-8244-B743-CB7ABD95891B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83B4D510-3700-FB49-A38E-0CE037D97974}" type="pres">
      <dgm:prSet presAssocID="{9D6EF458-4634-B744-8C78-BBBF742871A0}" presName="node" presStyleLbl="node1" presStyleIdx="0" presStyleCnt="6" custScaleX="230258" custRadScaleRad="94136" custRadScaleInc="-9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D9049-3AA8-4C4D-A096-0E08965B5AA3}" type="pres">
      <dgm:prSet presAssocID="{E3D37316-9B40-9240-896A-26DA895490F4}" presName="parTrans" presStyleLbl="sibTrans2D1" presStyleIdx="1" presStyleCnt="6"/>
      <dgm:spPr/>
      <dgm:t>
        <a:bodyPr/>
        <a:lstStyle/>
        <a:p>
          <a:endParaRPr lang="ru-RU"/>
        </a:p>
      </dgm:t>
    </dgm:pt>
    <dgm:pt modelId="{C79C0838-9E43-2D45-B4D3-B292A7E187D4}" type="pres">
      <dgm:prSet presAssocID="{E3D37316-9B40-9240-896A-26DA895490F4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A36E7CCA-208F-0F44-8149-5448A1C6A237}" type="pres">
      <dgm:prSet presAssocID="{1CD71013-4DA7-2740-A4E0-77E7B3C8DD4A}" presName="node" presStyleLbl="node1" presStyleIdx="1" presStyleCnt="6" custScaleX="202934" custRadScaleRad="160579" custRadScaleInc="40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B3119-1DCD-D74A-84DF-775C6138B31F}" type="pres">
      <dgm:prSet presAssocID="{BE907D02-BF1B-C34B-87B7-F64FCCBD811F}" presName="parTrans" presStyleLbl="sibTrans2D1" presStyleIdx="2" presStyleCnt="6"/>
      <dgm:spPr/>
      <dgm:t>
        <a:bodyPr/>
        <a:lstStyle/>
        <a:p>
          <a:endParaRPr lang="ru-RU"/>
        </a:p>
      </dgm:t>
    </dgm:pt>
    <dgm:pt modelId="{A44E448B-952C-7749-9FCB-45D04E12B8E0}" type="pres">
      <dgm:prSet presAssocID="{BE907D02-BF1B-C34B-87B7-F64FCCBD811F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0B02BA26-F9FC-324E-8AE0-8BD316E10A39}" type="pres">
      <dgm:prSet presAssocID="{971FCD47-9F81-3D43-A7F1-1737416BCEDA}" presName="node" presStyleLbl="node1" presStyleIdx="2" presStyleCnt="6" custScaleX="204802" custRadScaleRad="162599" custRadScaleInc="-40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C16DA-3A19-644B-9BFB-09598643241E}" type="pres">
      <dgm:prSet presAssocID="{C339BF05-2F7F-654D-801E-76E5EAD1DF79}" presName="parTrans" presStyleLbl="sibTrans2D1" presStyleIdx="3" presStyleCnt="6"/>
      <dgm:spPr/>
      <dgm:t>
        <a:bodyPr/>
        <a:lstStyle/>
        <a:p>
          <a:endParaRPr lang="ru-RU"/>
        </a:p>
      </dgm:t>
    </dgm:pt>
    <dgm:pt modelId="{9F8C45EC-0FCF-8347-8C03-EDFC46342E06}" type="pres">
      <dgm:prSet presAssocID="{C339BF05-2F7F-654D-801E-76E5EAD1DF79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C22B509F-0226-EE45-8B5F-6E7ED51C3C44}" type="pres">
      <dgm:prSet presAssocID="{F422691E-6E3A-1C4B-B006-4A7EF7541C53}" presName="node" presStyleLbl="node1" presStyleIdx="3" presStyleCnt="6" custScaleX="231828" custRadScaleRad="100111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02A13-AA51-C241-BAD0-D092F69FAD18}" type="pres">
      <dgm:prSet presAssocID="{290DC031-38D5-8F4C-8B13-414343C886EE}" presName="parTrans" presStyleLbl="sibTrans2D1" presStyleIdx="4" presStyleCnt="6"/>
      <dgm:spPr/>
      <dgm:t>
        <a:bodyPr/>
        <a:lstStyle/>
        <a:p>
          <a:endParaRPr lang="ru-RU"/>
        </a:p>
      </dgm:t>
    </dgm:pt>
    <dgm:pt modelId="{C71EB9BE-894E-B942-B134-3CD245F56A08}" type="pres">
      <dgm:prSet presAssocID="{290DC031-38D5-8F4C-8B13-414343C886EE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8F3BD63B-6282-3843-8216-1704DA512143}" type="pres">
      <dgm:prSet presAssocID="{BFD11FA9-D852-5F4B-9235-1FF3C33C1948}" presName="node" presStyleLbl="node1" presStyleIdx="4" presStyleCnt="6" custScaleX="198682" custScaleY="119370" custRadScaleRad="175521" custRadScaleInc="27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A60C6-4C73-B54B-8BCA-AD7BAA693E39}" type="pres">
      <dgm:prSet presAssocID="{CA75D9D2-C3DF-6744-A8BD-42AEE29CC6B2}" presName="parTrans" presStyleLbl="sibTrans2D1" presStyleIdx="5" presStyleCnt="6"/>
      <dgm:spPr/>
      <dgm:t>
        <a:bodyPr/>
        <a:lstStyle/>
        <a:p>
          <a:endParaRPr lang="ru-RU"/>
        </a:p>
      </dgm:t>
    </dgm:pt>
    <dgm:pt modelId="{58A53C18-8392-0B4C-AF2D-302B42DCDFA6}" type="pres">
      <dgm:prSet presAssocID="{CA75D9D2-C3DF-6744-A8BD-42AEE29CC6B2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FAB96F9C-8C5C-7B47-8ADD-F089F3689C17}" type="pres">
      <dgm:prSet presAssocID="{C1F462E7-D2AE-5B4B-B401-54211C66339C}" presName="node" presStyleLbl="node1" presStyleIdx="5" presStyleCnt="6" custScaleX="184814" custScaleY="118495" custRadScaleRad="169016" custRadScaleInc="-51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A525C9-FF24-DB48-AE58-6DAB69F82DA9}" type="presOf" srcId="{BFD11FA9-D852-5F4B-9235-1FF3C33C1948}" destId="{8F3BD63B-6282-3843-8216-1704DA512143}" srcOrd="0" destOrd="0" presId="urn:microsoft.com/office/officeart/2005/8/layout/radial5"/>
    <dgm:cxn modelId="{F5C8BF37-1ABE-1C40-B48C-D5EEA65F119A}" type="presOf" srcId="{56FDA1ED-3383-6B42-B5DF-E5896D3CF3C8}" destId="{47E481B5-F064-8046-8237-AE3A3F8230F5}" srcOrd="0" destOrd="0" presId="urn:microsoft.com/office/officeart/2005/8/layout/radial5"/>
    <dgm:cxn modelId="{9EC92509-A855-684F-98C2-B7C544C96ACF}" type="presOf" srcId="{CA75D9D2-C3DF-6744-A8BD-42AEE29CC6B2}" destId="{708A60C6-4C73-B54B-8BCA-AD7BAA693E39}" srcOrd="0" destOrd="0" presId="urn:microsoft.com/office/officeart/2005/8/layout/radial5"/>
    <dgm:cxn modelId="{5A35775B-FEC9-E04F-8122-E567958F75B0}" type="presOf" srcId="{290DC031-38D5-8F4C-8B13-414343C886EE}" destId="{80F02A13-AA51-C241-BAD0-D092F69FAD18}" srcOrd="0" destOrd="0" presId="urn:microsoft.com/office/officeart/2005/8/layout/radial5"/>
    <dgm:cxn modelId="{5E661634-9D90-0B40-B8E2-B5218E0DFA87}" type="presOf" srcId="{8D7797FF-A386-8244-B743-CB7ABD95891B}" destId="{811BBF5C-06FF-1344-B77B-2BE6BFD6B848}" srcOrd="1" destOrd="0" presId="urn:microsoft.com/office/officeart/2005/8/layout/radial5"/>
    <dgm:cxn modelId="{228A36CA-3119-EF4F-AEAA-871B80D9BEE9}" type="presOf" srcId="{1CD71013-4DA7-2740-A4E0-77E7B3C8DD4A}" destId="{A36E7CCA-208F-0F44-8149-5448A1C6A237}" srcOrd="0" destOrd="0" presId="urn:microsoft.com/office/officeart/2005/8/layout/radial5"/>
    <dgm:cxn modelId="{015C698C-0DDB-2642-9D9B-F906A2720F5C}" srcId="{56FDA1ED-3383-6B42-B5DF-E5896D3CF3C8}" destId="{1CD71013-4DA7-2740-A4E0-77E7B3C8DD4A}" srcOrd="1" destOrd="0" parTransId="{E3D37316-9B40-9240-896A-26DA895490F4}" sibTransId="{82884166-A4AD-DE45-94E8-6AC48BAC44FB}"/>
    <dgm:cxn modelId="{151F8A11-3B79-164A-AA69-487AF3E7F3D4}" type="presOf" srcId="{C339BF05-2F7F-654D-801E-76E5EAD1DF79}" destId="{C5FC16DA-3A19-644B-9BFB-09598643241E}" srcOrd="0" destOrd="0" presId="urn:microsoft.com/office/officeart/2005/8/layout/radial5"/>
    <dgm:cxn modelId="{61B02BB8-C0CB-5C49-BFD6-905826BAC392}" type="presOf" srcId="{E3D37316-9B40-9240-896A-26DA895490F4}" destId="{31AD9049-3AA8-4C4D-A096-0E08965B5AA3}" srcOrd="0" destOrd="0" presId="urn:microsoft.com/office/officeart/2005/8/layout/radial5"/>
    <dgm:cxn modelId="{2AAE7CFF-EE60-1942-B02D-7D45C2A71E09}" srcId="{56FDA1ED-3383-6B42-B5DF-E5896D3CF3C8}" destId="{F422691E-6E3A-1C4B-B006-4A7EF7541C53}" srcOrd="3" destOrd="0" parTransId="{C339BF05-2F7F-654D-801E-76E5EAD1DF79}" sibTransId="{F8DE1C0A-6C6C-AF45-A45D-18EB1E86075E}"/>
    <dgm:cxn modelId="{B84CFA21-7553-1143-9531-35E3A4749058}" srcId="{5340A88C-EC7D-0D41-895D-CBEE61C2CDE5}" destId="{56FDA1ED-3383-6B42-B5DF-E5896D3CF3C8}" srcOrd="0" destOrd="0" parTransId="{040F52E0-05AF-084F-8F72-A95AB3152E7B}" sibTransId="{45A193AD-6EA3-E145-AD31-69C52F6B37CE}"/>
    <dgm:cxn modelId="{FB5BFC87-A0A0-6247-BCB6-5E1A19E97AC7}" srcId="{56FDA1ED-3383-6B42-B5DF-E5896D3CF3C8}" destId="{BFD11FA9-D852-5F4B-9235-1FF3C33C1948}" srcOrd="4" destOrd="0" parTransId="{290DC031-38D5-8F4C-8B13-414343C886EE}" sibTransId="{BB2BB682-EFC8-3749-A385-B6A2838F0D21}"/>
    <dgm:cxn modelId="{55015185-CFED-054E-8D2E-268FDD99ADAF}" type="presOf" srcId="{BE907D02-BF1B-C34B-87B7-F64FCCBD811F}" destId="{A44E448B-952C-7749-9FCB-45D04E12B8E0}" srcOrd="1" destOrd="0" presId="urn:microsoft.com/office/officeart/2005/8/layout/radial5"/>
    <dgm:cxn modelId="{3E57B904-4C7A-0D4E-BB8E-9BA675812F7A}" type="presOf" srcId="{E3D37316-9B40-9240-896A-26DA895490F4}" destId="{C79C0838-9E43-2D45-B4D3-B292A7E187D4}" srcOrd="1" destOrd="0" presId="urn:microsoft.com/office/officeart/2005/8/layout/radial5"/>
    <dgm:cxn modelId="{24C1E1B9-77C1-584F-A9EC-659793B00B32}" srcId="{56FDA1ED-3383-6B42-B5DF-E5896D3CF3C8}" destId="{C1F462E7-D2AE-5B4B-B401-54211C66339C}" srcOrd="5" destOrd="0" parTransId="{CA75D9D2-C3DF-6744-A8BD-42AEE29CC6B2}" sibTransId="{1869FED2-D4AD-8E40-A6C0-85A4812B7CC4}"/>
    <dgm:cxn modelId="{150DDB08-A1DC-694C-8C3F-C8BDC55EAAF9}" type="presOf" srcId="{971FCD47-9F81-3D43-A7F1-1737416BCEDA}" destId="{0B02BA26-F9FC-324E-8AE0-8BD316E10A39}" srcOrd="0" destOrd="0" presId="urn:microsoft.com/office/officeart/2005/8/layout/radial5"/>
    <dgm:cxn modelId="{085C40EE-B4C9-5143-AF96-74AD8FE513C0}" type="presOf" srcId="{CA75D9D2-C3DF-6744-A8BD-42AEE29CC6B2}" destId="{58A53C18-8392-0B4C-AF2D-302B42DCDFA6}" srcOrd="1" destOrd="0" presId="urn:microsoft.com/office/officeart/2005/8/layout/radial5"/>
    <dgm:cxn modelId="{D9685AF0-DF6B-BC4B-9163-BACF05997319}" type="presOf" srcId="{C1F462E7-D2AE-5B4B-B401-54211C66339C}" destId="{FAB96F9C-8C5C-7B47-8ADD-F089F3689C17}" srcOrd="0" destOrd="0" presId="urn:microsoft.com/office/officeart/2005/8/layout/radial5"/>
    <dgm:cxn modelId="{967E16AA-88DF-EE48-A0E0-A821A25CB268}" type="presOf" srcId="{F422691E-6E3A-1C4B-B006-4A7EF7541C53}" destId="{C22B509F-0226-EE45-8B5F-6E7ED51C3C44}" srcOrd="0" destOrd="0" presId="urn:microsoft.com/office/officeart/2005/8/layout/radial5"/>
    <dgm:cxn modelId="{F032048F-8203-7847-9B65-EE47323DE772}" srcId="{56FDA1ED-3383-6B42-B5DF-E5896D3CF3C8}" destId="{9D6EF458-4634-B744-8C78-BBBF742871A0}" srcOrd="0" destOrd="0" parTransId="{8D7797FF-A386-8244-B743-CB7ABD95891B}" sibTransId="{0AB9EAA1-EA4F-204F-95DC-6A572FD7156C}"/>
    <dgm:cxn modelId="{9D05F038-9DC1-FA4C-9E87-7905F6576FFC}" type="presOf" srcId="{BE907D02-BF1B-C34B-87B7-F64FCCBD811F}" destId="{806B3119-1DCD-D74A-84DF-775C6138B31F}" srcOrd="0" destOrd="0" presId="urn:microsoft.com/office/officeart/2005/8/layout/radial5"/>
    <dgm:cxn modelId="{C6E23A9D-9E75-3A45-AC19-098646F22C0D}" type="presOf" srcId="{8D7797FF-A386-8244-B743-CB7ABD95891B}" destId="{EBBDF6E4-D68D-F34D-B614-8E963FBAEC6B}" srcOrd="0" destOrd="0" presId="urn:microsoft.com/office/officeart/2005/8/layout/radial5"/>
    <dgm:cxn modelId="{4F59A4D7-1FC4-6043-AD83-452840F765BE}" type="presOf" srcId="{C339BF05-2F7F-654D-801E-76E5EAD1DF79}" destId="{9F8C45EC-0FCF-8347-8C03-EDFC46342E06}" srcOrd="1" destOrd="0" presId="urn:microsoft.com/office/officeart/2005/8/layout/radial5"/>
    <dgm:cxn modelId="{1593888A-8155-554F-8B3D-CDA10C493F8C}" srcId="{56FDA1ED-3383-6B42-B5DF-E5896D3CF3C8}" destId="{971FCD47-9F81-3D43-A7F1-1737416BCEDA}" srcOrd="2" destOrd="0" parTransId="{BE907D02-BF1B-C34B-87B7-F64FCCBD811F}" sibTransId="{80C49845-D067-1645-A542-D78F2C7BC730}"/>
    <dgm:cxn modelId="{5342C69B-6671-8E41-88DA-311DD14CAC9D}" type="presOf" srcId="{9D6EF458-4634-B744-8C78-BBBF742871A0}" destId="{83B4D510-3700-FB49-A38E-0CE037D97974}" srcOrd="0" destOrd="0" presId="urn:microsoft.com/office/officeart/2005/8/layout/radial5"/>
    <dgm:cxn modelId="{DACF14D1-8404-3448-B021-FF517356B379}" type="presOf" srcId="{5340A88C-EC7D-0D41-895D-CBEE61C2CDE5}" destId="{C1404DCD-1564-B440-AB15-D71848BB847A}" srcOrd="0" destOrd="0" presId="urn:microsoft.com/office/officeart/2005/8/layout/radial5"/>
    <dgm:cxn modelId="{D950359D-A16E-4C44-9985-645CF4D76DBF}" type="presOf" srcId="{290DC031-38D5-8F4C-8B13-414343C886EE}" destId="{C71EB9BE-894E-B942-B134-3CD245F56A08}" srcOrd="1" destOrd="0" presId="urn:microsoft.com/office/officeart/2005/8/layout/radial5"/>
    <dgm:cxn modelId="{15716AC5-8B9E-7F42-8554-3BEAB65C8536}" type="presParOf" srcId="{C1404DCD-1564-B440-AB15-D71848BB847A}" destId="{47E481B5-F064-8046-8237-AE3A3F8230F5}" srcOrd="0" destOrd="0" presId="urn:microsoft.com/office/officeart/2005/8/layout/radial5"/>
    <dgm:cxn modelId="{DB173876-E1D1-BD4E-8F8D-19960E76B60F}" type="presParOf" srcId="{C1404DCD-1564-B440-AB15-D71848BB847A}" destId="{EBBDF6E4-D68D-F34D-B614-8E963FBAEC6B}" srcOrd="1" destOrd="0" presId="urn:microsoft.com/office/officeart/2005/8/layout/radial5"/>
    <dgm:cxn modelId="{9F5B8830-CFEB-7343-A9B7-764DC33A6F68}" type="presParOf" srcId="{EBBDF6E4-D68D-F34D-B614-8E963FBAEC6B}" destId="{811BBF5C-06FF-1344-B77B-2BE6BFD6B848}" srcOrd="0" destOrd="0" presId="urn:microsoft.com/office/officeart/2005/8/layout/radial5"/>
    <dgm:cxn modelId="{D2E6C88E-9699-B24A-83DD-3918BE848D19}" type="presParOf" srcId="{C1404DCD-1564-B440-AB15-D71848BB847A}" destId="{83B4D510-3700-FB49-A38E-0CE037D97974}" srcOrd="2" destOrd="0" presId="urn:microsoft.com/office/officeart/2005/8/layout/radial5"/>
    <dgm:cxn modelId="{33674F14-BDA7-BE4D-A3C4-2F36968E0137}" type="presParOf" srcId="{C1404DCD-1564-B440-AB15-D71848BB847A}" destId="{31AD9049-3AA8-4C4D-A096-0E08965B5AA3}" srcOrd="3" destOrd="0" presId="urn:microsoft.com/office/officeart/2005/8/layout/radial5"/>
    <dgm:cxn modelId="{CA1DEDCA-CDC0-BD40-A3C6-19AC0A0E2642}" type="presParOf" srcId="{31AD9049-3AA8-4C4D-A096-0E08965B5AA3}" destId="{C79C0838-9E43-2D45-B4D3-B292A7E187D4}" srcOrd="0" destOrd="0" presId="urn:microsoft.com/office/officeart/2005/8/layout/radial5"/>
    <dgm:cxn modelId="{7418F2B6-8B29-8E44-A4F1-848F866AECC1}" type="presParOf" srcId="{C1404DCD-1564-B440-AB15-D71848BB847A}" destId="{A36E7CCA-208F-0F44-8149-5448A1C6A237}" srcOrd="4" destOrd="0" presId="urn:microsoft.com/office/officeart/2005/8/layout/radial5"/>
    <dgm:cxn modelId="{7DAB9858-3753-0E4E-9315-E191B05BACD4}" type="presParOf" srcId="{C1404DCD-1564-B440-AB15-D71848BB847A}" destId="{806B3119-1DCD-D74A-84DF-775C6138B31F}" srcOrd="5" destOrd="0" presId="urn:microsoft.com/office/officeart/2005/8/layout/radial5"/>
    <dgm:cxn modelId="{6079C911-BE1D-144F-9E50-9653BEBECB0D}" type="presParOf" srcId="{806B3119-1DCD-D74A-84DF-775C6138B31F}" destId="{A44E448B-952C-7749-9FCB-45D04E12B8E0}" srcOrd="0" destOrd="0" presId="urn:microsoft.com/office/officeart/2005/8/layout/radial5"/>
    <dgm:cxn modelId="{66FE3E63-77BB-ED46-AD38-F7804A392B87}" type="presParOf" srcId="{C1404DCD-1564-B440-AB15-D71848BB847A}" destId="{0B02BA26-F9FC-324E-8AE0-8BD316E10A39}" srcOrd="6" destOrd="0" presId="urn:microsoft.com/office/officeart/2005/8/layout/radial5"/>
    <dgm:cxn modelId="{6BF0B9EC-8727-DD4B-BC1D-9189A0816088}" type="presParOf" srcId="{C1404DCD-1564-B440-AB15-D71848BB847A}" destId="{C5FC16DA-3A19-644B-9BFB-09598643241E}" srcOrd="7" destOrd="0" presId="urn:microsoft.com/office/officeart/2005/8/layout/radial5"/>
    <dgm:cxn modelId="{C011AFE3-4EE2-344A-A6D3-5F894E94AB56}" type="presParOf" srcId="{C5FC16DA-3A19-644B-9BFB-09598643241E}" destId="{9F8C45EC-0FCF-8347-8C03-EDFC46342E06}" srcOrd="0" destOrd="0" presId="urn:microsoft.com/office/officeart/2005/8/layout/radial5"/>
    <dgm:cxn modelId="{A35868F2-00CD-0A4E-AEE6-86788DCB595D}" type="presParOf" srcId="{C1404DCD-1564-B440-AB15-D71848BB847A}" destId="{C22B509F-0226-EE45-8B5F-6E7ED51C3C44}" srcOrd="8" destOrd="0" presId="urn:microsoft.com/office/officeart/2005/8/layout/radial5"/>
    <dgm:cxn modelId="{F8BF1C64-289F-4841-8790-46CA2CFEEC62}" type="presParOf" srcId="{C1404DCD-1564-B440-AB15-D71848BB847A}" destId="{80F02A13-AA51-C241-BAD0-D092F69FAD18}" srcOrd="9" destOrd="0" presId="urn:microsoft.com/office/officeart/2005/8/layout/radial5"/>
    <dgm:cxn modelId="{CA6DDD86-7560-DA48-9748-7224FA221D43}" type="presParOf" srcId="{80F02A13-AA51-C241-BAD0-D092F69FAD18}" destId="{C71EB9BE-894E-B942-B134-3CD245F56A08}" srcOrd="0" destOrd="0" presId="urn:microsoft.com/office/officeart/2005/8/layout/radial5"/>
    <dgm:cxn modelId="{84757AE6-7899-6C4B-8235-1B407F5E1CF2}" type="presParOf" srcId="{C1404DCD-1564-B440-AB15-D71848BB847A}" destId="{8F3BD63B-6282-3843-8216-1704DA512143}" srcOrd="10" destOrd="0" presId="urn:microsoft.com/office/officeart/2005/8/layout/radial5"/>
    <dgm:cxn modelId="{DC492CE7-6466-754C-A08F-566BE552648D}" type="presParOf" srcId="{C1404DCD-1564-B440-AB15-D71848BB847A}" destId="{708A60C6-4C73-B54B-8BCA-AD7BAA693E39}" srcOrd="11" destOrd="0" presId="urn:microsoft.com/office/officeart/2005/8/layout/radial5"/>
    <dgm:cxn modelId="{9228357B-809B-424A-AD10-D2C989619FD0}" type="presParOf" srcId="{708A60C6-4C73-B54B-8BCA-AD7BAA693E39}" destId="{58A53C18-8392-0B4C-AF2D-302B42DCDFA6}" srcOrd="0" destOrd="0" presId="urn:microsoft.com/office/officeart/2005/8/layout/radial5"/>
    <dgm:cxn modelId="{F4DDC139-895A-834B-875D-CD519EC56EB7}" type="presParOf" srcId="{C1404DCD-1564-B440-AB15-D71848BB847A}" destId="{FAB96F9C-8C5C-7B47-8ADD-F089F3689C1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481B5-F064-8046-8237-AE3A3F8230F5}">
      <dsp:nvSpPr>
        <dsp:cNvPr id="0" name=""/>
        <dsp:cNvSpPr/>
      </dsp:nvSpPr>
      <dsp:spPr>
        <a:xfrm>
          <a:off x="4778844" y="2691180"/>
          <a:ext cx="2274281" cy="180379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Духовная культура</a:t>
          </a:r>
          <a:endParaRPr lang="ru-RU" sz="2900" kern="1200" dirty="0"/>
        </a:p>
      </dsp:txBody>
      <dsp:txXfrm>
        <a:off x="5111905" y="2955340"/>
        <a:ext cx="1608159" cy="1275476"/>
      </dsp:txXfrm>
    </dsp:sp>
    <dsp:sp modelId="{EBBDF6E4-D68D-F34D-B614-8E963FBAEC6B}">
      <dsp:nvSpPr>
        <dsp:cNvPr id="0" name=""/>
        <dsp:cNvSpPr/>
      </dsp:nvSpPr>
      <dsp:spPr>
        <a:xfrm rot="16243982">
          <a:off x="5714213" y="2099131"/>
          <a:ext cx="388831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771791" y="2280109"/>
        <a:ext cx="272182" cy="367974"/>
      </dsp:txXfrm>
    </dsp:sp>
    <dsp:sp modelId="{83B4D510-3700-FB49-A38E-0CE037D97974}">
      <dsp:nvSpPr>
        <dsp:cNvPr id="0" name=""/>
        <dsp:cNvSpPr/>
      </dsp:nvSpPr>
      <dsp:spPr>
        <a:xfrm>
          <a:off x="3871755" y="153859"/>
          <a:ext cx="4153386" cy="180379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Раскрывает </a:t>
          </a:r>
          <a:r>
            <a:rPr lang="ru-RU" sz="2400" kern="1200" dirty="0" err="1" smtClean="0"/>
            <a:t>смыслообразующие</a:t>
          </a:r>
          <a:r>
            <a:rPr lang="ru-RU" sz="2400" kern="1200" dirty="0" smtClean="0"/>
            <a:t> идеи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480004" y="418019"/>
        <a:ext cx="2936888" cy="1275476"/>
      </dsp:txXfrm>
    </dsp:sp>
    <dsp:sp modelId="{31AD9049-3AA8-4C4D-A096-0E08965B5AA3}">
      <dsp:nvSpPr>
        <dsp:cNvPr id="0" name=""/>
        <dsp:cNvSpPr/>
      </dsp:nvSpPr>
      <dsp:spPr>
        <a:xfrm rot="20443681">
          <a:off x="7258576" y="2671847"/>
          <a:ext cx="830295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670826"/>
                <a:satOff val="603"/>
                <a:lumOff val="-78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3670826"/>
                <a:satOff val="603"/>
                <a:lumOff val="-78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3670826"/>
                <a:satOff val="603"/>
                <a:lumOff val="-784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7263731" y="2824868"/>
        <a:ext cx="646308" cy="367974"/>
      </dsp:txXfrm>
    </dsp:sp>
    <dsp:sp modelId="{A36E7CCA-208F-0F44-8149-5448A1C6A237}">
      <dsp:nvSpPr>
        <dsp:cNvPr id="0" name=""/>
        <dsp:cNvSpPr/>
      </dsp:nvSpPr>
      <dsp:spPr>
        <a:xfrm>
          <a:off x="8097729" y="1288399"/>
          <a:ext cx="3660517" cy="1803796"/>
        </a:xfrm>
        <a:prstGeom prst="ellipse">
          <a:avLst/>
        </a:prstGeom>
        <a:gradFill rotWithShape="0">
          <a:gsLst>
            <a:gs pos="0">
              <a:schemeClr val="accent3">
                <a:hueOff val="3670826"/>
                <a:satOff val="603"/>
                <a:lumOff val="-78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3670826"/>
                <a:satOff val="603"/>
                <a:lumOff val="-78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3670826"/>
                <a:satOff val="603"/>
                <a:lumOff val="-784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Способствует</a:t>
          </a:r>
          <a:r>
            <a:rPr lang="ru-RU" sz="2400" kern="1200" baseline="0" dirty="0" smtClean="0"/>
            <a:t> самопознанию</a:t>
          </a:r>
        </a:p>
      </dsp:txBody>
      <dsp:txXfrm>
        <a:off x="8633799" y="1552559"/>
        <a:ext cx="2588377" cy="1275476"/>
      </dsp:txXfrm>
    </dsp:sp>
    <dsp:sp modelId="{806B3119-1DCD-D74A-84DF-775C6138B31F}">
      <dsp:nvSpPr>
        <dsp:cNvPr id="0" name=""/>
        <dsp:cNvSpPr/>
      </dsp:nvSpPr>
      <dsp:spPr>
        <a:xfrm rot="898407">
          <a:off x="7280942" y="3751585"/>
          <a:ext cx="748474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341652"/>
                <a:satOff val="1206"/>
                <a:lumOff val="-156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7341652"/>
                <a:satOff val="1206"/>
                <a:lumOff val="-156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7341652"/>
                <a:satOff val="1206"/>
                <a:lumOff val="-1568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7284066" y="3850475"/>
        <a:ext cx="564487" cy="367974"/>
      </dsp:txXfrm>
    </dsp:sp>
    <dsp:sp modelId="{0B02BA26-F9FC-324E-8AE0-8BD316E10A39}">
      <dsp:nvSpPr>
        <dsp:cNvPr id="0" name=""/>
        <dsp:cNvSpPr/>
      </dsp:nvSpPr>
      <dsp:spPr>
        <a:xfrm>
          <a:off x="8130672" y="3777517"/>
          <a:ext cx="3694212" cy="1803796"/>
        </a:xfrm>
        <a:prstGeom prst="ellipse">
          <a:avLst/>
        </a:prstGeom>
        <a:gradFill rotWithShape="0">
          <a:gsLst>
            <a:gs pos="0">
              <a:schemeClr val="accent3">
                <a:hueOff val="7341652"/>
                <a:satOff val="1206"/>
                <a:lumOff val="-156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7341652"/>
                <a:satOff val="1206"/>
                <a:lumOff val="-156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7341652"/>
                <a:satOff val="1206"/>
                <a:lumOff val="-1568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Формирует ценностные ориентации </a:t>
          </a:r>
          <a:endParaRPr lang="ru-RU" sz="2400" kern="1200" dirty="0"/>
        </a:p>
      </dsp:txBody>
      <dsp:txXfrm>
        <a:off x="8671677" y="4041677"/>
        <a:ext cx="2612202" cy="1275476"/>
      </dsp:txXfrm>
    </dsp:sp>
    <dsp:sp modelId="{C5FC16DA-3A19-644B-9BFB-09598643241E}">
      <dsp:nvSpPr>
        <dsp:cNvPr id="0" name=""/>
        <dsp:cNvSpPr/>
      </dsp:nvSpPr>
      <dsp:spPr>
        <a:xfrm rot="5178569">
          <a:off x="5842716" y="4459117"/>
          <a:ext cx="297814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012478"/>
                <a:satOff val="1808"/>
                <a:lumOff val="-235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11012478"/>
                <a:satOff val="1808"/>
                <a:lumOff val="-235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11012478"/>
                <a:satOff val="1808"/>
                <a:lumOff val="-2353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884513" y="4537196"/>
        <a:ext cx="208470" cy="367974"/>
      </dsp:txXfrm>
    </dsp:sp>
    <dsp:sp modelId="{C22B509F-0226-EE45-8B5F-6E7ED51C3C44}">
      <dsp:nvSpPr>
        <dsp:cNvPr id="0" name=""/>
        <dsp:cNvSpPr/>
      </dsp:nvSpPr>
      <dsp:spPr>
        <a:xfrm>
          <a:off x="3977548" y="5054200"/>
          <a:ext cx="4181706" cy="1803796"/>
        </a:xfrm>
        <a:prstGeom prst="ellipse">
          <a:avLst/>
        </a:prstGeom>
        <a:gradFill rotWithShape="0">
          <a:gsLst>
            <a:gs pos="0">
              <a:schemeClr val="accent3">
                <a:hueOff val="11012478"/>
                <a:satOff val="1808"/>
                <a:lumOff val="-235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11012478"/>
                <a:satOff val="1808"/>
                <a:lumOff val="-235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11012478"/>
                <a:satOff val="1808"/>
                <a:lumOff val="-2353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Удовлетворяет</a:t>
          </a:r>
          <a:r>
            <a:rPr lang="ru-RU" sz="2400" kern="1200" baseline="0" dirty="0" smtClean="0"/>
            <a:t> потребности в самосознании</a:t>
          </a:r>
          <a:endParaRPr lang="ru-RU" sz="2400" kern="1200" dirty="0"/>
        </a:p>
      </dsp:txBody>
      <dsp:txXfrm>
        <a:off x="4589945" y="5318360"/>
        <a:ext cx="2956912" cy="1275476"/>
      </dsp:txXfrm>
    </dsp:sp>
    <dsp:sp modelId="{80F02A13-AA51-C241-BAD0-D092F69FAD18}">
      <dsp:nvSpPr>
        <dsp:cNvPr id="0" name=""/>
        <dsp:cNvSpPr/>
      </dsp:nvSpPr>
      <dsp:spPr>
        <a:xfrm rot="9566656">
          <a:off x="3803667" y="3928704"/>
          <a:ext cx="799134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4683304"/>
                <a:satOff val="2411"/>
                <a:lumOff val="-313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14683304"/>
                <a:satOff val="2411"/>
                <a:lumOff val="-313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14683304"/>
                <a:satOff val="2411"/>
                <a:lumOff val="-3137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3981797" y="4019061"/>
        <a:ext cx="615147" cy="367974"/>
      </dsp:txXfrm>
    </dsp:sp>
    <dsp:sp modelId="{8F3BD63B-6282-3843-8216-1704DA512143}">
      <dsp:nvSpPr>
        <dsp:cNvPr id="0" name=""/>
        <dsp:cNvSpPr/>
      </dsp:nvSpPr>
      <dsp:spPr>
        <a:xfrm>
          <a:off x="164128" y="4001437"/>
          <a:ext cx="3583819" cy="2153192"/>
        </a:xfrm>
        <a:prstGeom prst="ellipse">
          <a:avLst/>
        </a:prstGeom>
        <a:gradFill rotWithShape="0">
          <a:gsLst>
            <a:gs pos="0">
              <a:schemeClr val="accent3">
                <a:hueOff val="14683304"/>
                <a:satOff val="2411"/>
                <a:lumOff val="-313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14683304"/>
                <a:satOff val="2411"/>
                <a:lumOff val="-313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14683304"/>
                <a:satOff val="2411"/>
                <a:lumOff val="-3137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Помогает самоутвердиться </a:t>
          </a:r>
          <a:endParaRPr lang="ru-RU" sz="2400" kern="1200" dirty="0"/>
        </a:p>
      </dsp:txBody>
      <dsp:txXfrm>
        <a:off x="688966" y="4316765"/>
        <a:ext cx="2534143" cy="1522536"/>
      </dsp:txXfrm>
    </dsp:sp>
    <dsp:sp modelId="{708A60C6-4C73-B54B-8BCA-AD7BAA693E39}">
      <dsp:nvSpPr>
        <dsp:cNvPr id="0" name=""/>
        <dsp:cNvSpPr/>
      </dsp:nvSpPr>
      <dsp:spPr>
        <a:xfrm rot="11828096">
          <a:off x="3775549" y="2747710"/>
          <a:ext cx="786157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8354130"/>
                <a:satOff val="3014"/>
                <a:lumOff val="-392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18354130"/>
                <a:satOff val="3014"/>
                <a:lumOff val="-392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18354130"/>
                <a:satOff val="3014"/>
                <a:lumOff val="-3921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3955453" y="2897471"/>
        <a:ext cx="602170" cy="367974"/>
      </dsp:txXfrm>
    </dsp:sp>
    <dsp:sp modelId="{FAB96F9C-8C5C-7B47-8ADD-F089F3689C17}">
      <dsp:nvSpPr>
        <dsp:cNvPr id="0" name=""/>
        <dsp:cNvSpPr/>
      </dsp:nvSpPr>
      <dsp:spPr>
        <a:xfrm>
          <a:off x="269607" y="1297451"/>
          <a:ext cx="3333669" cy="2137409"/>
        </a:xfrm>
        <a:prstGeom prst="ellipse">
          <a:avLst/>
        </a:prstGeom>
        <a:gradFill rotWithShape="0">
          <a:gsLst>
            <a:gs pos="0">
              <a:schemeClr val="accent3">
                <a:hueOff val="18354130"/>
                <a:satOff val="3014"/>
                <a:lumOff val="-392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18354130"/>
                <a:satOff val="3014"/>
                <a:lumOff val="-392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18354130"/>
                <a:satOff val="3014"/>
                <a:lumOff val="-3921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Приводит к самореализации</a:t>
          </a:r>
          <a:endParaRPr lang="ru-RU" sz="2400" kern="1200" dirty="0"/>
        </a:p>
      </dsp:txBody>
      <dsp:txXfrm>
        <a:off x="757812" y="1610467"/>
        <a:ext cx="2357259" cy="1511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FB48C-7793-3448-9EFD-3EDD670D3B22}" type="datetimeFigureOut">
              <a:rPr lang="ru-RU" smtClean="0"/>
              <a:t>05.02.16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81337-1B47-A947-8CE7-DD8C01313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89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81337-1B47-A947-8CE7-DD8C013137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14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2/5/16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2/5/16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2/5/16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2/5/16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2/5/16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2/5/16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78615" y="1023867"/>
            <a:ext cx="4138247" cy="365364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Презентация к уроку обществознания в 11 классе по  теме: «Духовное развитие общества»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Составитель: Запорожец Ю.Ю., учитель истории и обществознания МБОУ «Крестинская» СШ</a:t>
            </a:r>
          </a:p>
        </p:txBody>
      </p:sp>
    </p:spTree>
    <p:extLst>
      <p:ext uri="{BB962C8B-B14F-4D97-AF65-F5344CB8AC3E}">
        <p14:creationId xmlns:p14="http://schemas.microsoft.com/office/powerpoint/2010/main" val="209337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8584" y="87699"/>
            <a:ext cx="4013933" cy="1560716"/>
          </a:xfrm>
        </p:spPr>
        <p:txBody>
          <a:bodyPr/>
          <a:lstStyle/>
          <a:p>
            <a:pPr algn="ctr"/>
            <a:r>
              <a:rPr lang="ru-RU" smtClean="0"/>
              <a:t>Субкультура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24" y="949569"/>
            <a:ext cx="11235348" cy="514033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Субкультура (лат. </a:t>
            </a:r>
            <a:r>
              <a:rPr lang="ru-RU" sz="2400" dirty="0" err="1"/>
              <a:t>sub</a:t>
            </a:r>
            <a:r>
              <a:rPr lang="ru-RU" sz="2400" dirty="0"/>
              <a:t> — под и </a:t>
            </a:r>
            <a:r>
              <a:rPr lang="ru-RU" sz="2400" dirty="0" err="1"/>
              <a:t>cultura</a:t>
            </a:r>
            <a:r>
              <a:rPr lang="ru-RU" sz="2400" dirty="0"/>
              <a:t> — культура; </a:t>
            </a:r>
            <a:r>
              <a:rPr lang="ru-RU" sz="2400" dirty="0" err="1"/>
              <a:t>подкультура</a:t>
            </a:r>
            <a:r>
              <a:rPr lang="ru-RU" sz="2400" dirty="0"/>
              <a:t>) </a:t>
            </a:r>
            <a:r>
              <a:rPr lang="ru-RU" sz="2400" dirty="0" smtClean="0"/>
              <a:t>— это часть </a:t>
            </a:r>
            <a:r>
              <a:rPr lang="ru-RU" sz="2400" dirty="0"/>
              <a:t>культуры общества, отличающейся своим поведением от преобладающего большинства, а также социальные группы носителей этой культуры. 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			</a:t>
            </a:r>
            <a:r>
              <a:rPr lang="ru-RU" sz="2400" dirty="0" smtClean="0"/>
              <a:t>Субкультура </a:t>
            </a:r>
            <a:r>
              <a:rPr lang="ru-RU" sz="2400" dirty="0"/>
              <a:t>может отличаться от доминирующей </a:t>
            </a:r>
            <a:r>
              <a:rPr lang="ru-RU" sz="2400" dirty="0" smtClean="0"/>
              <a:t>культуры: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					1. Собственной </a:t>
            </a:r>
            <a:r>
              <a:rPr lang="ru-RU" sz="2400" dirty="0"/>
              <a:t>системой </a:t>
            </a:r>
            <a:r>
              <a:rPr lang="ru-RU" sz="2400" dirty="0" smtClean="0"/>
              <a:t>ценностей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					2. Языком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					3. Манерой поведения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					4. Одеждой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					5. Другими аспектами.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446" y="4642338"/>
            <a:ext cx="9120554" cy="221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4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75" y="0"/>
            <a:ext cx="4365625" cy="1560716"/>
          </a:xfrm>
        </p:spPr>
        <p:txBody>
          <a:bodyPr/>
          <a:lstStyle/>
          <a:p>
            <a:pPr algn="ctr"/>
            <a:r>
              <a:rPr lang="ru-RU"/>
              <a:t>Контркультура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292" y="780358"/>
            <a:ext cx="11992708" cy="88431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Контркультура — специфический вид субкультуры. </a:t>
            </a:r>
            <a:r>
              <a:rPr lang="ru-RU" sz="2400" dirty="0" smtClean="0"/>
              <a:t>Главное отличие от субкультуры заключается в протесте, несогласие, активной оппозиция к доминирующей культуре.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47292" y="2203938"/>
            <a:ext cx="78661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Причины появления контркультурных тенденций: </a:t>
            </a:r>
          </a:p>
          <a:p>
            <a:pPr marL="4000500" lvl="8" indent="-342900"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Они появляются там, где господствующая культура уже не в полной мере соответствует реалиям нового времени. </a:t>
            </a:r>
          </a:p>
          <a:p>
            <a:pPr marL="4000500" lvl="8" indent="-342900"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Одной из движущих сил формирования контркультурных тенденций является потребность в самоутверждение. 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92" y="2784949"/>
            <a:ext cx="3859823" cy="3856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180" y="2779186"/>
            <a:ext cx="1944077" cy="19337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627" y="4760739"/>
            <a:ext cx="2988604" cy="1925515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63697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077" y="286991"/>
            <a:ext cx="11411194" cy="1560716"/>
          </a:xfrm>
        </p:spPr>
        <p:txBody>
          <a:bodyPr/>
          <a:lstStyle/>
          <a:p>
            <a:pPr algn="ctr"/>
            <a:r>
              <a:rPr lang="ru-RU" dirty="0" smtClean="0"/>
              <a:t>Способы </a:t>
            </a:r>
            <a:r>
              <a:rPr lang="ru-RU" smtClean="0"/>
              <a:t>культурного взаимодействия: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2286001"/>
            <a:ext cx="6541477" cy="141849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Колонизация – простейшая форма взаимодействия и взаимопроникновения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5754" y="5122985"/>
            <a:ext cx="6698517" cy="141849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Взаимный равноправный диалог – в результате происходит обмен ценностями. </a:t>
            </a: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9" y="4000500"/>
            <a:ext cx="3810000" cy="285750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569" y="3704493"/>
            <a:ext cx="6658708" cy="141849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Прививка черенка на чужое дерево» – черенок остается чужеродным элементом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599" y="1597059"/>
            <a:ext cx="4741324" cy="187778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4850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54" y="164123"/>
            <a:ext cx="11422917" cy="1184031"/>
          </a:xfrm>
        </p:spPr>
        <p:txBody>
          <a:bodyPr/>
          <a:lstStyle/>
          <a:p>
            <a:pPr algn="ctr"/>
            <a:r>
              <a:rPr lang="ru-RU" dirty="0" smtClean="0"/>
              <a:t>Мировоззренческие установки: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354" y="2227385"/>
            <a:ext cx="4677508" cy="4489938"/>
          </a:xfrm>
        </p:spPr>
        <p:txBody>
          <a:bodyPr>
            <a:norm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/>
              <a:t>Идея избранности Запада. Предполагается, что другие народы, безусловно, развивают свою самобытную культуру, но они еще не достигли необходимого цивилизационного уровня, и им следует ориентироваться на культурный строй Запада.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46031" y="1195754"/>
            <a:ext cx="8135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ЕВРОПОЦЕНТРИЗМ</a:t>
            </a:r>
            <a:endParaRPr lang="ru-RU" sz="4400" b="1" i="1" dirty="0">
              <a:solidFill>
                <a:schemeClr val="tx2">
                  <a:lumMod val="75000"/>
                  <a:lumOff val="2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831" y="2508738"/>
            <a:ext cx="6803068" cy="345595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7984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139" y="2438400"/>
            <a:ext cx="3938953" cy="4185138"/>
          </a:xfrm>
        </p:spPr>
        <p:txBody>
          <a:bodyPr>
            <a:normAutofit lnSpcReduction="10000"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Особая культурная миссия Америки. История освоения североамериканского континента, обстоятельства политической истории Америки привели к рождению мифа об историческом, а возможно, и божественном предназначении нации и ее культуры, родившейся в борьбе за свободу, в противостоянии с культурой Старого Света, нести свободу и истинные ценности остальному миру.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34308" y="703384"/>
            <a:ext cx="8135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АМЕРИКАНОЦЕНТРИЗМ</a:t>
            </a:r>
            <a:endParaRPr lang="ru-RU" sz="4400" b="1" i="1" dirty="0">
              <a:solidFill>
                <a:schemeClr val="tx2">
                  <a:lumMod val="75000"/>
                  <a:lumOff val="2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754" y="2438400"/>
            <a:ext cx="6229838" cy="418354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597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047" y="2274277"/>
            <a:ext cx="4290645" cy="4314092"/>
          </a:xfrm>
        </p:spPr>
        <p:txBody>
          <a:bodyPr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dirty="0" smtClean="0"/>
              <a:t>Сторонники этого критерия относили к негритянской расе все высококультурные народности Древнего мира (шумеры, египтян, вавилонян и т.д.). </a:t>
            </a:r>
            <a:r>
              <a:rPr lang="ru-RU" sz="2300" dirty="0" err="1" smtClean="0"/>
              <a:t>Афроцентризм</a:t>
            </a:r>
            <a:r>
              <a:rPr lang="ru-RU" sz="2300" dirty="0" smtClean="0"/>
              <a:t> направлен на возвышение африканской культуры. Основное отличие – африканец живет эмоциями, а не разумом (дитя природы), что отличает его от сухих рационалистичных европейцев. </a:t>
            </a:r>
            <a:endParaRPr lang="ru-RU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633047" y="867508"/>
            <a:ext cx="11071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АФРОЦЕНТРИЗМ (НЕГРИТЮД)</a:t>
            </a:r>
            <a:endParaRPr lang="ru-RU" sz="4400" b="1" i="1" dirty="0">
              <a:solidFill>
                <a:schemeClr val="tx2">
                  <a:lumMod val="75000"/>
                  <a:lumOff val="2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476" y="2310023"/>
            <a:ext cx="3903786" cy="427834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0333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5785"/>
          </a:xfrm>
        </p:spPr>
        <p:txBody>
          <a:bodyPr/>
          <a:lstStyle/>
          <a:p>
            <a:pPr algn="ctr"/>
            <a:r>
              <a:rPr lang="ru-RU" smtClean="0"/>
              <a:t>Диалог культур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7172" y="1466220"/>
            <a:ext cx="8597656" cy="2854335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/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/>
              <a:t>Основывается на принципах: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		- Непреходящей ценности человека;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		- Черт человеческой индивидуальности и  			   уникальности;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		- Права на непохожесть, уникальность.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73723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Толерантность 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(от лат.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tolerantia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— терпение, терпеливость, принятие, добровольное перенесение страданий) 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— терпимость 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 иному мировоззрению, образу жизни, поведению и обычаям. 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21602"/>
            <a:ext cx="12192000" cy="351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1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8923"/>
            <a:ext cx="11704271" cy="973015"/>
          </a:xfrm>
        </p:spPr>
        <p:txBody>
          <a:bodyPr/>
          <a:lstStyle/>
          <a:p>
            <a:pPr algn="ctr"/>
            <a:r>
              <a:rPr lang="ru-RU" dirty="0" smtClean="0"/>
              <a:t>Формы толерантности: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2135" y="2321169"/>
            <a:ext cx="4635255" cy="419686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Личная</a:t>
            </a:r>
            <a:r>
              <a:rPr lang="ru-RU" sz="2400" dirty="0" smtClean="0"/>
              <a:t>. Проявляется в социальных взаимодействиях отдельных индивидов.</a:t>
            </a:r>
          </a:p>
          <a:p>
            <a:pPr algn="just"/>
            <a:r>
              <a:rPr lang="ru-RU" sz="2400" b="1" dirty="0" smtClean="0"/>
              <a:t>Общественная</a:t>
            </a:r>
            <a:r>
              <a:rPr lang="ru-RU" sz="2400" dirty="0" smtClean="0"/>
              <a:t>. Отражена в общественной психологии, сознании, моральных нормах и правилах.</a:t>
            </a:r>
          </a:p>
          <a:p>
            <a:pPr algn="just"/>
            <a:r>
              <a:rPr lang="ru-RU" sz="2400" b="1" dirty="0" smtClean="0"/>
              <a:t>Государственная</a:t>
            </a:r>
            <a:r>
              <a:rPr lang="ru-RU" sz="2400" dirty="0" smtClean="0"/>
              <a:t>. Отражается в законодательстве, в политической практике. </a:t>
            </a:r>
            <a:endParaRPr lang="ru-RU" sz="24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69" y="1872762"/>
            <a:ext cx="42672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9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24" y="228375"/>
            <a:ext cx="8311662" cy="1560716"/>
          </a:xfrm>
        </p:spPr>
        <p:txBody>
          <a:bodyPr/>
          <a:lstStyle/>
          <a:p>
            <a:r>
              <a:rPr lang="ru-RU" dirty="0" smtClean="0"/>
              <a:t>Задание для первой группы: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56647"/>
            <a:ext cx="11387748" cy="128953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Создайте музей толерантности, продумайте, какие экспозиции туда войдут и подберите материалы для просмотра.</a:t>
            </a: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80338" y="3511935"/>
            <a:ext cx="8311662" cy="11315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Задание для второй группы: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4643436"/>
            <a:ext cx="11387748" cy="2015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 smtClean="0"/>
              <a:t>16 ноября – День толерантности, который отмечают во всех демократичных странах. Составьте программу этого дня, который пройдет в нашем общеобразовательном учреждении. </a:t>
            </a:r>
            <a:endParaRPr lang="ru-RU" sz="2800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290" y="2613234"/>
            <a:ext cx="2215664" cy="214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9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54" y="597878"/>
            <a:ext cx="11910645" cy="1066800"/>
          </a:xfrm>
        </p:spPr>
        <p:txBody>
          <a:bodyPr/>
          <a:lstStyle/>
          <a:p>
            <a:pPr algn="ctr"/>
            <a:r>
              <a:rPr lang="ru-RU" smtClean="0"/>
              <a:t>Рефлексия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954" y="2438399"/>
            <a:ext cx="11910645" cy="390378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/>
              <a:t>Мне сегодня на уроке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/>
              <a:t>		Хорошо запомнилось ____________________________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/>
              <a:t>	</a:t>
            </a:r>
            <a:r>
              <a:rPr lang="ru-RU" sz="3200" dirty="0" smtClean="0"/>
              <a:t>	Интересно было ________________________________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/>
              <a:t>	</a:t>
            </a:r>
            <a:r>
              <a:rPr lang="ru-RU" sz="3200" dirty="0" smtClean="0"/>
              <a:t>	Мешало _______________________________________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/>
              <a:t>	</a:t>
            </a:r>
            <a:r>
              <a:rPr lang="ru-RU" sz="3200" dirty="0" smtClean="0"/>
              <a:t>	С собой возьму _________________________________</a:t>
            </a:r>
            <a:endParaRPr lang="ru-RU" sz="32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092" y="187570"/>
            <a:ext cx="2391507" cy="1913206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8548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160" y="843827"/>
            <a:ext cx="11178283" cy="871958"/>
          </a:xfrm>
        </p:spPr>
        <p:txBody>
          <a:bodyPr/>
          <a:lstStyle/>
          <a:p>
            <a:pPr algn="ctr"/>
            <a:r>
              <a:rPr lang="ru-RU" dirty="0" smtClean="0"/>
              <a:t>Что </a:t>
            </a:r>
            <a:r>
              <a:rPr lang="ru-RU" smtClean="0"/>
              <a:t>общего между данными картинами?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966" y="3815739"/>
            <a:ext cx="3890481" cy="302593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2604"/>
            <a:ext cx="3061699" cy="2445532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28" y="2202604"/>
            <a:ext cx="3561708" cy="4455701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98" y="4909702"/>
            <a:ext cx="2733639" cy="1697422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164" y="2308902"/>
            <a:ext cx="2210086" cy="14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9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115" y="357329"/>
            <a:ext cx="8770571" cy="1560716"/>
          </a:xfrm>
        </p:spPr>
        <p:txBody>
          <a:bodyPr/>
          <a:lstStyle/>
          <a:p>
            <a:r>
              <a:rPr lang="ru-RU" smtClean="0"/>
              <a:t>Домашнее задание: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977" y="2414954"/>
            <a:ext cx="8770571" cy="4196862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Выучить параграф 28.</a:t>
            </a:r>
          </a:p>
          <a:p>
            <a:r>
              <a:rPr lang="ru-RU" sz="2800" dirty="0" smtClean="0"/>
              <a:t>Выполнить задания в конце параграфа.</a:t>
            </a:r>
          </a:p>
          <a:p>
            <a:r>
              <a:rPr lang="ru-RU" sz="2800" dirty="0" smtClean="0"/>
              <a:t>Проанализировать культурную жизнь своего региона, выявить существующие субкультуры и контркультуры. </a:t>
            </a:r>
          </a:p>
          <a:p>
            <a:r>
              <a:rPr lang="ru-RU" sz="2800" dirty="0" smtClean="0"/>
              <a:t>Составить развернутое описание специфики, ценностей одной из субкультур и контркультур, обосновать отнесение описываемых культур к тому или другому типу.</a:t>
            </a:r>
            <a:endParaRPr lang="ru-RU" sz="28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1231" y="0"/>
            <a:ext cx="2930769" cy="36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2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30191"/>
            <a:ext cx="12191999" cy="297202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95469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967" y="434781"/>
            <a:ext cx="8770571" cy="1560716"/>
          </a:xfrm>
        </p:spPr>
        <p:txBody>
          <a:bodyPr/>
          <a:lstStyle/>
          <a:p>
            <a:r>
              <a:rPr lang="ru-RU" smtClean="0"/>
              <a:t>Задачи урока: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423718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Познакомиться с сущностью материальной и духовной культуры.</a:t>
            </a:r>
          </a:p>
          <a:p>
            <a:pPr algn="just"/>
            <a:r>
              <a:rPr lang="ru-RU" sz="2800" dirty="0" smtClean="0"/>
              <a:t>Охарактеризовать особенности духовной культуры. </a:t>
            </a:r>
          </a:p>
          <a:p>
            <a:pPr algn="just"/>
            <a:r>
              <a:rPr lang="ru-RU" sz="2800" dirty="0" smtClean="0"/>
              <a:t>Обозначить многообразие культур.</a:t>
            </a:r>
          </a:p>
          <a:p>
            <a:pPr algn="just"/>
            <a:r>
              <a:rPr lang="ru-RU" sz="2800" dirty="0" smtClean="0"/>
              <a:t>Рассмотреть диалог культур.  </a:t>
            </a:r>
          </a:p>
          <a:p>
            <a:pPr algn="just"/>
            <a:r>
              <a:rPr lang="ru-RU" sz="2800" dirty="0" smtClean="0"/>
              <a:t>Формировать отношение к материальным и духовным ценностям. </a:t>
            </a:r>
            <a:endParaRPr lang="ru-RU" sz="2800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81582"/>
            <a:ext cx="3175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713818"/>
            <a:ext cx="8770571" cy="1560716"/>
          </a:xfrm>
        </p:spPr>
        <p:txBody>
          <a:bodyPr/>
          <a:lstStyle/>
          <a:p>
            <a:r>
              <a:rPr lang="ru-RU" smtClean="0"/>
              <a:t>Давайте вспомним: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064" y="2438400"/>
            <a:ext cx="11091207" cy="3651504"/>
          </a:xfrm>
        </p:spPr>
        <p:txBody>
          <a:bodyPr>
            <a:noAutofit/>
          </a:bodyPr>
          <a:lstStyle/>
          <a:p>
            <a:pPr algn="just"/>
            <a:r>
              <a:rPr lang="ru-RU" sz="4000" dirty="0" smtClean="0"/>
              <a:t>Что такое культура? </a:t>
            </a:r>
          </a:p>
          <a:p>
            <a:pPr algn="just"/>
            <a:r>
              <a:rPr lang="ru-RU" sz="4000" dirty="0" smtClean="0"/>
              <a:t>Что такое духовное производство? Какова его структура?</a:t>
            </a:r>
          </a:p>
          <a:p>
            <a:pPr algn="just"/>
            <a:r>
              <a:rPr lang="ru-RU" sz="4000" dirty="0" smtClean="0"/>
              <a:t>Какие потребности позволяет удовлетворить духовная деятельность человека? </a:t>
            </a:r>
            <a:endParaRPr lang="ru-RU" sz="40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491" y="155864"/>
            <a:ext cx="1898071" cy="189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1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863" y="537171"/>
            <a:ext cx="7332517" cy="123967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Понятие культуры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2292927"/>
            <a:ext cx="11596255" cy="365150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/>
              <a:t>В широком смысле </a:t>
            </a:r>
            <a:r>
              <a:rPr lang="ru-RU" sz="2800" dirty="0" smtClean="0"/>
              <a:t>– Исторически обусловленный динамический комплекс постоянно обновляющихся во всех сферах общественной жизни форм, принципов, способов и результатов активной творческой деятельности людей. </a:t>
            </a:r>
          </a:p>
          <a:p>
            <a:endParaRPr lang="ru-RU" sz="2800" dirty="0" smtClean="0"/>
          </a:p>
          <a:p>
            <a:pPr algn="just"/>
            <a:r>
              <a:rPr lang="ru-RU" sz="2800" b="1" dirty="0" smtClean="0"/>
              <a:t>В узком смысле </a:t>
            </a:r>
            <a:r>
              <a:rPr lang="ru-RU" sz="2800" dirty="0" smtClean="0"/>
              <a:t>- Процесс активной творческой деятельности, в ходе которой создаются, распределяются и потребляются духовные ценности.</a:t>
            </a:r>
            <a:endParaRPr lang="ru-RU" sz="28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380" y="127001"/>
            <a:ext cx="2636910" cy="239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4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5473" y="2264525"/>
            <a:ext cx="4239491" cy="1953491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Технологический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Культура - это совокупность всех достижений в развитии материальной и духовной жизни общества.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7254"/>
            <a:ext cx="12192000" cy="6175664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/>
              <a:t>Подходы к пониманию культуры как явления общественной жизни: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02995" y="2312237"/>
            <a:ext cx="4239491" cy="1953491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Деятельностный</a:t>
            </a:r>
            <a:endParaRPr lang="ru-RU" sz="20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Культура - это осуществляемая в сферах материальной и духовной жизни общества творческая деятельность.  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76254" y="4517577"/>
            <a:ext cx="4239491" cy="1953491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Ценностный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Культура - это практическая реализация общечеловеческих ценностей в делах и отношениях людей.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688" y="2317777"/>
            <a:ext cx="3246583" cy="194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963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440723" y="199293"/>
            <a:ext cx="5416062" cy="1899138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Культура</a:t>
            </a:r>
            <a:endParaRPr lang="ru-RU" sz="4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183" y="2836985"/>
            <a:ext cx="5650401" cy="3083168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Материальная </a:t>
            </a:r>
            <a:endParaRPr lang="ru-RU" sz="4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605954" y="2836984"/>
            <a:ext cx="5416062" cy="3083169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Духовная</a:t>
            </a:r>
            <a:endParaRPr lang="ru-RU" sz="4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>
            <a:stCxn id="4" idx="4"/>
            <a:endCxn id="5" idx="0"/>
          </p:cNvCxnSpPr>
          <p:nvPr/>
        </p:nvCxnSpPr>
        <p:spPr>
          <a:xfrm flipH="1">
            <a:off x="2907384" y="2098431"/>
            <a:ext cx="3241370" cy="73855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4"/>
            <a:endCxn id="6" idx="0"/>
          </p:cNvCxnSpPr>
          <p:nvPr/>
        </p:nvCxnSpPr>
        <p:spPr>
          <a:xfrm>
            <a:off x="6148754" y="2098431"/>
            <a:ext cx="3165231" cy="73855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354" y="4903244"/>
            <a:ext cx="1096108" cy="619301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6785" y="4611145"/>
            <a:ext cx="2590679" cy="12163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025" y="3070732"/>
            <a:ext cx="1347216" cy="899160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123" y="3044372"/>
            <a:ext cx="721708" cy="11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1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94633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39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455" y="855785"/>
            <a:ext cx="11446363" cy="1043354"/>
          </a:xfrm>
        </p:spPr>
        <p:txBody>
          <a:bodyPr/>
          <a:lstStyle/>
          <a:p>
            <a:pPr algn="ctr"/>
            <a:r>
              <a:rPr lang="ru-RU" dirty="0" smtClean="0"/>
              <a:t>Пути приращения духовного богатства: 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293" y="2274276"/>
            <a:ext cx="949569" cy="4583723"/>
          </a:xfrm>
        </p:spPr>
      </p:pic>
      <p:sp>
        <p:nvSpPr>
          <p:cNvPr id="4" name="Прямоугольник 3"/>
          <p:cNvSpPr/>
          <p:nvPr/>
        </p:nvSpPr>
        <p:spPr>
          <a:xfrm>
            <a:off x="515815" y="2274277"/>
            <a:ext cx="4923693" cy="44195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Путь преемственности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Преемственность связана с сохранением и передачей ценностей от одного поколения к другому. Таким образом могут передаваться как промежуточные продукты духовного производства, так и его окончательные результаты. Элементами культурного наследия являются также социальные нормы: обычаи, обряды, церемонии.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69563" y="2274277"/>
            <a:ext cx="5134708" cy="4325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Путь новаторства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Культура развивается и за счет пополнения новыми ценностями. Любая историческая эпоха, вне зависимости от материальных и иных условий существования людей, порождает новаторов –</a:t>
            </a:r>
            <a:r>
              <a:rPr lang="en-US" sz="24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творцов</a:t>
            </a: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делающих научные открытия, изобретения, создающих шедевры искусства. Не всегда современники могут по достоинству оценить новые явления в духовной культуре.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3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ерья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Перья</Template>
  <TotalTime>226</TotalTime>
  <Words>771</Words>
  <Application>Microsoft Macintosh PowerPoint</Application>
  <PresentationFormat>Широкоэкранный</PresentationFormat>
  <Paragraphs>95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Century Schoolbook</vt:lpstr>
      <vt:lpstr>Corbel</vt:lpstr>
      <vt:lpstr>Times New Roman</vt:lpstr>
      <vt:lpstr>Перья</vt:lpstr>
      <vt:lpstr>Презентация к уроку обществознания в 11 классе по  теме: «Духовное развитие общества»</vt:lpstr>
      <vt:lpstr>Что общего между данными картинами?</vt:lpstr>
      <vt:lpstr>Задачи урока:</vt:lpstr>
      <vt:lpstr>Давайте вспомним:</vt:lpstr>
      <vt:lpstr>Понятие культуры </vt:lpstr>
      <vt:lpstr>Презентация PowerPoint</vt:lpstr>
      <vt:lpstr>Презентация PowerPoint</vt:lpstr>
      <vt:lpstr>Презентация PowerPoint</vt:lpstr>
      <vt:lpstr>Пути приращения духовного богатства: </vt:lpstr>
      <vt:lpstr>Субкультура</vt:lpstr>
      <vt:lpstr>Контркультура</vt:lpstr>
      <vt:lpstr>Способы культурного взаимодействия:</vt:lpstr>
      <vt:lpstr>Мировоззренческие установки:</vt:lpstr>
      <vt:lpstr>Презентация PowerPoint</vt:lpstr>
      <vt:lpstr>Презентация PowerPoint</vt:lpstr>
      <vt:lpstr>Диалог культур</vt:lpstr>
      <vt:lpstr>Формы толерантности:</vt:lpstr>
      <vt:lpstr>Задание для первой группы:</vt:lpstr>
      <vt:lpstr>Рефлексия</vt:lpstr>
      <vt:lpstr>Домашнее задание: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обществознания в 11 классе по  теме: «Духовная культура»</dc:title>
  <dc:creator>Юрий Запорожец</dc:creator>
  <cp:lastModifiedBy>Юрий Запорожец</cp:lastModifiedBy>
  <cp:revision>26</cp:revision>
  <dcterms:created xsi:type="dcterms:W3CDTF">2016-01-26T15:04:11Z</dcterms:created>
  <dcterms:modified xsi:type="dcterms:W3CDTF">2016-02-05T11:04:35Z</dcterms:modified>
</cp:coreProperties>
</file>