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06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screen"/>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pPr/>
              <a:t>21.01.2016</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pPr/>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21.01.2016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21.01.2016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21.01.2016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screen">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21.01.2016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21.01.2016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21.01.2016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21.01.2016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21.01.2016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21.01.2016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21.01.2016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pPr/>
              <a:t>21.01.2016</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Наука в современном мире</a:t>
            </a:r>
            <a:endParaRPr lang="ru-RU" dirty="0"/>
          </a:p>
        </p:txBody>
      </p:sp>
      <p:sp>
        <p:nvSpPr>
          <p:cNvPr id="3" name="Подзаголовок 2"/>
          <p:cNvSpPr>
            <a:spLocks noGrp="1"/>
          </p:cNvSpPr>
          <p:nvPr>
            <p:ph type="subTitle" idx="1"/>
          </p:nvPr>
        </p:nvSpPr>
        <p:spPr/>
        <p:txBody>
          <a:bodyPr/>
          <a:lstStyle/>
          <a:p>
            <a:r>
              <a:rPr lang="ru-RU" dirty="0" smtClean="0"/>
              <a:t>Учитель истории и обществознания </a:t>
            </a:r>
          </a:p>
          <a:p>
            <a:r>
              <a:rPr lang="ru-RU" dirty="0" smtClean="0"/>
              <a:t>МБОУ СОШ 13 ст.Медведовской МО </a:t>
            </a:r>
            <a:r>
              <a:rPr lang="ru-RU" dirty="0" err="1" smtClean="0"/>
              <a:t>Тимашевский</a:t>
            </a:r>
            <a:r>
              <a:rPr lang="ru-RU" dirty="0" smtClean="0"/>
              <a:t> район</a:t>
            </a:r>
          </a:p>
          <a:p>
            <a:r>
              <a:rPr lang="ru-RU" dirty="0" err="1" smtClean="0"/>
              <a:t>Олейникова</a:t>
            </a:r>
            <a:r>
              <a:rPr lang="ru-RU" dirty="0" smtClean="0"/>
              <a:t> </a:t>
            </a:r>
            <a:r>
              <a:rPr lang="ru-RU" dirty="0" err="1" smtClean="0"/>
              <a:t>Гелена</a:t>
            </a:r>
            <a:r>
              <a:rPr lang="ru-RU" dirty="0" smtClean="0"/>
              <a:t> Петровна</a:t>
            </a:r>
            <a:endParaRPr lang="ru-RU" dirty="0"/>
          </a:p>
        </p:txBody>
      </p:sp>
    </p:spTree>
    <p:extLst>
      <p:ext uri="{BB962C8B-B14F-4D97-AF65-F5344CB8AC3E}">
        <p14:creationId xmlns:p14="http://schemas.microsoft.com/office/powerpoint/2010/main" xmlns="" val="334038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060848"/>
            <a:ext cx="8352927" cy="4536503"/>
          </a:xfrm>
        </p:spPr>
        <p:txBody>
          <a:bodyPr>
            <a:normAutofit lnSpcReduction="10000"/>
          </a:bodyPr>
          <a:lstStyle/>
          <a:p>
            <a:r>
              <a:rPr lang="ru-RU" dirty="0" smtClean="0">
                <a:solidFill>
                  <a:srgbClr val="7030A0"/>
                </a:solidFill>
              </a:rPr>
              <a:t>Первоначально наука ограничивалась функцией поиска исинного знания, а философия помогала понять и объяснить устройство мира в целом. Однако сегодня без научных представлений существование духовной культуры невозможно.</a:t>
            </a:r>
          </a:p>
          <a:p>
            <a:r>
              <a:rPr lang="ru-RU" dirty="0" smtClean="0">
                <a:solidFill>
                  <a:srgbClr val="7030A0"/>
                </a:solidFill>
              </a:rPr>
              <a:t>Индустриальное общество потребовало о науки более тесной связи с производством, ориентации на развитие технических идей. В свою очередь наука получила от производства мощнейший импульс для развития в виде технического оборудования. Связь между наукой и производством стала не просто непосредственной, но и необходимой и для техники, и для науки.</a:t>
            </a:r>
            <a:endParaRPr lang="ru-RU" dirty="0">
              <a:solidFill>
                <a:srgbClr val="7030A0"/>
              </a:solidFill>
            </a:endParaRPr>
          </a:p>
        </p:txBody>
      </p:sp>
      <p:sp>
        <p:nvSpPr>
          <p:cNvPr id="2" name="Заголовок 1"/>
          <p:cNvSpPr>
            <a:spLocks noGrp="1"/>
          </p:cNvSpPr>
          <p:nvPr>
            <p:ph type="title"/>
          </p:nvPr>
        </p:nvSpPr>
        <p:spPr/>
        <p:txBody>
          <a:bodyPr/>
          <a:lstStyle/>
          <a:p>
            <a:r>
              <a:rPr lang="ru-RU" sz="4800" dirty="0" smtClean="0"/>
              <a:t>Возрастание роли науки.</a:t>
            </a:r>
            <a:endParaRPr lang="ru-RU" sz="4800" dirty="0"/>
          </a:p>
        </p:txBody>
      </p:sp>
    </p:spTree>
    <p:extLst>
      <p:ext uri="{BB962C8B-B14F-4D97-AF65-F5344CB8AC3E}">
        <p14:creationId xmlns:p14="http://schemas.microsoft.com/office/powerpoint/2010/main" xmlns="" val="1237960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04169" y="548680"/>
            <a:ext cx="7756263" cy="1054250"/>
          </a:xfrm>
        </p:spPr>
        <p:txBody>
          <a:bodyPr/>
          <a:lstStyle/>
          <a:p>
            <a:r>
              <a:rPr lang="ru-RU" sz="4800" dirty="0" smtClean="0"/>
              <a:t>Факты.</a:t>
            </a:r>
            <a:endParaRPr lang="ru-RU" sz="4800" dirty="0"/>
          </a:p>
        </p:txBody>
      </p:sp>
      <p:sp>
        <p:nvSpPr>
          <p:cNvPr id="4" name="Скругленный прямоугольник 3"/>
          <p:cNvSpPr/>
          <p:nvPr/>
        </p:nvSpPr>
        <p:spPr>
          <a:xfrm>
            <a:off x="755576" y="2281599"/>
            <a:ext cx="7704856" cy="4104456"/>
          </a:xfrm>
          <a:prstGeom prst="roundRect">
            <a:avLst/>
          </a:prstGeom>
          <a:noFill/>
          <a:ln w="28575">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7030A0"/>
                </a:solidFill>
              </a:rPr>
              <a:t>Прогрессивной формой сотрудничества науки и производства стали так называемые технопарки</a:t>
            </a:r>
            <a:r>
              <a:rPr lang="ru-RU" sz="2400" dirty="0" smtClean="0">
                <a:solidFill>
                  <a:srgbClr val="7030A0"/>
                </a:solidFill>
              </a:rPr>
              <a:t>.</a:t>
            </a:r>
          </a:p>
          <a:p>
            <a:pPr algn="ctr"/>
            <a:r>
              <a:rPr lang="ru-RU" sz="2400" dirty="0" smtClean="0">
                <a:solidFill>
                  <a:srgbClr val="7030A0"/>
                </a:solidFill>
              </a:rPr>
              <a:t>Начало технопаркам было положено в США в начале 50-х гг.</a:t>
            </a:r>
            <a:r>
              <a:rPr lang="en-US" sz="2400" dirty="0" smtClean="0">
                <a:solidFill>
                  <a:srgbClr val="7030A0"/>
                </a:solidFill>
              </a:rPr>
              <a:t> XX </a:t>
            </a:r>
            <a:r>
              <a:rPr lang="ru-RU" sz="2400" dirty="0" smtClean="0">
                <a:solidFill>
                  <a:srgbClr val="7030A0"/>
                </a:solidFill>
              </a:rPr>
              <a:t>в., когда был организован научно-производственный парк </a:t>
            </a:r>
            <a:r>
              <a:rPr lang="ru-RU" sz="2400" dirty="0" err="1" smtClean="0">
                <a:solidFill>
                  <a:srgbClr val="7030A0"/>
                </a:solidFill>
              </a:rPr>
              <a:t>Стэнфордского</a:t>
            </a:r>
            <a:r>
              <a:rPr lang="ru-RU" sz="2400" dirty="0" smtClean="0">
                <a:solidFill>
                  <a:srgbClr val="7030A0"/>
                </a:solidFill>
              </a:rPr>
              <a:t> университета (штат Калифорния). Университет нашёл применение пустующему участку земли, который находился в его владении. Земля и помещения стали сдаваться в аренду автономным малым предприятиям и действующим компаниям.   </a:t>
            </a:r>
            <a:endParaRPr lang="ru-RU" sz="2400" dirty="0">
              <a:solidFill>
                <a:srgbClr val="7030A0"/>
              </a:solidFill>
            </a:endParaRPr>
          </a:p>
        </p:txBody>
      </p:sp>
    </p:spTree>
    <p:extLst>
      <p:ext uri="{BB962C8B-B14F-4D97-AF65-F5344CB8AC3E}">
        <p14:creationId xmlns:p14="http://schemas.microsoft.com/office/powerpoint/2010/main" xmlns="" val="2261295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sz="4800" dirty="0" smtClean="0"/>
              <a:t>Вывод.</a:t>
            </a:r>
            <a:endParaRPr lang="ru-RU" sz="4800" dirty="0"/>
          </a:p>
        </p:txBody>
      </p:sp>
      <p:sp>
        <p:nvSpPr>
          <p:cNvPr id="4" name="Скругленный прямоугольник 3"/>
          <p:cNvSpPr/>
          <p:nvPr/>
        </p:nvSpPr>
        <p:spPr>
          <a:xfrm>
            <a:off x="1259632" y="2420888"/>
            <a:ext cx="6696744" cy="3600400"/>
          </a:xfrm>
          <a:prstGeom prst="roundRect">
            <a:avLst/>
          </a:prstGeom>
          <a:noFill/>
          <a:ln w="28575">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7030A0"/>
                </a:solidFill>
              </a:rPr>
              <a:t> </a:t>
            </a:r>
            <a:r>
              <a:rPr lang="ru-RU" b="1" i="1" dirty="0" smtClean="0">
                <a:solidFill>
                  <a:srgbClr val="7030A0"/>
                </a:solidFill>
              </a:rPr>
              <a:t>С конца</a:t>
            </a:r>
            <a:r>
              <a:rPr lang="en-US" b="1" i="1" dirty="0" smtClean="0">
                <a:solidFill>
                  <a:srgbClr val="7030A0"/>
                </a:solidFill>
              </a:rPr>
              <a:t> XX</a:t>
            </a:r>
            <a:r>
              <a:rPr lang="ru-RU" b="1" i="1" dirty="0" smtClean="0">
                <a:solidFill>
                  <a:srgbClr val="7030A0"/>
                </a:solidFill>
              </a:rPr>
              <a:t> в. наука выступает в качестве общественной силы. Она даёт человеку картину мира, постоянно дополняя и уточняя её детали.</a:t>
            </a:r>
          </a:p>
          <a:p>
            <a:pPr algn="ctr"/>
            <a:r>
              <a:rPr lang="ru-RU" b="1" i="1" dirty="0" smtClean="0">
                <a:solidFill>
                  <a:srgbClr val="7030A0"/>
                </a:solidFill>
              </a:rPr>
              <a:t>Кроме того, наука вооружила современного человека особым способом познания. Такой способ называют рациональным, что подчёркивает роль разума в процессе постижения истины.</a:t>
            </a:r>
          </a:p>
          <a:p>
            <a:pPr algn="ctr"/>
            <a:r>
              <a:rPr lang="ru-RU" b="1" i="1" dirty="0">
                <a:solidFill>
                  <a:srgbClr val="7030A0"/>
                </a:solidFill>
              </a:rPr>
              <a:t> </a:t>
            </a:r>
            <a:r>
              <a:rPr lang="ru-RU" b="1" i="1" dirty="0" smtClean="0">
                <a:solidFill>
                  <a:srgbClr val="7030A0"/>
                </a:solidFill>
              </a:rPr>
              <a:t>Наука играет всё более важную роль в обществе ещё и благодаря тому, что люди науки – учёные – являются существенной частью социально активного населения. </a:t>
            </a:r>
            <a:endParaRPr lang="ru-RU" b="1" i="1" dirty="0">
              <a:solidFill>
                <a:srgbClr val="7030A0"/>
              </a:solidFill>
            </a:endParaRPr>
          </a:p>
        </p:txBody>
      </p:sp>
    </p:spTree>
    <p:extLst>
      <p:ext uri="{BB962C8B-B14F-4D97-AF65-F5344CB8AC3E}">
        <p14:creationId xmlns:p14="http://schemas.microsoft.com/office/powerpoint/2010/main" xmlns="" val="3931622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0" y="2564904"/>
            <a:ext cx="9137034" cy="1054250"/>
          </a:xfrm>
        </p:spPr>
        <p:txBody>
          <a:bodyPr/>
          <a:lstStyle/>
          <a:p>
            <a:r>
              <a:rPr lang="ru-RU" sz="7200" dirty="0" smtClean="0"/>
              <a:t>Спасибо за внимание!</a:t>
            </a:r>
            <a:endParaRPr lang="ru-RU" sz="7200" dirty="0"/>
          </a:p>
        </p:txBody>
      </p:sp>
    </p:spTree>
    <p:extLst>
      <p:ext uri="{BB962C8B-B14F-4D97-AF65-F5344CB8AC3E}">
        <p14:creationId xmlns:p14="http://schemas.microsoft.com/office/powerpoint/2010/main" xmlns="" val="675074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t>Что такое наука?</a:t>
            </a:r>
            <a:endParaRPr lang="ru-RU" sz="4800"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1331640" y="1691641"/>
            <a:ext cx="6408712" cy="4806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descr="http://dia.kannuruniversity.ac.in/DIAc/uploads/Bioscience.jpg"/>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179512" y="188640"/>
            <a:ext cx="1947658" cy="1296144"/>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xn--44-6kcadhwnl3cfdx.xn--p1ai/Kostroma_EDU/Kos-Sch-38/SiteAssets/Lists/List6/AllItems/history.png"/>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7452320" y="5574359"/>
            <a:ext cx="1466048" cy="1291955"/>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6948264" y="188640"/>
            <a:ext cx="1970104" cy="1296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86638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132856"/>
            <a:ext cx="8136904" cy="4392487"/>
          </a:xfrm>
        </p:spPr>
        <p:txBody>
          <a:bodyPr/>
          <a:lstStyle/>
          <a:p>
            <a:r>
              <a:rPr lang="ru-RU" dirty="0" smtClean="0">
                <a:solidFill>
                  <a:srgbClr val="7030A0"/>
                </a:solidFill>
              </a:rPr>
              <a:t>Одним из элементов духовной сферы является </a:t>
            </a:r>
            <a:r>
              <a:rPr lang="ru-RU" b="1" i="1" dirty="0" smtClean="0">
                <a:solidFill>
                  <a:srgbClr val="FF0000"/>
                </a:solidFill>
              </a:rPr>
              <a:t>наука</a:t>
            </a:r>
            <a:r>
              <a:rPr lang="ru-RU" dirty="0" smtClean="0">
                <a:solidFill>
                  <a:srgbClr val="7030A0"/>
                </a:solidFill>
              </a:rPr>
              <a:t>. Она возникла на заре истории человечества и существует и развивается вместе с развитием общества и человека.</a:t>
            </a:r>
          </a:p>
          <a:p>
            <a:r>
              <a:rPr lang="ru-RU" dirty="0" smtClean="0">
                <a:solidFill>
                  <a:srgbClr val="7030A0"/>
                </a:solidFill>
              </a:rPr>
              <a:t>Сегодня слово «наука» имеет несколько значений. Одно из них: </a:t>
            </a:r>
            <a:r>
              <a:rPr lang="ru-RU" b="1" i="1" dirty="0" smtClean="0">
                <a:solidFill>
                  <a:srgbClr val="FF0000"/>
                </a:solidFill>
              </a:rPr>
              <a:t>наука – это особая система знаний</a:t>
            </a:r>
            <a:r>
              <a:rPr lang="ru-RU" dirty="0" smtClean="0">
                <a:solidFill>
                  <a:srgbClr val="7030A0"/>
                </a:solidFill>
              </a:rPr>
              <a:t>. В отличие от личного опыта и здравого смысла наука имеет дело с научными фактами. Такие факты тщательно собираются, описываются, перепроверяются и обобщаются. </a:t>
            </a:r>
            <a:endParaRPr lang="ru-RU" dirty="0">
              <a:solidFill>
                <a:srgbClr val="7030A0"/>
              </a:solidFill>
            </a:endParaRPr>
          </a:p>
        </p:txBody>
      </p:sp>
      <p:sp>
        <p:nvSpPr>
          <p:cNvPr id="2" name="Заголовок 1"/>
          <p:cNvSpPr>
            <a:spLocks noGrp="1"/>
          </p:cNvSpPr>
          <p:nvPr>
            <p:ph type="title"/>
          </p:nvPr>
        </p:nvSpPr>
        <p:spPr/>
        <p:txBody>
          <a:bodyPr/>
          <a:lstStyle/>
          <a:p>
            <a:r>
              <a:rPr lang="ru-RU" dirty="0" smtClean="0"/>
              <a:t>Что такое наука?</a:t>
            </a:r>
            <a:endParaRPr lang="ru-RU" dirty="0"/>
          </a:p>
        </p:txBody>
      </p:sp>
    </p:spTree>
    <p:extLst>
      <p:ext uri="{BB962C8B-B14F-4D97-AF65-F5344CB8AC3E}">
        <p14:creationId xmlns:p14="http://schemas.microsoft.com/office/powerpoint/2010/main" xmlns="" val="2072038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988840"/>
            <a:ext cx="8640960" cy="4680520"/>
          </a:xfrm>
        </p:spPr>
        <p:txBody>
          <a:bodyPr>
            <a:noAutofit/>
          </a:bodyPr>
          <a:lstStyle/>
          <a:p>
            <a:r>
              <a:rPr lang="ru-RU" dirty="0" smtClean="0">
                <a:solidFill>
                  <a:srgbClr val="7030A0"/>
                </a:solidFill>
              </a:rPr>
              <a:t>Научное знание по своей природе является систематизированным. Принято выделять несколько элементов современного научного знания: </a:t>
            </a:r>
          </a:p>
          <a:p>
            <a:pPr marL="0" indent="0">
              <a:buNone/>
            </a:pPr>
            <a:r>
              <a:rPr lang="ru-RU" b="1" i="1" dirty="0" smtClean="0">
                <a:solidFill>
                  <a:srgbClr val="FF0000"/>
                </a:solidFill>
              </a:rPr>
              <a:t>- естествознание </a:t>
            </a:r>
            <a:r>
              <a:rPr lang="ru-RU" dirty="0" smtClean="0">
                <a:solidFill>
                  <a:srgbClr val="7030A0"/>
                </a:solidFill>
              </a:rPr>
              <a:t>(учение о природе); </a:t>
            </a:r>
          </a:p>
          <a:p>
            <a:pPr marL="0" indent="0">
              <a:buNone/>
            </a:pPr>
            <a:r>
              <a:rPr lang="ru-RU" b="1" i="1" dirty="0" smtClean="0">
                <a:solidFill>
                  <a:srgbClr val="FF0000"/>
                </a:solidFill>
              </a:rPr>
              <a:t>- </a:t>
            </a:r>
            <a:r>
              <a:rPr lang="ru-RU" b="1" i="1" dirty="0" err="1" smtClean="0">
                <a:solidFill>
                  <a:srgbClr val="FF0000"/>
                </a:solidFill>
              </a:rPr>
              <a:t>технознание</a:t>
            </a:r>
            <a:r>
              <a:rPr lang="ru-RU" dirty="0" smtClean="0">
                <a:solidFill>
                  <a:srgbClr val="7030A0"/>
                </a:solidFill>
              </a:rPr>
              <a:t> (учение о технике); </a:t>
            </a:r>
          </a:p>
          <a:p>
            <a:pPr marL="0" indent="0">
              <a:buNone/>
            </a:pPr>
            <a:r>
              <a:rPr lang="ru-RU" b="1" i="1" dirty="0" smtClean="0">
                <a:solidFill>
                  <a:srgbClr val="FF0000"/>
                </a:solidFill>
              </a:rPr>
              <a:t>- обществознание</a:t>
            </a:r>
            <a:r>
              <a:rPr lang="ru-RU" dirty="0" smtClean="0">
                <a:solidFill>
                  <a:srgbClr val="7030A0"/>
                </a:solidFill>
              </a:rPr>
              <a:t> (учение об обществе); </a:t>
            </a:r>
          </a:p>
          <a:p>
            <a:pPr marL="0" indent="0">
              <a:buNone/>
            </a:pPr>
            <a:r>
              <a:rPr lang="ru-RU" b="1" i="1" dirty="0" smtClean="0">
                <a:solidFill>
                  <a:srgbClr val="FF0000"/>
                </a:solidFill>
              </a:rPr>
              <a:t>- </a:t>
            </a:r>
            <a:r>
              <a:rPr lang="ru-RU" b="1" i="1" dirty="0" err="1" smtClean="0">
                <a:solidFill>
                  <a:srgbClr val="FF0000"/>
                </a:solidFill>
              </a:rPr>
              <a:t>человековедение</a:t>
            </a:r>
            <a:r>
              <a:rPr lang="ru-RU" dirty="0" smtClean="0">
                <a:solidFill>
                  <a:srgbClr val="7030A0"/>
                </a:solidFill>
              </a:rPr>
              <a:t> (учение о человеке).</a:t>
            </a:r>
          </a:p>
          <a:p>
            <a:r>
              <a:rPr lang="ru-RU" dirty="0" smtClean="0">
                <a:solidFill>
                  <a:srgbClr val="7030A0"/>
                </a:solidFill>
              </a:rPr>
              <a:t>В систему научного знания входят </a:t>
            </a:r>
            <a:r>
              <a:rPr lang="ru-RU" b="1" i="1" dirty="0" smtClean="0">
                <a:solidFill>
                  <a:srgbClr val="FF0000"/>
                </a:solidFill>
              </a:rPr>
              <a:t>факты</a:t>
            </a:r>
            <a:r>
              <a:rPr lang="ru-RU" dirty="0" smtClean="0">
                <a:solidFill>
                  <a:srgbClr val="7030A0"/>
                </a:solidFill>
              </a:rPr>
              <a:t>, доказанные и подтверждённые наблюдениями, </a:t>
            </a:r>
            <a:r>
              <a:rPr lang="ru-RU" b="1" i="1" dirty="0" smtClean="0">
                <a:solidFill>
                  <a:srgbClr val="FF0000"/>
                </a:solidFill>
              </a:rPr>
              <a:t>законы, теории и методы </a:t>
            </a:r>
            <a:r>
              <a:rPr lang="ru-RU" dirty="0" smtClean="0">
                <a:solidFill>
                  <a:srgbClr val="7030A0"/>
                </a:solidFill>
              </a:rPr>
              <a:t>получения научных знаний – методы наблюдений, экспериментов, расчётов и доказательств.</a:t>
            </a:r>
            <a:endParaRPr lang="ru-RU" dirty="0">
              <a:solidFill>
                <a:srgbClr val="7030A0"/>
              </a:solidFill>
            </a:endParaRPr>
          </a:p>
        </p:txBody>
      </p:sp>
      <p:sp>
        <p:nvSpPr>
          <p:cNvPr id="2" name="Заголовок 1"/>
          <p:cNvSpPr>
            <a:spLocks noGrp="1"/>
          </p:cNvSpPr>
          <p:nvPr>
            <p:ph type="title"/>
          </p:nvPr>
        </p:nvSpPr>
        <p:spPr/>
        <p:txBody>
          <a:bodyPr/>
          <a:lstStyle/>
          <a:p>
            <a:r>
              <a:rPr lang="ru-RU" sz="4800" dirty="0" smtClean="0"/>
              <a:t>Элементы научного знания.</a:t>
            </a:r>
            <a:endParaRPr lang="ru-RU" sz="4800" dirty="0"/>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5829297" y="3212976"/>
            <a:ext cx="2872598" cy="1728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42660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988840"/>
            <a:ext cx="7745505" cy="3877815"/>
          </a:xfrm>
        </p:spPr>
        <p:txBody>
          <a:bodyPr/>
          <a:lstStyle/>
          <a:p>
            <a:r>
              <a:rPr lang="ru-RU" b="1" i="1" dirty="0" smtClean="0">
                <a:solidFill>
                  <a:srgbClr val="FF0000"/>
                </a:solidFill>
              </a:rPr>
              <a:t>Наука – это особая сфера деятельности</a:t>
            </a:r>
            <a:r>
              <a:rPr lang="ru-RU" dirty="0" smtClean="0">
                <a:solidFill>
                  <a:srgbClr val="7030A0"/>
                </a:solidFill>
              </a:rPr>
              <a:t>, в </a:t>
            </a:r>
            <a:r>
              <a:rPr lang="ru-RU" dirty="0" err="1" smtClean="0">
                <a:solidFill>
                  <a:srgbClr val="7030A0"/>
                </a:solidFill>
              </a:rPr>
              <a:t>коорой</a:t>
            </a:r>
            <a:r>
              <a:rPr lang="ru-RU" dirty="0" smtClean="0">
                <a:solidFill>
                  <a:srgbClr val="7030A0"/>
                </a:solidFill>
              </a:rPr>
              <a:t> принимаю участие миллионы людей. (В настоящее время научными исследованиями в мире занято не менее 5 млн человек.)</a:t>
            </a:r>
          </a:p>
          <a:p>
            <a:r>
              <a:rPr lang="ru-RU" dirty="0" smtClean="0">
                <a:solidFill>
                  <a:srgbClr val="7030A0"/>
                </a:solidFill>
              </a:rPr>
              <a:t>Конечно в сфере науки заняты не только учёные. Им помогают, их обслуживаю лаборанты, администраторы и инженеры.</a:t>
            </a:r>
            <a:endParaRPr lang="ru-RU" dirty="0">
              <a:solidFill>
                <a:srgbClr val="7030A0"/>
              </a:solidFill>
            </a:endParaRPr>
          </a:p>
        </p:txBody>
      </p:sp>
      <p:sp>
        <p:nvSpPr>
          <p:cNvPr id="2" name="Заголовок 1"/>
          <p:cNvSpPr>
            <a:spLocks noGrp="1"/>
          </p:cNvSpPr>
          <p:nvPr>
            <p:ph type="title"/>
          </p:nvPr>
        </p:nvSpPr>
        <p:spPr/>
        <p:txBody>
          <a:bodyPr/>
          <a:lstStyle/>
          <a:p>
            <a:r>
              <a:rPr lang="ru-RU" sz="4800" dirty="0" smtClean="0"/>
              <a:t>Второе значение…</a:t>
            </a:r>
            <a:endParaRPr lang="ru-RU" sz="4800" dirty="0"/>
          </a:p>
        </p:txBody>
      </p:sp>
      <p:pic>
        <p:nvPicPr>
          <p:cNvPr id="3074" name="Picture 2" descr="http://techtousjours.com/photo/5617935f4d74f.jpg"/>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4211960" y="4377545"/>
            <a:ext cx="3282469" cy="23888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3060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060848"/>
            <a:ext cx="8496943" cy="4536503"/>
          </a:xfrm>
        </p:spPr>
        <p:txBody>
          <a:bodyPr>
            <a:normAutofit lnSpcReduction="10000"/>
          </a:bodyPr>
          <a:lstStyle/>
          <a:p>
            <a:r>
              <a:rPr lang="ru-RU" b="1" i="1" dirty="0" smtClean="0">
                <a:solidFill>
                  <a:srgbClr val="FF0000"/>
                </a:solidFill>
              </a:rPr>
              <a:t>Наука – это система организаций и учреждений</a:t>
            </a:r>
            <a:r>
              <a:rPr lang="ru-RU" dirty="0" smtClean="0">
                <a:solidFill>
                  <a:srgbClr val="7030A0"/>
                </a:solidFill>
              </a:rPr>
              <a:t>, в которых наука создаётся.</a:t>
            </a:r>
          </a:p>
          <a:p>
            <a:r>
              <a:rPr lang="ru-RU" dirty="0" smtClean="0">
                <a:solidFill>
                  <a:srgbClr val="7030A0"/>
                </a:solidFill>
              </a:rPr>
              <a:t>Раньше было время учёных-одиночек, которые в тиши уединения были заняты поиском «философского камня». Но люди поняли, что нужно обмениваться знаниями друг с другом, вести беседы и научные споры. </a:t>
            </a:r>
          </a:p>
          <a:p>
            <a:r>
              <a:rPr lang="ru-RU" dirty="0" smtClean="0">
                <a:solidFill>
                  <a:srgbClr val="7030A0"/>
                </a:solidFill>
              </a:rPr>
              <a:t>Поэтому постепенно возникали специализированные научные учреждения: сначала университеты, потом лаборатории, институты и академии, а позднее – научные центры и даже целые города. Рядом с научными учреждениями стали появляться библиотеки, музеи, ботанические сады, испытательные станции… </a:t>
            </a:r>
          </a:p>
        </p:txBody>
      </p:sp>
      <p:sp>
        <p:nvSpPr>
          <p:cNvPr id="2" name="Заголовок 1"/>
          <p:cNvSpPr>
            <a:spLocks noGrp="1"/>
          </p:cNvSpPr>
          <p:nvPr>
            <p:ph type="title"/>
          </p:nvPr>
        </p:nvSpPr>
        <p:spPr/>
        <p:txBody>
          <a:bodyPr/>
          <a:lstStyle/>
          <a:p>
            <a:r>
              <a:rPr lang="ru-RU" sz="4800" dirty="0" smtClean="0"/>
              <a:t>                  Третье значение…</a:t>
            </a:r>
            <a:endParaRPr lang="ru-RU" sz="4800" dirty="0"/>
          </a:p>
        </p:txBody>
      </p:sp>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107504" y="116632"/>
            <a:ext cx="3168352" cy="1584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38658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6672"/>
            <a:ext cx="7756263" cy="1054250"/>
          </a:xfrm>
        </p:spPr>
        <p:txBody>
          <a:bodyPr/>
          <a:lstStyle/>
          <a:p>
            <a:r>
              <a:rPr lang="ru-RU" sz="4800" dirty="0" smtClean="0"/>
              <a:t>Факты.</a:t>
            </a:r>
            <a:endParaRPr lang="ru-RU" sz="4800" dirty="0"/>
          </a:p>
        </p:txBody>
      </p:sp>
      <p:sp>
        <p:nvSpPr>
          <p:cNvPr id="4" name="Скругленный прямоугольник 3"/>
          <p:cNvSpPr/>
          <p:nvPr/>
        </p:nvSpPr>
        <p:spPr>
          <a:xfrm>
            <a:off x="611560" y="2348880"/>
            <a:ext cx="7848872" cy="4176464"/>
          </a:xfrm>
          <a:prstGeom prst="roundRect">
            <a:avLst/>
          </a:prstGeom>
          <a:noFill/>
          <a:ln w="28575">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a:solidFill>
                  <a:srgbClr val="7030A0"/>
                </a:solidFill>
              </a:rPr>
              <a:t>Учёные, добившиеся выдающихся результатов, получают международные премии. Наиболее известная из них – Нобелевская </a:t>
            </a:r>
            <a:r>
              <a:rPr lang="ru-RU" sz="2000" b="1" i="1" dirty="0" err="1">
                <a:solidFill>
                  <a:srgbClr val="7030A0"/>
                </a:solidFill>
              </a:rPr>
              <a:t>премия.Среди</a:t>
            </a:r>
            <a:r>
              <a:rPr lang="ru-RU" sz="2000" b="1" i="1" dirty="0">
                <a:solidFill>
                  <a:srgbClr val="7030A0"/>
                </a:solidFill>
              </a:rPr>
              <a:t> </a:t>
            </a:r>
            <a:r>
              <a:rPr lang="ru-RU" sz="2000" b="1" i="1" dirty="0" smtClean="0">
                <a:solidFill>
                  <a:srgbClr val="7030A0"/>
                </a:solidFill>
              </a:rPr>
              <a:t>наших соотечественников Нобелевской премии за научные достижения удостоены: Иван Петрович Павлов, Илья Ильич Мечников, Николай Николаевич Семёнов, Павел Алексеевич Черенков, Илья Михайлович Франк, Игорь Евгеньевич Тамм, Лев Давидович Ландау, Николай Геннадьевич Басов, Александр Михайлович Прохоров, Андрей Дмитриевич Сахаров, Леонид Витальевич Канторович,  Пётр Леонидович </a:t>
            </a:r>
            <a:r>
              <a:rPr lang="ru-RU" sz="2000" b="1" i="1" dirty="0" err="1" smtClean="0">
                <a:solidFill>
                  <a:srgbClr val="7030A0"/>
                </a:solidFill>
              </a:rPr>
              <a:t>Капица</a:t>
            </a:r>
            <a:r>
              <a:rPr lang="ru-RU" sz="2000" b="1" i="1" dirty="0" smtClean="0">
                <a:solidFill>
                  <a:srgbClr val="7030A0"/>
                </a:solidFill>
              </a:rPr>
              <a:t>, Жорес Иванович Алфёров, Виталий Лазаревич Гинзбург, Алексей Алексеевич Абрикосов. </a:t>
            </a:r>
            <a:endParaRPr lang="ru-RU" sz="2000" b="1" i="1" dirty="0">
              <a:solidFill>
                <a:srgbClr val="7030A0"/>
              </a:solidFill>
            </a:endParaRPr>
          </a:p>
        </p:txBody>
      </p:sp>
    </p:spTree>
    <p:extLst>
      <p:ext uri="{BB962C8B-B14F-4D97-AF65-F5344CB8AC3E}">
        <p14:creationId xmlns:p14="http://schemas.microsoft.com/office/powerpoint/2010/main" xmlns="" val="3432960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2060848"/>
            <a:ext cx="7776864" cy="3600400"/>
          </a:xfrm>
        </p:spPr>
        <p:txBody>
          <a:bodyPr/>
          <a:lstStyle/>
          <a:p>
            <a:r>
              <a:rPr lang="ru-RU" dirty="0" smtClean="0">
                <a:solidFill>
                  <a:srgbClr val="7030A0"/>
                </a:solidFill>
              </a:rPr>
              <a:t>Настоящими учёными являются не просто образованные и талантливые люди, добившиеся успехов в научных исследованиях. Большинство из них – люди с высокими моральными принципами.</a:t>
            </a:r>
          </a:p>
          <a:p>
            <a:r>
              <a:rPr lang="ru-RU" dirty="0" smtClean="0">
                <a:solidFill>
                  <a:srgbClr val="7030A0"/>
                </a:solidFill>
              </a:rPr>
              <a:t>Во все времена сообщество учёных отвергало плагиат – присвоение чужих идей. Скрупулёзное следование истине, честность перед самим собой и другими отличают настоящих учёных. </a:t>
            </a:r>
            <a:endParaRPr lang="ru-RU" dirty="0">
              <a:solidFill>
                <a:srgbClr val="7030A0"/>
              </a:solidFill>
            </a:endParaRPr>
          </a:p>
        </p:txBody>
      </p:sp>
      <p:sp>
        <p:nvSpPr>
          <p:cNvPr id="2" name="Заголовок 1"/>
          <p:cNvSpPr>
            <a:spLocks noGrp="1"/>
          </p:cNvSpPr>
          <p:nvPr>
            <p:ph type="title"/>
          </p:nvPr>
        </p:nvSpPr>
        <p:spPr>
          <a:xfrm>
            <a:off x="683568" y="404664"/>
            <a:ext cx="7756263" cy="1054250"/>
          </a:xfrm>
        </p:spPr>
        <p:txBody>
          <a:bodyPr/>
          <a:lstStyle/>
          <a:p>
            <a:r>
              <a:rPr lang="ru-RU" sz="4800" dirty="0" smtClean="0"/>
              <a:t>Нравственные принципы труда учёного.</a:t>
            </a:r>
            <a:endParaRPr lang="ru-RU" sz="4800" dirty="0"/>
          </a:p>
        </p:txBody>
      </p:sp>
    </p:spTree>
    <p:extLst>
      <p:ext uri="{BB962C8B-B14F-4D97-AF65-F5344CB8AC3E}">
        <p14:creationId xmlns:p14="http://schemas.microsoft.com/office/powerpoint/2010/main" xmlns="" val="2755512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132857"/>
            <a:ext cx="8640959" cy="3993306"/>
          </a:xfrm>
        </p:spPr>
        <p:txBody>
          <a:bodyPr/>
          <a:lstStyle/>
          <a:p>
            <a:r>
              <a:rPr lang="ru-RU" dirty="0" smtClean="0">
                <a:solidFill>
                  <a:srgbClr val="7030A0"/>
                </a:solidFill>
              </a:rPr>
              <a:t>История и современность дают много примеров преданности учёных своей науке, готовности жертвовать ради истины комфортом, свободным временем, а нередко здоровьем и самой жизнью. </a:t>
            </a:r>
            <a:r>
              <a:rPr lang="ru-RU" b="1" i="1" dirty="0" smtClean="0">
                <a:solidFill>
                  <a:srgbClr val="7030A0"/>
                </a:solidFill>
              </a:rPr>
              <a:t>Ведь честное имя в науке ценится ничуть не меньше, чем результат исследования. </a:t>
            </a:r>
          </a:p>
          <a:p>
            <a:r>
              <a:rPr lang="ru-RU" dirty="0" smtClean="0">
                <a:solidFill>
                  <a:srgbClr val="7030A0"/>
                </a:solidFill>
              </a:rPr>
              <a:t>Но одной из самых важных этических проблем, с которой сталкиваются люди науки, - проблема последствий их работы. </a:t>
            </a:r>
            <a:endParaRPr lang="ru-RU" dirty="0">
              <a:solidFill>
                <a:srgbClr val="7030A0"/>
              </a:solidFill>
            </a:endParaRPr>
          </a:p>
        </p:txBody>
      </p:sp>
      <p:sp>
        <p:nvSpPr>
          <p:cNvPr id="2" name="Заголовок 1"/>
          <p:cNvSpPr>
            <a:spLocks noGrp="1"/>
          </p:cNvSpPr>
          <p:nvPr>
            <p:ph type="title"/>
          </p:nvPr>
        </p:nvSpPr>
        <p:spPr>
          <a:xfrm>
            <a:off x="683568" y="404664"/>
            <a:ext cx="7756263" cy="1054250"/>
          </a:xfrm>
        </p:spPr>
        <p:txBody>
          <a:bodyPr/>
          <a:lstStyle/>
          <a:p>
            <a:r>
              <a:rPr lang="ru-RU" sz="4800" dirty="0"/>
              <a:t>Нравственные принципы труда учёного.</a:t>
            </a:r>
          </a:p>
        </p:txBody>
      </p:sp>
      <p:pic>
        <p:nvPicPr>
          <p:cNvPr id="6146" name="Picture 2"/>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4980497" y="4869160"/>
            <a:ext cx="2810011" cy="1872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31112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89</TotalTime>
  <Words>768</Words>
  <Application>Microsoft Office PowerPoint</Application>
  <PresentationFormat>Экран (4:3)</PresentationFormat>
  <Paragraphs>41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Твердый переплет</vt:lpstr>
      <vt:lpstr>Наука в современном мире</vt:lpstr>
      <vt:lpstr>Что такое наука?</vt:lpstr>
      <vt:lpstr>Что такое наука?</vt:lpstr>
      <vt:lpstr>Элементы научного знания.</vt:lpstr>
      <vt:lpstr>Второе значение…</vt:lpstr>
      <vt:lpstr>                  Третье значение…</vt:lpstr>
      <vt:lpstr>Факты.</vt:lpstr>
      <vt:lpstr>Нравственные принципы труда учёного.</vt:lpstr>
      <vt:lpstr>Нравственные принципы труда учёного.</vt:lpstr>
      <vt:lpstr>Возрастание роли науки.</vt:lpstr>
      <vt:lpstr>Факты.</vt:lpstr>
      <vt:lpstr>Вывод.</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Наука в современном мире</dc:title>
  <dc:creator>user</dc:creator>
  <cp:lastModifiedBy>Admin</cp:lastModifiedBy>
  <cp:revision>15</cp:revision>
  <dcterms:created xsi:type="dcterms:W3CDTF">2015-12-09T20:21:22Z</dcterms:created>
  <dcterms:modified xsi:type="dcterms:W3CDTF">2016-01-21T14:58:54Z</dcterms:modified>
</cp:coreProperties>
</file>