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6190456" cy="2835747"/>
          </a:xfrm>
        </p:spPr>
        <p:txBody>
          <a:bodyPr>
            <a:normAutofit/>
          </a:bodyPr>
          <a:lstStyle/>
          <a:p>
            <a:r>
              <a:rPr lang="ru-RU" b="1" dirty="0" smtClean="0"/>
              <a:t>ИЗ ЛИТЕРАТУРЫ НАРОДОВ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C900231069.WM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2200" y="4069786"/>
            <a:ext cx="2448272" cy="2572131"/>
          </a:xfrm>
          <a:prstGeom prst="rect">
            <a:avLst/>
          </a:prstGeom>
        </p:spPr>
      </p:pic>
      <p:pic>
        <p:nvPicPr>
          <p:cNvPr id="5" name="Рисунок 4" descr="MC900415166.WM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225644" cy="344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464496" cy="473853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В сквере на углу Кронверкского проспекта и Зверинской улицы (м. Горьковская) установлен памятник поэту Габдулле Тукаю — дар республики Татарстан нашему городу.</a:t>
            </a:r>
            <a:endParaRPr lang="ru-RU" sz="3600" dirty="0"/>
          </a:p>
        </p:txBody>
      </p:sp>
      <p:pic>
        <p:nvPicPr>
          <p:cNvPr id="4" name="Содержимое 3" descr="450px-Ğabdulla_Tuqay_monument_in_St-Peterbur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764704"/>
            <a:ext cx="3600400" cy="5390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>
                <a:latin typeface="Arial" pitchFamily="34" charset="0"/>
                <a:cs typeface="Arial" pitchFamily="34" charset="0"/>
              </a:rPr>
              <a:t>Кузебай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 Герд - удмуртский поэт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1800" b="1" dirty="0" smtClean="0"/>
              <a:t>Я ни разу не видел море... 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ни разу не видел море,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не разу не видел юг.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И мне кажется , в синем просторе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увижу лишь поле и луг.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Говорят , что оно красиво-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Как живое, дрожит при луне...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Но милей мне родные нивы,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Стук цепов на удмуртском гумне.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Что там волны упруги и дики,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Чайки в небе, как белый снег...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Но милей мне полынь с повиликой,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Облака в голубой вышине.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Мой курорт - наши вотские гурты,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Мое море - просторы полей,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Где в волнах, точно в море, удмурты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Жнут свой хлеб, пригибаясь к земле.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Наше поле не хуже моря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И красивей его во сто раз,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Где колосья, с ветрами споря,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Гнутся, бьются с зари, с утра!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Наше поле весной голубое...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А потом, как начнет цвести,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В  бледно-желтом томясь покое,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Ждет поры, чтоб зерно принести.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А когда нальется, созреет,-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Станет ярким, как яркий день,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Золотыми брызгами веет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В берегах голубых деревень...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ни разу не видел море,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ни разу не видел юг.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И мне кажется, в синем просторе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Я увижу лишь поле и луг.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                               1927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ГУМНО́</a:t>
            </a:r>
            <a:r>
              <a:rPr lang="ru-RU" dirty="0" smtClean="0"/>
              <a:t> — место, куда свозят убранный хлеб и где его молотят</a:t>
            </a:r>
            <a:endParaRPr lang="ru-RU" dirty="0"/>
          </a:p>
        </p:txBody>
      </p:sp>
      <p:pic>
        <p:nvPicPr>
          <p:cNvPr id="4" name="Содержимое 3" descr="i01513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412776"/>
            <a:ext cx="7488304" cy="5166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z9hb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1043" y="1600200"/>
            <a:ext cx="60219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f_dodder-hand-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79636" y="1600200"/>
            <a:ext cx="6384727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latin typeface="Arial" pitchFamily="34" charset="0"/>
                <a:cs typeface="Arial" pitchFamily="34" charset="0"/>
              </a:rPr>
              <a:t>Повилика</a:t>
            </a:r>
            <a:endParaRPr lang="ru-RU" sz="5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usjapwholetre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1616" y="1052736"/>
            <a:ext cx="5650982" cy="5073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*  Вотская автономная область – теперь </a:t>
            </a:r>
            <a:r>
              <a:rPr lang="ru-RU" dirty="0" smtClean="0"/>
              <a:t> </a:t>
            </a:r>
            <a:r>
              <a:rPr lang="ru-RU" b="1" dirty="0" smtClean="0"/>
              <a:t>Удмуртская автономная область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   * Вотские гурты – удмуртские деревни.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vi-VN" sz="4000" b="1" u="sng" dirty="0" smtClean="0">
                <a:latin typeface="+mn-lt"/>
              </a:rPr>
              <a:t>Кайсын Шуваевич Кули́ев</a:t>
            </a:r>
            <a:r>
              <a:rPr lang="ru-RU" sz="4000" b="1" u="sng" dirty="0" smtClean="0">
                <a:latin typeface="+mn-lt"/>
                <a:cs typeface="Arial" pitchFamily="34" charset="0"/>
              </a:rPr>
              <a:t>: </a:t>
            </a:r>
            <a:br>
              <a:rPr lang="ru-RU" sz="4000" b="1" u="sng" dirty="0" smtClean="0">
                <a:latin typeface="+mn-lt"/>
                <a:cs typeface="Arial" pitchFamily="34" charset="0"/>
              </a:rPr>
            </a:br>
            <a:r>
              <a:rPr lang="ru-RU" sz="4000" b="1" u="sng" dirty="0" smtClean="0">
                <a:latin typeface="+mn-lt"/>
                <a:cs typeface="Arial" pitchFamily="34" charset="0"/>
              </a:rPr>
              <a:t>слово о балкарском поэте.</a:t>
            </a:r>
            <a:endParaRPr lang="ru-RU" sz="4000" b="1" u="sng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7486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Народный поэт Кабардино-Балкарской республики.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916832"/>
            <a:ext cx="49685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Балкáрцы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— народ, проживающий в России на территории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Кабардино-Балкарской Республики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(столица — Нальчик). Всего в России насчитывается около 78 тысяч балкарцев. Говорят они на карачаево-балкарском языке. Такие народы называются малыми. Балкарцы живут на одной земле с кабардинцами, которые говорят на кабардино-черкесском языке.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84px-Kasyn_Kuli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2348880"/>
            <a:ext cx="3177962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В июне 1940 года поэт уходит в армию. Великая Отечественная война застает его в Прибалтике. 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С боями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Кайсын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Кулиев прошел трудными фронтовыми дорогами, испытал горечь потерь, ранения. Был десантником, военным корреспондентом газеты «Сын отечества», где печатались его боевые корреспонденции и стихи, принесшие ему широкое признание. Принимал участие в боях за освобождение Москвы, Ростова, Украины, Крыма, Прибал­тики.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1960 и 1970-е годы — наиболее плодотворные у Кулиева, пора наивысшего расцвета творчества. В этот период выходят его сборники стихов, каждый из которых становится величайшим явлением в литературе: </a:t>
            </a:r>
          </a:p>
          <a:p>
            <a:pPr>
              <a:buNone/>
            </a:pPr>
            <a:r>
              <a:rPr lang="ru-RU" dirty="0" smtClean="0"/>
              <a:t>«Огонь на горе» (1962), </a:t>
            </a:r>
          </a:p>
          <a:p>
            <a:pPr>
              <a:buNone/>
            </a:pPr>
            <a:r>
              <a:rPr lang="ru-RU" dirty="0" smtClean="0"/>
              <a:t>«Раненый камень» (1964),</a:t>
            </a:r>
          </a:p>
          <a:p>
            <a:pPr>
              <a:buNone/>
            </a:pPr>
            <a:r>
              <a:rPr lang="ru-RU" dirty="0" smtClean="0"/>
              <a:t>«Книга земли» (1972), </a:t>
            </a:r>
          </a:p>
          <a:p>
            <a:pPr>
              <a:buNone/>
            </a:pPr>
            <a:r>
              <a:rPr lang="ru-RU" dirty="0" smtClean="0"/>
              <a:t>«Звездам — гореть» (1973), </a:t>
            </a:r>
          </a:p>
          <a:p>
            <a:pPr>
              <a:buNone/>
            </a:pPr>
            <a:r>
              <a:rPr lang="ru-RU" dirty="0" smtClean="0"/>
              <a:t>«Вечер» (1974),</a:t>
            </a:r>
          </a:p>
          <a:p>
            <a:pPr>
              <a:buNone/>
            </a:pPr>
            <a:r>
              <a:rPr lang="ru-RU" dirty="0" smtClean="0"/>
              <a:t>«Колосья и звезды» (1979.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Мы должны это знать!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1612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Наша страна состоит из областей, краёв и республик, которые официально называются </a:t>
            </a:r>
            <a:r>
              <a:rPr lang="ru-RU" b="1" i="1" dirty="0" smtClean="0"/>
              <a:t>субъектами Российской Федерации.</a:t>
            </a:r>
            <a:endParaRPr lang="ru-RU" b="1" dirty="0"/>
          </a:p>
        </p:txBody>
      </p:sp>
      <p:pic>
        <p:nvPicPr>
          <p:cNvPr id="4" name="Рисунок 3" descr="укенгш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268760"/>
            <a:ext cx="8087489" cy="537911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ru-RU" b="1" dirty="0" smtClean="0"/>
              <a:t>Стихотворение «Когда на меня навалилась беда...». Родина как источник сил для преодоления любых испытаний. </a:t>
            </a:r>
          </a:p>
          <a:p>
            <a:r>
              <a:rPr lang="ru-RU" b="1" dirty="0" smtClean="0"/>
              <a:t>Связь жизни народа с жизнью его языка, поэзии, обычаев в стихотворении «Каким бы малым ни был мой народ...»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MC900190001.WM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4077072"/>
            <a:ext cx="2839850" cy="23399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38450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Начать чтение романа Марка Твена «Приключения Гекльберри Финна».</a:t>
            </a:r>
            <a:endParaRPr lang="ru-RU" dirty="0"/>
          </a:p>
        </p:txBody>
      </p:sp>
      <p:pic>
        <p:nvPicPr>
          <p:cNvPr id="5" name="Рисунок 4" descr="25707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1772816"/>
            <a:ext cx="3059497" cy="4667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d8d892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0"/>
            <a:ext cx="4834632" cy="6446176"/>
          </a:xfrm>
        </p:spPr>
      </p:pic>
      <p:pic>
        <p:nvPicPr>
          <p:cNvPr id="5" name="Рисунок 4" descr="pictureview7-pid-3f79e-et-bd039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860032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_collapse_of_russi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4804" y="0"/>
            <a:ext cx="9208804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Map_of_Russia_-_Republic_of_Tatarstan_(2008-03).svg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7562" y="548680"/>
            <a:ext cx="8746438" cy="51547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12768" cy="1143000"/>
          </a:xfrm>
        </p:spPr>
        <p:txBody>
          <a:bodyPr/>
          <a:lstStyle/>
          <a:p>
            <a:pPr algn="l"/>
            <a:r>
              <a:rPr lang="ru-RU" b="1" u="sng" dirty="0" smtClean="0">
                <a:latin typeface="Arial" pitchFamily="34" charset="0"/>
                <a:cs typeface="Arial" pitchFamily="34" charset="0"/>
              </a:rPr>
              <a:t>Республика Татарстан.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8052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Столица — город Казань.</a:t>
            </a:r>
            <a:endParaRPr lang="ru-RU" sz="3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>
            <a:off x="611560" y="4581128"/>
            <a:ext cx="289126" cy="347387"/>
          </a:xfrm>
          <a:custGeom>
            <a:avLst/>
            <a:gdLst>
              <a:gd name="connsiteX0" fmla="*/ 259308 w 289126"/>
              <a:gd name="connsiteY0" fmla="*/ 218365 h 347387"/>
              <a:gd name="connsiteX1" fmla="*/ 259308 w 289126"/>
              <a:gd name="connsiteY1" fmla="*/ 218365 h 347387"/>
              <a:gd name="connsiteX2" fmla="*/ 218364 w 289126"/>
              <a:gd name="connsiteY2" fmla="*/ 109183 h 347387"/>
              <a:gd name="connsiteX3" fmla="*/ 177421 w 289126"/>
              <a:gd name="connsiteY3" fmla="*/ 81887 h 347387"/>
              <a:gd name="connsiteX4" fmla="*/ 136478 w 289126"/>
              <a:gd name="connsiteY4" fmla="*/ 0 h 347387"/>
              <a:gd name="connsiteX5" fmla="*/ 81887 w 289126"/>
              <a:gd name="connsiteY5" fmla="*/ 13648 h 347387"/>
              <a:gd name="connsiteX6" fmla="*/ 68239 w 289126"/>
              <a:gd name="connsiteY6" fmla="*/ 68239 h 347387"/>
              <a:gd name="connsiteX7" fmla="*/ 54591 w 289126"/>
              <a:gd name="connsiteY7" fmla="*/ 163774 h 347387"/>
              <a:gd name="connsiteX8" fmla="*/ 13648 w 289126"/>
              <a:gd name="connsiteY8" fmla="*/ 191069 h 347387"/>
              <a:gd name="connsiteX9" fmla="*/ 0 w 289126"/>
              <a:gd name="connsiteY9" fmla="*/ 232012 h 347387"/>
              <a:gd name="connsiteX10" fmla="*/ 163773 w 289126"/>
              <a:gd name="connsiteY10" fmla="*/ 313899 h 347387"/>
              <a:gd name="connsiteX11" fmla="*/ 259308 w 289126"/>
              <a:gd name="connsiteY11" fmla="*/ 218365 h 347387"/>
              <a:gd name="connsiteX12" fmla="*/ 286603 w 289126"/>
              <a:gd name="connsiteY12" fmla="*/ 163774 h 347387"/>
              <a:gd name="connsiteX13" fmla="*/ 232012 w 289126"/>
              <a:gd name="connsiteY13" fmla="*/ 109183 h 347387"/>
              <a:gd name="connsiteX14" fmla="*/ 163773 w 289126"/>
              <a:gd name="connsiteY14" fmla="*/ 68239 h 347387"/>
              <a:gd name="connsiteX15" fmla="*/ 259308 w 289126"/>
              <a:gd name="connsiteY15" fmla="*/ 218365 h 34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126" h="347387">
                <a:moveTo>
                  <a:pt x="259308" y="218365"/>
                </a:moveTo>
                <a:lnTo>
                  <a:pt x="259308" y="218365"/>
                </a:lnTo>
                <a:cubicBezTo>
                  <a:pt x="245660" y="181971"/>
                  <a:pt x="238362" y="142513"/>
                  <a:pt x="218364" y="109183"/>
                </a:cubicBezTo>
                <a:cubicBezTo>
                  <a:pt x="209925" y="95118"/>
                  <a:pt x="189019" y="93485"/>
                  <a:pt x="177421" y="81887"/>
                </a:cubicBezTo>
                <a:cubicBezTo>
                  <a:pt x="150965" y="55430"/>
                  <a:pt x="147578" y="33300"/>
                  <a:pt x="136478" y="0"/>
                </a:cubicBezTo>
                <a:cubicBezTo>
                  <a:pt x="118281" y="4549"/>
                  <a:pt x="95150" y="385"/>
                  <a:pt x="81887" y="13648"/>
                </a:cubicBezTo>
                <a:cubicBezTo>
                  <a:pt x="68624" y="26911"/>
                  <a:pt x="71594" y="49785"/>
                  <a:pt x="68239" y="68239"/>
                </a:cubicBezTo>
                <a:cubicBezTo>
                  <a:pt x="62484" y="99888"/>
                  <a:pt x="67656" y="134378"/>
                  <a:pt x="54591" y="163774"/>
                </a:cubicBezTo>
                <a:cubicBezTo>
                  <a:pt x="47929" y="178763"/>
                  <a:pt x="27296" y="181971"/>
                  <a:pt x="13648" y="191069"/>
                </a:cubicBezTo>
                <a:cubicBezTo>
                  <a:pt x="9099" y="204717"/>
                  <a:pt x="0" y="217626"/>
                  <a:pt x="0" y="232012"/>
                </a:cubicBezTo>
                <a:cubicBezTo>
                  <a:pt x="0" y="347387"/>
                  <a:pt x="41457" y="302779"/>
                  <a:pt x="163773" y="313899"/>
                </a:cubicBezTo>
                <a:cubicBezTo>
                  <a:pt x="226344" y="220042"/>
                  <a:pt x="187242" y="242385"/>
                  <a:pt x="259308" y="218365"/>
                </a:cubicBezTo>
                <a:cubicBezTo>
                  <a:pt x="289126" y="173636"/>
                  <a:pt x="286603" y="193824"/>
                  <a:pt x="286603" y="163774"/>
                </a:cubicBezTo>
                <a:lnTo>
                  <a:pt x="232012" y="109183"/>
                </a:lnTo>
                <a:lnTo>
                  <a:pt x="163773" y="68239"/>
                </a:lnTo>
                <a:lnTo>
                  <a:pt x="259308" y="2183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Габдулла Тукай</a:t>
            </a:r>
            <a:endParaRPr lang="ru-RU" dirty="0"/>
          </a:p>
        </p:txBody>
      </p:sp>
      <p:pic>
        <p:nvPicPr>
          <p:cNvPr id="4" name="Содержимое 3" descr="1306127216_tukay_c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412776"/>
            <a:ext cx="4968552" cy="4192265"/>
          </a:xfrm>
        </p:spPr>
      </p:pic>
      <p:sp>
        <p:nvSpPr>
          <p:cNvPr id="5" name="TextBox 4"/>
          <p:cNvSpPr txBox="1"/>
          <p:nvPr/>
        </p:nvSpPr>
        <p:spPr>
          <a:xfrm>
            <a:off x="5580112" y="1340768"/>
            <a:ext cx="3240360" cy="4401205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  <a:cs typeface="Arial" pitchFamily="34" charset="0"/>
              </a:rPr>
              <a:t>«Моя душа сходна с твоей, о Пушкин вдохновенный»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так писал Тукай в стихотворении «Пушкину».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u="sng" dirty="0" smtClean="0">
                <a:latin typeface="Arial" pitchFamily="34" charset="0"/>
                <a:cs typeface="Arial" pitchFamily="34" charset="0"/>
              </a:rPr>
              <a:t>Габдулла Тукай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Габдулла Мухамедгари́фович Тукаев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14 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апреля 1886 — 2 апреля 1913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Т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атарский народный поэт, литературный критик, публицист, общественный деятель и переводчик.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CC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Родной язык - святой язык, отца и матери язык. Как ты прекрасен! Целый мир в твоем богатстве я постиг!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Качая колыбель, тебя мне в песне открывала мать. И сказки бабушки я научился понимать.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Родной язык, с тобою смело я шел вдаль. Ты радость возвышал мою, ты просветлял мою печаль.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Любовь поэта к своей малой родине, верность обычаям, традициям своего народа в стихотворении «Родная деревня». </a:t>
            </a:r>
            <a:endParaRPr lang="ru-RU" dirty="0"/>
          </a:p>
        </p:txBody>
      </p:sp>
      <p:pic>
        <p:nvPicPr>
          <p:cNvPr id="4" name="Рисунок 3" descr="MC900190057.WM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3284984"/>
            <a:ext cx="4671588" cy="285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Если крикнет рать святая:</a:t>
            </a:r>
          </a:p>
          <a:p>
            <a:pPr fontAlgn="t">
              <a:buNone/>
            </a:pPr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«Кинь ты Русь, живи в раю!»</a:t>
            </a:r>
          </a:p>
          <a:p>
            <a:pPr fontAlgn="t">
              <a:buNone/>
            </a:pPr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Я скажу: «Не надо рая,</a:t>
            </a:r>
          </a:p>
          <a:p>
            <a:pPr fontAlgn="t">
              <a:buNone/>
            </a:pPr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Дайте Родину мою».</a:t>
            </a:r>
          </a:p>
          <a:p>
            <a:pPr algn="r" fontAlgn="t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С. Есенин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235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ИЗ ЛИТЕРАТУРЫ НАРОДОВ РОССИИ </vt:lpstr>
      <vt:lpstr>Мы должны это знать!</vt:lpstr>
      <vt:lpstr>Слайд 3</vt:lpstr>
      <vt:lpstr>Республика Татарстан.</vt:lpstr>
      <vt:lpstr>Габдулла Тукай</vt:lpstr>
      <vt:lpstr>Габдулла Тукай</vt:lpstr>
      <vt:lpstr>Слайд 7</vt:lpstr>
      <vt:lpstr>Слайд 8</vt:lpstr>
      <vt:lpstr>Слайд 9</vt:lpstr>
      <vt:lpstr>В сквере на углу Кронверкского проспекта и Зверинской улицы (м. Горьковская) установлен памятник поэту Габдулле Тукаю — дар республики Татарстан нашему городу.</vt:lpstr>
      <vt:lpstr>Кузебай Герд - удмуртский поэт</vt:lpstr>
      <vt:lpstr>ГУМНО́ — место, куда свозят убранный хлеб и где его молотят</vt:lpstr>
      <vt:lpstr>Слайд 13</vt:lpstr>
      <vt:lpstr>Слайд 14</vt:lpstr>
      <vt:lpstr>Слайд 15</vt:lpstr>
      <vt:lpstr>Слайд 16</vt:lpstr>
      <vt:lpstr>Кайсын Шуваевич Кули́ев:  слово о балкарском поэте.</vt:lpstr>
      <vt:lpstr>Слайд 18</vt:lpstr>
      <vt:lpstr>Слайд 19</vt:lpstr>
      <vt:lpstr>Слайд 20</vt:lpstr>
      <vt:lpstr> Домашнее задание: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ЛИТЕРАТУРЫ НАРОДОВ РОССИИ </dc:title>
  <cp:lastModifiedBy>Admin</cp:lastModifiedBy>
  <cp:revision>40</cp:revision>
  <dcterms:modified xsi:type="dcterms:W3CDTF">2012-11-01T16:15:40Z</dcterms:modified>
</cp:coreProperties>
</file>