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1" r:id="rId4"/>
    <p:sldId id="259" r:id="rId5"/>
    <p:sldId id="270" r:id="rId6"/>
    <p:sldId id="263" r:id="rId7"/>
    <p:sldId id="265" r:id="rId8"/>
    <p:sldId id="266" r:id="rId9"/>
    <p:sldId id="275" r:id="rId10"/>
    <p:sldId id="271" r:id="rId11"/>
    <p:sldId id="268" r:id="rId12"/>
    <p:sldId id="269" r:id="rId13"/>
    <p:sldId id="272" r:id="rId14"/>
    <p:sldId id="274" r:id="rId15"/>
    <p:sldId id="277" r:id="rId16"/>
    <p:sldId id="283" r:id="rId17"/>
    <p:sldId id="280" r:id="rId18"/>
    <p:sldId id="31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2D8A-633E-4333-8D1F-68FDEA8CA03E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BDCD-B4F8-4536-AD8F-342E0D2F6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399B3-E3B9-43EC-9988-792F73D20645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7530-5068-4D62-926E-5B8BDF623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DABF-2813-4DC2-941F-3319C524270C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5A83-931F-4404-A621-56FFFEFBB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AA0F-C5EF-4C7D-8CF1-DE931726C3EE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AFA0-4D80-4897-8A27-15B016750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9D97F-AE16-48FD-969C-5A2216C63570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4441-0CC5-4056-AA47-A0021CCA3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7E00-3680-4AA7-9C13-F535401ED410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AE3F1-51C7-4A7F-983D-4E9AD6037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A838-DBAF-4B51-9645-D62998CD3F2C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4E5C-4064-497E-B0AE-D2D994C8F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3F1A-8473-4F0B-885D-1F025D3FF417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46E6-90CE-4C03-A812-D910AE4F3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FD2F-A474-42B4-91CD-FF9CDCAD1CA8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0B45-2BAF-472D-9141-D90B6D425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5B0E-89B3-43F1-B71C-09BAA316C1A2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5392-CE9F-46CC-9E8D-E1F7563CC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6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47D347-A739-4A24-9341-601EADAD839D}" type="datetimeFigureOut">
              <a:rPr lang="ru-RU"/>
              <a:pPr>
                <a:defRPr/>
              </a:pPr>
              <a:t>27.05.2014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354252-46A6-4A65-9891-3C84B561A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693" r:id="rId9"/>
    <p:sldLayoutId id="2147483702" r:id="rId10"/>
  </p:sldLayoutIdLst>
  <p:transition>
    <p:blinds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008.radikal.ru/i304/1105/9f/169d609da3cf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img-fotki.yandex.ru/get/5302/elena-voita.76/0_69a52_591aa1a7_X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013.radikal.ru/i324/1101/bf/3173dab69a74.jpg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hyperlink" Target="http://uzo.izmuroma.ru/images/p027_1_06.jpg" TargetMode="External"/><Relationship Id="rId4" Type="http://schemas.openxmlformats.org/officeDocument/2006/relationships/hyperlink" Target="http://dou22.ucoz.ru/projects/kaleydoskop_nov/image002.jpg" TargetMode="Externa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3;&#1102;&#1073;&#1072;\&#1079;&#1086;&#1078;_0003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rum.hayastan.com/uploads/monthly_03_2008/post-23605-1205619353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hyperlink" Target="http://metodisty.ru/user_upload/05_2011/thumbs/1304924217.jpg" TargetMode="External"/><Relationship Id="rId12" Type="http://schemas.openxmlformats.org/officeDocument/2006/relationships/image" Target="../media/image23.jpeg"/><Relationship Id="rId2" Type="http://schemas.openxmlformats.org/officeDocument/2006/relationships/hyperlink" Target="http://metodisty.ru/user_upload/05_2011/thumbs/1304924178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271296x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71656" cy="6597352"/>
          </a:xfrm>
        </p:spPr>
        <p:txBody>
          <a:bodyPr numCol="1">
            <a:prstTxWarp prst="textFadeLeft">
              <a:avLst/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br>
              <a:rPr lang="ru-RU" sz="8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выбираю </a:t>
            </a:r>
            <a:br>
              <a:rPr lang="ru-RU" sz="8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здоровый образ жизни!</a:t>
            </a:r>
            <a:endParaRPr lang="ru-RU" sz="8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закаливание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Picture 2" descr="Картинка 1 из 1204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2000250" cy="303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Картинка 10 из 24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1214438"/>
            <a:ext cx="3281363" cy="246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Картинка 2 из 228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4878" t="2173" r="2108" b="2789"/>
          <a:stretch>
            <a:fillRect/>
          </a:stretch>
        </p:blipFill>
        <p:spPr bwMode="auto">
          <a:xfrm>
            <a:off x="6084888" y="1268413"/>
            <a:ext cx="2951162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2" descr="Картинка 1 из 285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4365625"/>
            <a:ext cx="3511550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Картинка 10 из 15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7900" y="4005263"/>
            <a:ext cx="3929063" cy="250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Социальные се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644900"/>
            <a:ext cx="4608513" cy="292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750" y="476250"/>
            <a:ext cx="8280400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человека также воздействует социальная среда. Например, малыши пытаются копировать взрослых, для подростков важно мнение сверстников. Но влияние окружающих может быть не только положительным, но и отрицательным.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fg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зщд.jpg"/>
          <p:cNvPicPr>
            <a:picLocks noChangeAspect="1"/>
          </p:cNvPicPr>
          <p:nvPr/>
        </p:nvPicPr>
        <p:blipFill>
          <a:blip r:embed="rId3" cstate="print"/>
          <a:srcRect l="35038" t="9635" r="28738" b="12082"/>
          <a:stretch>
            <a:fillRect/>
          </a:stretch>
        </p:blipFill>
        <p:spPr>
          <a:xfrm>
            <a:off x="5004048" y="5185368"/>
            <a:ext cx="1089121" cy="151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etail_untitled.gif.jpg"/>
          <p:cNvPicPr>
            <a:picLocks noChangeAspect="1"/>
          </p:cNvPicPr>
          <p:nvPr/>
        </p:nvPicPr>
        <p:blipFill>
          <a:blip r:embed="rId4" cstate="print"/>
          <a:srcRect l="12984" t="10390" r="10136" b="19443"/>
          <a:stretch>
            <a:fillRect/>
          </a:stretch>
        </p:blipFill>
        <p:spPr>
          <a:xfrm>
            <a:off x="6228184" y="4437112"/>
            <a:ext cx="1916342" cy="220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oca_06ю.jpg"/>
          <p:cNvPicPr>
            <a:picLocks noChangeAspect="1"/>
          </p:cNvPicPr>
          <p:nvPr/>
        </p:nvPicPr>
        <p:blipFill>
          <a:blip r:embed="rId5" cstate="print"/>
          <a:srcRect l="42394" t="13385" b="13385"/>
          <a:stretch>
            <a:fillRect/>
          </a:stretch>
        </p:blipFill>
        <p:spPr>
          <a:xfrm>
            <a:off x="7164288" y="2348880"/>
            <a:ext cx="1764531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NIMASHKI_021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789363"/>
            <a:ext cx="2381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124744"/>
            <a:ext cx="7416824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  <a:t>Физический, психический, моральный и экономический ущерб человеку и обществу наносят пьянство, алкоголизм, наркомания, курение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  <a:t>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алкоголизм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052736"/>
            <a:ext cx="352839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Пьянство есть упражнение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безумии.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Пифагор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 descr="vyipey_yadu_5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484313"/>
            <a:ext cx="2809875" cy="481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912" y="2132856"/>
            <a:ext cx="504056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-Подавляет психику.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-Создает множество проблем.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-Делает зависимым.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-Разрушает организм.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-Лишает семьи.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-Проблемы с законом.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-Ранняя смерть.</a:t>
            </a:r>
            <a:endParaRPr lang="ru-RU" sz="2800" b="1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1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1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1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1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410"/>
                            </p:stCondLst>
                            <p:childTnLst>
                              <p:par>
                                <p:cTn id="5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60"/>
                            </p:stCondLst>
                            <p:childTnLst>
                              <p:par>
                                <p:cTn id="5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none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«Дополните пословицу»</a:t>
            </a:r>
            <a:br>
              <a:rPr lang="ru-RU" b="1" cap="none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734481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Пьяному море по колено, а лужа по … </a:t>
            </a:r>
            <a:endParaRPr lang="ru-RU" sz="32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691276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у трезвого на уме, у пьяного на …</a:t>
            </a:r>
            <a:endParaRPr lang="ru-RU" sz="32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44334"/>
            <a:ext cx="655272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хмелём </a:t>
            </a:r>
            <a:r>
              <a:rPr lang="ru-RU" sz="32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познаться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с честью …</a:t>
            </a:r>
            <a:endParaRPr lang="ru-RU" sz="32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077072"/>
            <a:ext cx="583264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Пить до дна – не видать …</a:t>
            </a:r>
            <a:endParaRPr lang="ru-RU" sz="32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1268760"/>
            <a:ext cx="136815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уши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2204864"/>
            <a:ext cx="1254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3212976"/>
            <a:ext cx="2098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расстаться</a:t>
            </a:r>
            <a:endParaRPr lang="ru-RU" sz="3200" b="1" cap="all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4077072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3850" y="4652963"/>
          <a:ext cx="1854200" cy="1943100"/>
        </p:xfrm>
        <a:graphic>
          <a:graphicData uri="http://schemas.openxmlformats.org/presentationml/2006/ole">
            <p:oleObj spid="_x0000_s1026" name="Clip" r:id="rId3" imgW="1884363" imgH="1851025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352800" y="4991100"/>
          <a:ext cx="1993900" cy="1651000"/>
        </p:xfrm>
        <a:graphic>
          <a:graphicData uri="http://schemas.openxmlformats.org/presentationml/2006/ole">
            <p:oleObj spid="_x0000_s1027" name="Clip" r:id="rId4" imgW="3950208" imgH="2285205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516688" y="4724400"/>
          <a:ext cx="2336800" cy="1587500"/>
        </p:xfrm>
        <a:graphic>
          <a:graphicData uri="http://schemas.openxmlformats.org/presentationml/2006/ole">
            <p:oleObj spid="_x0000_s1028" name="Clip" r:id="rId5" imgW="2847975" imgH="3162300" progId="">
              <p:embed/>
            </p:oleObj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3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908050"/>
            <a:ext cx="5595938" cy="581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табакокурение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6" name="Рисунок 5" descr="6e6155b411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15888"/>
            <a:ext cx="2187575" cy="196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35921" dir="2700000" algn="ctr" rotWithShape="0">
                    <a:srgbClr val="808080"/>
                  </a:outerShdw>
                </a:effectLst>
                <a:cs typeface="Arial"/>
              </a:rPr>
              <a:t>Факты</a:t>
            </a: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/>
            </a:r>
            <a:b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1125538"/>
            <a:ext cx="77771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каждых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 человек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умерших от рака,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90 курили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363538" indent="-36353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Из каждых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 человек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умерших от хронических заболеваний лёгких,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75 курили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363538" indent="-36353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Из каждых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 человек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умерших от ишемической болезни сердца,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25 курили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3644900"/>
            <a:ext cx="7705725" cy="2530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человек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начал курить в 15 лет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      продолжительность его жизни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уменьшается                более чем на 8 лет.</a:t>
            </a:r>
          </a:p>
          <a:p>
            <a:pPr marL="363538" indent="-363538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Начавшие курить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 15 лет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в 5 раз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чаще                  умирают от рака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чем те, кто начал курить                   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 25 лет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Ваше здоровье в ваших руках!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Picture 6" descr="C:\Documents and Settings\Admin\Local Settings\Temporary Internet Files\Content.IE5\H55WFITQ\MCj0437636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543050"/>
            <a:ext cx="48148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зож_000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Картинка 18 из 139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3825"/>
            <a:ext cx="92964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7848872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«Вообще 9/10 нашего счастья основано на здоровье. При нем всё становится источником наслаждения, тогда как без него решительно никакое внешнее благо не может доставить удовольствия».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Артур Шопенгауэр </a:t>
            </a:r>
            <a:endParaRPr lang="ru-RU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363" y="549275"/>
            <a:ext cx="3960812" cy="56880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Здоровье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– это состояние полного физического, психического и социального благополучия, а не только отсутствие болезней.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Рисунок 2" descr="m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33375"/>
            <a:ext cx="4392613" cy="61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Схема здорового образа жизни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6386" name="Рисунок 2" descr="healthy-lifestyle_1500212111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268413"/>
            <a:ext cx="61198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404813"/>
            <a:ext cx="3887788" cy="62976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СПОРТ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ПРАВИЛЬНОЕ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ПИТАНИЕ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СВЕЖИЙ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ВОЗДУХ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ХОРОШЕЕ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НАСТРОЕНИЕ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РЕЖИМ ДНЯ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ЗАКАЛИВАНИЕ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ПОЛНОЦЕННЫЙ СОН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ОТКАЗ ОТ ВРЕДНЫХ ПРИВЫЧЕК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 descr="c7Byp0Sr_4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908050"/>
            <a:ext cx="4030662" cy="537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Правильное питание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1484313"/>
            <a:ext cx="6985000" cy="4081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Одно только поколение правильно питающихся людей возродит человечество и сделает болезни столь редким явлением, что на них будут смотреть, как на нечто необыкновенное. А молодому растущему организму еженедельно требуется 30 видов разнообразных продуктов.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tXbD0AXCek.jpg"/>
          <p:cNvPicPr>
            <a:picLocks noChangeAspect="1"/>
          </p:cNvPicPr>
          <p:nvPr/>
        </p:nvPicPr>
        <p:blipFill>
          <a:blip r:embed="rId2"/>
          <a:srcRect l="2985" t="1766" r="3476"/>
          <a:stretch>
            <a:fillRect/>
          </a:stretch>
        </p:blipFill>
        <p:spPr>
          <a:xfrm>
            <a:off x="395288" y="188913"/>
            <a:ext cx="6769100" cy="400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исунок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708275"/>
            <a:ext cx="2917825" cy="404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OjvSs8C_r3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8" y="3068638"/>
            <a:ext cx="4556125" cy="36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jivotnie3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04664"/>
            <a:ext cx="2203723" cy="146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71617296_1299359920_smay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4900"/>
            <a:ext cx="42672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Рисунок 4" descr="64e499cfd3b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3375"/>
            <a:ext cx="46831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19196638_K_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3375"/>
            <a:ext cx="4437063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Режим дня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3" name="Picture 4" descr="Картинка 65 из 286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63"/>
            <a:ext cx="17145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Картинка 65 из 28670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1643063"/>
            <a:ext cx="164306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артинка 65 из 28670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1643063"/>
            <a:ext cx="1714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65 из 28670">
            <a:hlinkClick r:id="rId2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1643063"/>
            <a:ext cx="17145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а 56 из 28669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63" y="1643063"/>
            <a:ext cx="16430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а 56 из 28669">
            <a:hlinkClick r:id="rId7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" y="4786313"/>
            <a:ext cx="18002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Картинка 56 из 28669">
            <a:hlinkClick r:id="rId7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88" y="4714875"/>
            <a:ext cx="17145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Картинка 56 из 28669">
            <a:hlinkClick r:id="rId7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63" y="4786313"/>
            <a:ext cx="1643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а 65 из 28670">
            <a:hlinkClick r:id="rId2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4786313"/>
            <a:ext cx="1571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Картинка 56 из 28669">
            <a:hlinkClick r:id="rId7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9500" y="48577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емиугольник 12"/>
          <p:cNvSpPr/>
          <p:nvPr/>
        </p:nvSpPr>
        <p:spPr>
          <a:xfrm>
            <a:off x="539750" y="981075"/>
            <a:ext cx="698500" cy="6985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емиугольник 13"/>
          <p:cNvSpPr/>
          <p:nvPr/>
        </p:nvSpPr>
        <p:spPr>
          <a:xfrm>
            <a:off x="2339975" y="981075"/>
            <a:ext cx="625475" cy="6254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емиугольник 14"/>
          <p:cNvSpPr/>
          <p:nvPr/>
        </p:nvSpPr>
        <p:spPr>
          <a:xfrm>
            <a:off x="4211638" y="981075"/>
            <a:ext cx="627062" cy="6254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емиугольник 15"/>
          <p:cNvSpPr/>
          <p:nvPr/>
        </p:nvSpPr>
        <p:spPr>
          <a:xfrm>
            <a:off x="6011863" y="981075"/>
            <a:ext cx="627062" cy="6254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емиугольник 16"/>
          <p:cNvSpPr/>
          <p:nvPr/>
        </p:nvSpPr>
        <p:spPr>
          <a:xfrm>
            <a:off x="7885113" y="981075"/>
            <a:ext cx="625475" cy="62547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емиугольник 17"/>
          <p:cNvSpPr/>
          <p:nvPr/>
        </p:nvSpPr>
        <p:spPr>
          <a:xfrm>
            <a:off x="611188" y="4005263"/>
            <a:ext cx="771525" cy="6985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емиугольник 18"/>
          <p:cNvSpPr/>
          <p:nvPr/>
        </p:nvSpPr>
        <p:spPr>
          <a:xfrm>
            <a:off x="2484438" y="3933825"/>
            <a:ext cx="841375" cy="76993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емиугольник 19"/>
          <p:cNvSpPr/>
          <p:nvPr/>
        </p:nvSpPr>
        <p:spPr>
          <a:xfrm>
            <a:off x="4356100" y="4076700"/>
            <a:ext cx="769938" cy="6985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емиугольник 20"/>
          <p:cNvSpPr/>
          <p:nvPr/>
        </p:nvSpPr>
        <p:spPr>
          <a:xfrm>
            <a:off x="6156325" y="4076700"/>
            <a:ext cx="698500" cy="6985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емиугольник 21"/>
          <p:cNvSpPr/>
          <p:nvPr/>
        </p:nvSpPr>
        <p:spPr>
          <a:xfrm>
            <a:off x="8027988" y="4149725"/>
            <a:ext cx="771525" cy="6477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388" y="3573463"/>
            <a:ext cx="8424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9875"/>
            <a:r>
              <a:rPr lang="ru-RU" sz="2000" b="1">
                <a:latin typeface="Franklin Gothic Medium" pitchFamily="34" charset="0"/>
                <a:cs typeface="Times New Roman" pitchFamily="18" charset="0"/>
              </a:rPr>
              <a:t>«Установите последовательность действий школьника в течение дня»</a:t>
            </a:r>
            <a:endParaRPr lang="ru-RU" sz="2000" b="1">
              <a:latin typeface="Franklin Gothic Medium" pitchFamily="34" charset="0"/>
              <a:cs typeface="Arial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819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1300</TotalTime>
  <Words>186</Words>
  <Application>Microsoft Office PowerPoint</Application>
  <PresentationFormat>Экран (4:3)</PresentationFormat>
  <Paragraphs>34</Paragraphs>
  <Slides>18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Clip</vt:lpstr>
      <vt:lpstr>Слайд 1</vt:lpstr>
      <vt:lpstr>Слайд 2</vt:lpstr>
      <vt:lpstr>ЗДОРОВЬЕ – ЭТО СОСТОЯНИЕ ПОЛНОГО ФИЗИЧЕСКОГО, ПСИХИЧЕСКОГО И СОЦИАЛЬНОГО БЛАГОПОЛУЧИЯ, А НЕ ТОЛЬКО ОТСУТСТВИЕ БОЛЕЗНЕЙ. </vt:lpstr>
      <vt:lpstr>СХЕМА ЗДОРОВОГО ОБРАЗА ЖИЗНИ</vt:lpstr>
      <vt:lpstr>Слайд 5</vt:lpstr>
      <vt:lpstr>ПРАВИЛЬНОЕ ПИТАНИЕ</vt:lpstr>
      <vt:lpstr>Слайд 7</vt:lpstr>
      <vt:lpstr>Слайд 8</vt:lpstr>
      <vt:lpstr>Слайд 9</vt:lpstr>
      <vt:lpstr>ЗАКАЛИВАНИЕ</vt:lpstr>
      <vt:lpstr>Слайд 11</vt:lpstr>
      <vt:lpstr>Слайд 12</vt:lpstr>
      <vt:lpstr>Слайд 13</vt:lpstr>
      <vt:lpstr>Слайд 14</vt:lpstr>
      <vt:lpstr>Слайд 15</vt:lpstr>
      <vt:lpstr>Слайд 16</vt:lpstr>
      <vt:lpstr>ВАШЕ ЗДОРОВЬЕ В ВАШИХ РУКАХ!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140</cp:revision>
  <dcterms:created xsi:type="dcterms:W3CDTF">2013-03-27T07:42:26Z</dcterms:created>
  <dcterms:modified xsi:type="dcterms:W3CDTF">2014-05-27T06:16:18Z</dcterms:modified>
</cp:coreProperties>
</file>